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xml" ContentType="application/vnd.openxmlformats-officedocument.drawingml.chart+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0"/>
  </p:notesMasterIdLst>
  <p:handoutMasterIdLst>
    <p:handoutMasterId r:id="rId101"/>
  </p:handoutMasterIdLst>
  <p:sldIdLst>
    <p:sldId id="296" r:id="rId2"/>
    <p:sldId id="494" r:id="rId3"/>
    <p:sldId id="496" r:id="rId4"/>
    <p:sldId id="297" r:id="rId5"/>
    <p:sldId id="481" r:id="rId6"/>
    <p:sldId id="485" r:id="rId7"/>
    <p:sldId id="298" r:id="rId8"/>
    <p:sldId id="384" r:id="rId9"/>
    <p:sldId id="383" r:id="rId10"/>
    <p:sldId id="311" r:id="rId11"/>
    <p:sldId id="555" r:id="rId12"/>
    <p:sldId id="313" r:id="rId13"/>
    <p:sldId id="460" r:id="rId14"/>
    <p:sldId id="556" r:id="rId15"/>
    <p:sldId id="451" r:id="rId16"/>
    <p:sldId id="557" r:id="rId17"/>
    <p:sldId id="558" r:id="rId18"/>
    <p:sldId id="559" r:id="rId19"/>
    <p:sldId id="560" r:id="rId20"/>
    <p:sldId id="305" r:id="rId21"/>
    <p:sldId id="561" r:id="rId22"/>
    <p:sldId id="342" r:id="rId23"/>
    <p:sldId id="343" r:id="rId24"/>
    <p:sldId id="351" r:id="rId25"/>
    <p:sldId id="372" r:id="rId26"/>
    <p:sldId id="374" r:id="rId27"/>
    <p:sldId id="300" r:id="rId28"/>
    <p:sldId id="453" r:id="rId29"/>
    <p:sldId id="388" r:id="rId30"/>
    <p:sldId id="358" r:id="rId31"/>
    <p:sldId id="511" r:id="rId32"/>
    <p:sldId id="390" r:id="rId33"/>
    <p:sldId id="391" r:id="rId34"/>
    <p:sldId id="512" r:id="rId35"/>
    <p:sldId id="389" r:id="rId36"/>
    <p:sldId id="310" r:id="rId37"/>
    <p:sldId id="359" r:id="rId38"/>
    <p:sldId id="315" r:id="rId39"/>
    <p:sldId id="497" r:id="rId40"/>
    <p:sldId id="501" r:id="rId41"/>
    <p:sldId id="500" r:id="rId42"/>
    <p:sldId id="361" r:id="rId43"/>
    <p:sldId id="387" r:id="rId44"/>
    <p:sldId id="319" r:id="rId45"/>
    <p:sldId id="461" r:id="rId46"/>
    <p:sldId id="467" r:id="rId47"/>
    <p:sldId id="1112" r:id="rId48"/>
    <p:sldId id="462" r:id="rId49"/>
    <p:sldId id="367" r:id="rId50"/>
    <p:sldId id="479" r:id="rId51"/>
    <p:sldId id="463" r:id="rId52"/>
    <p:sldId id="365" r:id="rId53"/>
    <p:sldId id="306" r:id="rId54"/>
    <p:sldId id="369" r:id="rId55"/>
    <p:sldId id="307" r:id="rId56"/>
    <p:sldId id="368" r:id="rId57"/>
    <p:sldId id="393" r:id="rId58"/>
    <p:sldId id="324" r:id="rId59"/>
    <p:sldId id="322" r:id="rId60"/>
    <p:sldId id="395" r:id="rId61"/>
    <p:sldId id="396" r:id="rId62"/>
    <p:sldId id="399" r:id="rId63"/>
    <p:sldId id="309" r:id="rId64"/>
    <p:sldId id="545" r:id="rId65"/>
    <p:sldId id="550" r:id="rId66"/>
    <p:sldId id="547" r:id="rId67"/>
    <p:sldId id="406" r:id="rId68"/>
    <p:sldId id="790" r:id="rId69"/>
    <p:sldId id="521" r:id="rId70"/>
    <p:sldId id="520" r:id="rId71"/>
    <p:sldId id="549" r:id="rId72"/>
    <p:sldId id="415" r:id="rId73"/>
    <p:sldId id="416" r:id="rId74"/>
    <p:sldId id="490" r:id="rId75"/>
    <p:sldId id="417" r:id="rId76"/>
    <p:sldId id="503" r:id="rId77"/>
    <p:sldId id="506" r:id="rId78"/>
    <p:sldId id="430" r:id="rId79"/>
    <p:sldId id="421" r:id="rId80"/>
    <p:sldId id="528" r:id="rId81"/>
    <p:sldId id="407" r:id="rId82"/>
    <p:sldId id="408" r:id="rId83"/>
    <p:sldId id="502" r:id="rId84"/>
    <p:sldId id="551" r:id="rId85"/>
    <p:sldId id="552" r:id="rId86"/>
    <p:sldId id="413" r:id="rId87"/>
    <p:sldId id="553" r:id="rId88"/>
    <p:sldId id="362" r:id="rId89"/>
    <p:sldId id="423" r:id="rId90"/>
    <p:sldId id="537" r:id="rId91"/>
    <p:sldId id="540" r:id="rId92"/>
    <p:sldId id="544" r:id="rId93"/>
    <p:sldId id="492" r:id="rId94"/>
    <p:sldId id="401" r:id="rId95"/>
    <p:sldId id="436" r:id="rId96"/>
    <p:sldId id="437" r:id="rId97"/>
    <p:sldId id="438" r:id="rId98"/>
    <p:sldId id="439" r:id="rId99"/>
  </p:sldIdLst>
  <p:sldSz cx="9144000" cy="6858000" type="screen4x3"/>
  <p:notesSz cx="6858000" cy="9144000"/>
  <p:defaultTextStyle>
    <a:defPPr>
      <a:defRPr lang="de-DE"/>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669900"/>
    <a:srgbClr val="FF9900"/>
    <a:srgbClr val="663300"/>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38" autoAdjust="0"/>
    <p:restoredTop sz="94152" autoAdjust="0"/>
  </p:normalViewPr>
  <p:slideViewPr>
    <p:cSldViewPr snapToGrid="0" snapToObjects="1">
      <p:cViewPr varScale="1">
        <p:scale>
          <a:sx n="73" d="100"/>
          <a:sy n="73" d="100"/>
        </p:scale>
        <p:origin x="696" y="7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Lst>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_rels/viewProps.xml.rels><?xml version="1.0" encoding="UTF-8" standalone="yes"?>
<Relationships xmlns="http://schemas.openxmlformats.org/package/2006/relationships"><Relationship Id="rId8" Type="http://schemas.openxmlformats.org/officeDocument/2006/relationships/slide" Target="slides/slide82.xml"/><Relationship Id="rId3" Type="http://schemas.openxmlformats.org/officeDocument/2006/relationships/slide" Target="slides/slide71.xml"/><Relationship Id="rId7" Type="http://schemas.openxmlformats.org/officeDocument/2006/relationships/slide" Target="slides/slide81.xml"/><Relationship Id="rId2" Type="http://schemas.openxmlformats.org/officeDocument/2006/relationships/slide" Target="slides/slide69.xml"/><Relationship Id="rId1" Type="http://schemas.openxmlformats.org/officeDocument/2006/relationships/slide" Target="slides/slide1.xml"/><Relationship Id="rId6" Type="http://schemas.openxmlformats.org/officeDocument/2006/relationships/slide" Target="slides/slide77.xml"/><Relationship Id="rId5" Type="http://schemas.openxmlformats.org/officeDocument/2006/relationships/slide" Target="slides/slide76.xml"/><Relationship Id="rId4" Type="http://schemas.openxmlformats.org/officeDocument/2006/relationships/slide" Target="slides/slide75.xml"/><Relationship Id="rId9" Type="http://schemas.openxmlformats.org/officeDocument/2006/relationships/slide" Target="slides/slide83.xml"/></Relationships>
</file>

<file path=ppt/charts/_rels/chart1.xml.rels><?xml version="1.0" encoding="UTF-8" standalone="yes"?>
<Relationships xmlns="http://schemas.openxmlformats.org/package/2006/relationships"><Relationship Id="rId1" Type="http://schemas.openxmlformats.org/officeDocument/2006/relationships/oleObject" Target="file:///\\nethome\~\Lehre\Grundlagen%20202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93585670212277"/>
          <c:y val="0.10861462947181308"/>
          <c:w val="0.8222236957222453"/>
          <c:h val="0.65917844093238287"/>
        </c:manualLayout>
      </c:layout>
      <c:scatterChart>
        <c:scatterStyle val="smoothMarker"/>
        <c:varyColors val="0"/>
        <c:ser>
          <c:idx val="0"/>
          <c:order val="0"/>
          <c:tx>
            <c:strRef>
              <c:f>'s - v- a'!$B$4</c:f>
              <c:strCache>
                <c:ptCount val="1"/>
                <c:pt idx="0">
                  <c:v>s [m]</c:v>
                </c:pt>
              </c:strCache>
            </c:strRef>
          </c:tx>
          <c:spPr>
            <a:ln w="38100">
              <a:solidFill>
                <a:srgbClr val="000080"/>
              </a:solidFill>
              <a:prstDash val="solid"/>
            </a:ln>
          </c:spPr>
          <c:marker>
            <c:symbol val="diamond"/>
            <c:size val="9"/>
            <c:spPr>
              <a:solidFill>
                <a:srgbClr val="000080"/>
              </a:solidFill>
              <a:ln>
                <a:solidFill>
                  <a:srgbClr val="000080"/>
                </a:solidFill>
                <a:prstDash val="solid"/>
              </a:ln>
            </c:spPr>
          </c:marker>
          <c:xVal>
            <c:numRef>
              <c:f>'s - v- a'!$A$5:$A$17</c:f>
              <c:numCache>
                <c:formatCode>General</c:formatCode>
                <c:ptCount val="13"/>
                <c:pt idx="0">
                  <c:v>0</c:v>
                </c:pt>
                <c:pt idx="1">
                  <c:v>0.1</c:v>
                </c:pt>
                <c:pt idx="2">
                  <c:v>0.2</c:v>
                </c:pt>
                <c:pt idx="3">
                  <c:v>0.3</c:v>
                </c:pt>
                <c:pt idx="4">
                  <c:v>0.4</c:v>
                </c:pt>
                <c:pt idx="5">
                  <c:v>0.5</c:v>
                </c:pt>
                <c:pt idx="6">
                  <c:v>0.6</c:v>
                </c:pt>
                <c:pt idx="7">
                  <c:v>0.7</c:v>
                </c:pt>
                <c:pt idx="8">
                  <c:v>0.8</c:v>
                </c:pt>
                <c:pt idx="9">
                  <c:v>0.9</c:v>
                </c:pt>
                <c:pt idx="10">
                  <c:v>1</c:v>
                </c:pt>
                <c:pt idx="11">
                  <c:v>1.1000000000000001</c:v>
                </c:pt>
                <c:pt idx="12">
                  <c:v>1.2</c:v>
                </c:pt>
              </c:numCache>
            </c:numRef>
          </c:xVal>
          <c:yVal>
            <c:numRef>
              <c:f>'s - v- a'!$B$5:$B$17</c:f>
              <c:numCache>
                <c:formatCode>General</c:formatCode>
                <c:ptCount val="13"/>
                <c:pt idx="0">
                  <c:v>0</c:v>
                </c:pt>
                <c:pt idx="1">
                  <c:v>1</c:v>
                </c:pt>
                <c:pt idx="2">
                  <c:v>2</c:v>
                </c:pt>
                <c:pt idx="3">
                  <c:v>2</c:v>
                </c:pt>
                <c:pt idx="4">
                  <c:v>2</c:v>
                </c:pt>
                <c:pt idx="5">
                  <c:v>4</c:v>
                </c:pt>
                <c:pt idx="6">
                  <c:v>4</c:v>
                </c:pt>
                <c:pt idx="7">
                  <c:v>4</c:v>
                </c:pt>
                <c:pt idx="8">
                  <c:v>4</c:v>
                </c:pt>
                <c:pt idx="9">
                  <c:v>3</c:v>
                </c:pt>
                <c:pt idx="10">
                  <c:v>2</c:v>
                </c:pt>
                <c:pt idx="11">
                  <c:v>1</c:v>
                </c:pt>
                <c:pt idx="12">
                  <c:v>0</c:v>
                </c:pt>
              </c:numCache>
            </c:numRef>
          </c:yVal>
          <c:smooth val="0"/>
          <c:extLst>
            <c:ext xmlns:c16="http://schemas.microsoft.com/office/drawing/2014/chart" uri="{C3380CC4-5D6E-409C-BE32-E72D297353CC}">
              <c16:uniqueId val="{00000000-6156-48FD-920A-0ADA34D20BFA}"/>
            </c:ext>
          </c:extLst>
        </c:ser>
        <c:dLbls>
          <c:showLegendKey val="0"/>
          <c:showVal val="0"/>
          <c:showCatName val="0"/>
          <c:showSerName val="0"/>
          <c:showPercent val="0"/>
          <c:showBubbleSize val="0"/>
        </c:dLbls>
        <c:axId val="43921792"/>
        <c:axId val="43923712"/>
      </c:scatterChart>
      <c:valAx>
        <c:axId val="43921792"/>
        <c:scaling>
          <c:orientation val="minMax"/>
        </c:scaling>
        <c:delete val="0"/>
        <c:axPos val="b"/>
        <c:title>
          <c:tx>
            <c:rich>
              <a:bodyPr/>
              <a:lstStyle/>
              <a:p>
                <a:pPr>
                  <a:defRPr sz="1200" b="1" i="0" u="none" strike="noStrike" baseline="0">
                    <a:solidFill>
                      <a:srgbClr val="000000"/>
                    </a:solidFill>
                    <a:latin typeface="Arial"/>
                    <a:ea typeface="Arial"/>
                    <a:cs typeface="Arial"/>
                  </a:defRPr>
                </a:pPr>
                <a:r>
                  <a:rPr lang="de-DE"/>
                  <a:t>Zeit (s)</a:t>
                </a:r>
              </a:p>
            </c:rich>
          </c:tx>
          <c:layout>
            <c:manualLayout>
              <c:xMode val="edge"/>
              <c:yMode val="edge"/>
              <c:x val="0.49122899111295304"/>
              <c:y val="0.87640764005622895"/>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de-DE"/>
          </a:p>
        </c:txPr>
        <c:crossAx val="43923712"/>
        <c:crosses val="autoZero"/>
        <c:crossBetween val="midCat"/>
      </c:valAx>
      <c:valAx>
        <c:axId val="43923712"/>
        <c:scaling>
          <c:orientation val="minMax"/>
        </c:scaling>
        <c:delete val="0"/>
        <c:axPos val="l"/>
        <c:title>
          <c:tx>
            <c:rich>
              <a:bodyPr/>
              <a:lstStyle/>
              <a:p>
                <a:pPr>
                  <a:defRPr sz="1200" b="1" i="0" u="none" strike="noStrike" baseline="0">
                    <a:solidFill>
                      <a:srgbClr val="000000"/>
                    </a:solidFill>
                    <a:latin typeface="Arial"/>
                    <a:ea typeface="Arial"/>
                    <a:cs typeface="Arial"/>
                  </a:defRPr>
                </a:pPr>
                <a:r>
                  <a:rPr lang="de-DE"/>
                  <a:t>Weg (m)</a:t>
                </a:r>
              </a:p>
            </c:rich>
          </c:tx>
          <c:layout>
            <c:manualLayout>
              <c:xMode val="edge"/>
              <c:yMode val="edge"/>
              <c:x val="2.2807017543859651E-2"/>
              <c:y val="0.31086260284880118"/>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de-DE"/>
          </a:p>
        </c:txPr>
        <c:crossAx val="43921792"/>
        <c:crosses val="autoZero"/>
        <c:crossBetween val="midCat"/>
      </c:valAx>
      <c:spPr>
        <a:solidFill>
          <a:srgbClr val="FFFFFF"/>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200" b="1" i="0" u="none" strike="noStrike" baseline="0">
          <a:solidFill>
            <a:srgbClr val="000000"/>
          </a:solidFill>
          <a:latin typeface="Arial"/>
          <a:ea typeface="Arial"/>
          <a:cs typeface="Arial"/>
        </a:defRPr>
      </a:pPr>
      <a:endParaRPr lang="de-DE"/>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de-DE"/>
          </a:p>
        </p:txBody>
      </p:sp>
      <p:sp>
        <p:nvSpPr>
          <p:cNvPr id="46083"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p>
        </p:txBody>
      </p:sp>
      <p:sp>
        <p:nvSpPr>
          <p:cNvPr id="46084"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de-DE"/>
          </a:p>
        </p:txBody>
      </p:sp>
      <p:sp>
        <p:nvSpPr>
          <p:cNvPr id="46085"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3C16218D-BBCD-45AF-A6E5-FC3ACCE837B9}" type="slidenum">
              <a:rPr lang="de-DE"/>
              <a:pPr>
                <a:defRPr/>
              </a:pPr>
              <a:t>‹Nr.›</a:t>
            </a:fld>
            <a:endParaRPr lang="de-DE"/>
          </a:p>
        </p:txBody>
      </p:sp>
    </p:spTree>
    <p:extLst>
      <p:ext uri="{BB962C8B-B14F-4D97-AF65-F5344CB8AC3E}">
        <p14:creationId xmlns:p14="http://schemas.microsoft.com/office/powerpoint/2010/main" val="587024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de-DE"/>
          </a:p>
        </p:txBody>
      </p:sp>
      <p:sp>
        <p:nvSpPr>
          <p:cNvPr id="5017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p>
        </p:txBody>
      </p:sp>
      <p:sp>
        <p:nvSpPr>
          <p:cNvPr id="156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018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5018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de-DE"/>
          </a:p>
        </p:txBody>
      </p:sp>
      <p:sp>
        <p:nvSpPr>
          <p:cNvPr id="5018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B42943B-29F6-4AC5-83B9-ACBCC5D999CF}" type="slidenum">
              <a:rPr lang="de-DE"/>
              <a:pPr>
                <a:defRPr/>
              </a:pPr>
              <a:t>‹Nr.›</a:t>
            </a:fld>
            <a:endParaRPr lang="de-DE"/>
          </a:p>
        </p:txBody>
      </p:sp>
    </p:spTree>
    <p:extLst>
      <p:ext uri="{BB962C8B-B14F-4D97-AF65-F5344CB8AC3E}">
        <p14:creationId xmlns:p14="http://schemas.microsoft.com/office/powerpoint/2010/main" val="25549007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D04BF73-3C39-4172-B591-4F33774B8C1A}" type="slidenum">
              <a:rPr lang="de-DE" altLang="de-DE" sz="1200"/>
              <a:pPr eaLnBrk="1" hangingPunct="1"/>
              <a:t>1</a:t>
            </a:fld>
            <a:endParaRPr lang="de-DE" altLang="de-DE" sz="120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706AB99C-9323-47C9-8777-FBFEBA59CC62}"/>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C344DF6-98E7-4F1D-AC72-F673D80FAC2B}" type="slidenum">
              <a:rPr lang="de-DE" altLang="de-DE"/>
              <a:pPr>
                <a:spcBef>
                  <a:spcPct val="0"/>
                </a:spcBef>
              </a:pPr>
              <a:t>10</a:t>
            </a:fld>
            <a:endParaRPr lang="de-DE" altLang="de-DE"/>
          </a:p>
        </p:txBody>
      </p:sp>
      <p:sp>
        <p:nvSpPr>
          <p:cNvPr id="19459" name="Rectangle 2">
            <a:extLst>
              <a:ext uri="{FF2B5EF4-FFF2-40B4-BE49-F238E27FC236}">
                <a16:creationId xmlns:a16="http://schemas.microsoft.com/office/drawing/2014/main" id="{57E37F17-F53C-48E3-BECD-AD487A9905D6}"/>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C859CEE7-89F8-43D4-B9B6-B9C40CD1E2C7}"/>
              </a:ext>
            </a:extLst>
          </p:cNvPr>
          <p:cNvSpPr>
            <a:spLocks noGrp="1" noChangeArrowheads="1"/>
          </p:cNvSpPr>
          <p:nvPr>
            <p:ph type="body" idx="1"/>
          </p:nvPr>
        </p:nvSpPr>
        <p:spPr>
          <a:xfrm>
            <a:off x="914400" y="4343400"/>
            <a:ext cx="5029200" cy="4114800"/>
          </a:xfrm>
          <a:noFill/>
        </p:spPr>
        <p:txBody>
          <a:bodyPr/>
          <a:lstStyle/>
          <a:p>
            <a:pPr eaLnBrk="1" hangingPunct="1"/>
            <a:endParaRPr lang="de-DE"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D1291747-2CE1-4D10-8561-5FD209677F5A}"/>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E3D3D67-EF25-44A1-AF84-8B6234FEF75B}" type="slidenum">
              <a:rPr lang="de-DE" altLang="de-DE"/>
              <a:pPr>
                <a:spcBef>
                  <a:spcPct val="0"/>
                </a:spcBef>
              </a:pPr>
              <a:t>11</a:t>
            </a:fld>
            <a:endParaRPr lang="de-DE" altLang="de-DE"/>
          </a:p>
        </p:txBody>
      </p:sp>
      <p:sp>
        <p:nvSpPr>
          <p:cNvPr id="23555" name="Rectangle 2">
            <a:extLst>
              <a:ext uri="{FF2B5EF4-FFF2-40B4-BE49-F238E27FC236}">
                <a16:creationId xmlns:a16="http://schemas.microsoft.com/office/drawing/2014/main" id="{C712CF2C-7A88-4FD9-BDBB-B6F1FF17A4E5}"/>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D3CC1A1E-2A0A-4C9C-86F1-D2383DD0B906}"/>
              </a:ext>
            </a:extLst>
          </p:cNvPr>
          <p:cNvSpPr>
            <a:spLocks noGrp="1" noChangeArrowheads="1"/>
          </p:cNvSpPr>
          <p:nvPr>
            <p:ph type="body" idx="1"/>
          </p:nvPr>
        </p:nvSpPr>
        <p:spPr>
          <a:xfrm>
            <a:off x="914400" y="4343400"/>
            <a:ext cx="5029200" cy="4114800"/>
          </a:xfrm>
          <a:noFill/>
        </p:spPr>
        <p:txBody>
          <a:bodyPr/>
          <a:lstStyle/>
          <a:p>
            <a:pPr eaLnBrk="1" hangingPunct="1"/>
            <a:endParaRPr lang="de-DE" altLang="de-DE"/>
          </a:p>
        </p:txBody>
      </p:sp>
    </p:spTree>
    <p:extLst>
      <p:ext uri="{BB962C8B-B14F-4D97-AF65-F5344CB8AC3E}">
        <p14:creationId xmlns:p14="http://schemas.microsoft.com/office/powerpoint/2010/main" val="3667207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D1291747-2CE1-4D10-8561-5FD209677F5A}"/>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E3D3D67-EF25-44A1-AF84-8B6234FEF75B}" type="slidenum">
              <a:rPr lang="de-DE" altLang="de-DE"/>
              <a:pPr>
                <a:spcBef>
                  <a:spcPct val="0"/>
                </a:spcBef>
              </a:pPr>
              <a:t>12</a:t>
            </a:fld>
            <a:endParaRPr lang="de-DE" altLang="de-DE"/>
          </a:p>
        </p:txBody>
      </p:sp>
      <p:sp>
        <p:nvSpPr>
          <p:cNvPr id="23555" name="Rectangle 2">
            <a:extLst>
              <a:ext uri="{FF2B5EF4-FFF2-40B4-BE49-F238E27FC236}">
                <a16:creationId xmlns:a16="http://schemas.microsoft.com/office/drawing/2014/main" id="{C712CF2C-7A88-4FD9-BDBB-B6F1FF17A4E5}"/>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D3CC1A1E-2A0A-4C9C-86F1-D2383DD0B906}"/>
              </a:ext>
            </a:extLst>
          </p:cNvPr>
          <p:cNvSpPr>
            <a:spLocks noGrp="1" noChangeArrowheads="1"/>
          </p:cNvSpPr>
          <p:nvPr>
            <p:ph type="body" idx="1"/>
          </p:nvPr>
        </p:nvSpPr>
        <p:spPr>
          <a:xfrm>
            <a:off x="914400" y="4343400"/>
            <a:ext cx="5029200" cy="4114800"/>
          </a:xfrm>
          <a:noFill/>
        </p:spPr>
        <p:txBody>
          <a:bodyPr/>
          <a:lstStyle/>
          <a:p>
            <a:pPr eaLnBrk="1" hangingPunct="1"/>
            <a:endParaRPr lang="de-DE"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FBE1E0E-D2A9-4848-95D4-FFB8D73E3163}" type="slidenum">
              <a:rPr lang="de-DE" altLang="de-DE" sz="1200"/>
              <a:pPr eaLnBrk="1" hangingPunct="1"/>
              <a:t>13</a:t>
            </a:fld>
            <a:endParaRPr lang="de-DE" altLang="de-DE" sz="1200"/>
          </a:p>
        </p:txBody>
      </p:sp>
      <p:sp>
        <p:nvSpPr>
          <p:cNvPr id="17203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2036" name="Rectangle 3"/>
          <p:cNvSpPr txBox="1">
            <a:spLocks noGrp="1" noChangeArrowheads="1"/>
          </p:cNvSpPr>
          <p:nvPr>
            <p:ph type="body"/>
          </p:nvPr>
        </p:nvSpPr>
        <p:spPr>
          <a:xfrm>
            <a:off x="914400" y="4343400"/>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de-DE"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0E1EA96-8D8B-480D-84D0-16C2A35F7B82}" type="slidenum">
              <a:rPr lang="de-DE" altLang="de-DE" sz="1200"/>
              <a:pPr eaLnBrk="1" hangingPunct="1"/>
              <a:t>14</a:t>
            </a:fld>
            <a:endParaRPr lang="de-DE" altLang="de-DE" sz="1200"/>
          </a:p>
        </p:txBody>
      </p:sp>
      <p:sp>
        <p:nvSpPr>
          <p:cNvPr id="17305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3060" name="Rectangle 3"/>
          <p:cNvSpPr txBox="1">
            <a:spLocks noGrp="1" noChangeArrowheads="1"/>
          </p:cNvSpPr>
          <p:nvPr>
            <p:ph type="body"/>
          </p:nvPr>
        </p:nvSpPr>
        <p:spPr>
          <a:xfrm>
            <a:off x="914400" y="4343400"/>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de-DE" altLang="de-DE"/>
          </a:p>
        </p:txBody>
      </p:sp>
    </p:spTree>
    <p:extLst>
      <p:ext uri="{BB962C8B-B14F-4D97-AF65-F5344CB8AC3E}">
        <p14:creationId xmlns:p14="http://schemas.microsoft.com/office/powerpoint/2010/main" val="1346156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0E1EA96-8D8B-480D-84D0-16C2A35F7B82}" type="slidenum">
              <a:rPr lang="de-DE" altLang="de-DE" sz="1200"/>
              <a:pPr eaLnBrk="1" hangingPunct="1"/>
              <a:t>15</a:t>
            </a:fld>
            <a:endParaRPr lang="de-DE" altLang="de-DE" sz="1200"/>
          </a:p>
        </p:txBody>
      </p:sp>
      <p:sp>
        <p:nvSpPr>
          <p:cNvPr id="17305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3060" name="Rectangle 3"/>
          <p:cNvSpPr txBox="1">
            <a:spLocks noGrp="1" noChangeArrowheads="1"/>
          </p:cNvSpPr>
          <p:nvPr>
            <p:ph type="body"/>
          </p:nvPr>
        </p:nvSpPr>
        <p:spPr>
          <a:xfrm>
            <a:off x="914400" y="4343400"/>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de-DE"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A1DBC7D-003C-4D09-94F7-154E91771A63}" type="slidenum">
              <a:rPr lang="de-DE" altLang="de-DE" sz="1200"/>
              <a:pPr eaLnBrk="1" hangingPunct="1"/>
              <a:t>16</a:t>
            </a:fld>
            <a:endParaRPr lang="de-DE" altLang="de-DE" sz="1200"/>
          </a:p>
        </p:txBody>
      </p:sp>
      <p:sp>
        <p:nvSpPr>
          <p:cNvPr id="174083"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084" name="Rectangle 3"/>
          <p:cNvSpPr txBox="1">
            <a:spLocks noGrp="1" noChangeArrowheads="1"/>
          </p:cNvSpPr>
          <p:nvPr>
            <p:ph type="body"/>
          </p:nvPr>
        </p:nvSpPr>
        <p:spPr>
          <a:xfrm>
            <a:off x="914400" y="4343400"/>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de-DE" alt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A1DBC7D-003C-4D09-94F7-154E91771A63}" type="slidenum">
              <a:rPr lang="de-DE" altLang="de-DE" sz="1200"/>
              <a:pPr eaLnBrk="1" hangingPunct="1"/>
              <a:t>17</a:t>
            </a:fld>
            <a:endParaRPr lang="de-DE" altLang="de-DE" sz="1200"/>
          </a:p>
        </p:txBody>
      </p:sp>
      <p:sp>
        <p:nvSpPr>
          <p:cNvPr id="174083"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084" name="Rectangle 3"/>
          <p:cNvSpPr txBox="1">
            <a:spLocks noGrp="1" noChangeArrowheads="1"/>
          </p:cNvSpPr>
          <p:nvPr>
            <p:ph type="body"/>
          </p:nvPr>
        </p:nvSpPr>
        <p:spPr>
          <a:xfrm>
            <a:off x="914400" y="4343400"/>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de-DE" altLang="de-DE"/>
          </a:p>
        </p:txBody>
      </p:sp>
    </p:spTree>
    <p:extLst>
      <p:ext uri="{BB962C8B-B14F-4D97-AF65-F5344CB8AC3E}">
        <p14:creationId xmlns:p14="http://schemas.microsoft.com/office/powerpoint/2010/main" val="2775400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E3A4FA2-EBB7-407D-9993-31AEE7A74A76}" type="slidenum">
              <a:rPr lang="de-DE" altLang="de-DE" sz="1200"/>
              <a:pPr eaLnBrk="1" hangingPunct="1"/>
              <a:t>18</a:t>
            </a:fld>
            <a:endParaRPr lang="de-DE" altLang="de-DE" sz="120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30C7062-21C8-476D-B76A-99ACAE868B4E}" type="slidenum">
              <a:rPr lang="de-DE" altLang="de-DE" sz="1200"/>
              <a:pPr eaLnBrk="1" hangingPunct="1"/>
              <a:t>19</a:t>
            </a:fld>
            <a:endParaRPr lang="de-DE" altLang="de-DE" sz="120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D46F42-FF65-480A-87E8-A6CB427AAA6C}" type="slidenum">
              <a:rPr lang="de-DE" altLang="de-DE" sz="1200"/>
              <a:pPr eaLnBrk="1" hangingPunct="1"/>
              <a:t>2</a:t>
            </a:fld>
            <a:endParaRPr lang="de-DE" altLang="de-DE" sz="120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FC9C819-04A2-4CEE-AF49-78917DCAA578}" type="slidenum">
              <a:rPr lang="de-DE" altLang="de-DE" sz="1200"/>
              <a:pPr eaLnBrk="1" hangingPunct="1"/>
              <a:t>20</a:t>
            </a:fld>
            <a:endParaRPr lang="de-DE" altLang="de-DE" sz="120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24D07D1-3E76-45B8-BB2D-5FBB621485A6}" type="slidenum">
              <a:rPr lang="de-DE" altLang="de-DE" sz="1200"/>
              <a:pPr eaLnBrk="1" hangingPunct="1"/>
              <a:t>21</a:t>
            </a:fld>
            <a:endParaRPr lang="de-DE" altLang="de-DE" sz="120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AE52742-2F2A-4938-BA52-F949EF3908E5}" type="slidenum">
              <a:rPr lang="de-DE" altLang="de-DE" sz="1200"/>
              <a:pPr eaLnBrk="1" hangingPunct="1"/>
              <a:t>22</a:t>
            </a:fld>
            <a:endParaRPr lang="de-DE" altLang="de-DE" sz="120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312CF6A-350B-4334-BB18-F175207C9583}" type="slidenum">
              <a:rPr lang="de-DE" altLang="de-DE" sz="1200"/>
              <a:pPr eaLnBrk="1" hangingPunct="1"/>
              <a:t>23</a:t>
            </a:fld>
            <a:endParaRPr lang="de-DE" altLang="de-DE" sz="120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61E18F3-FCC1-4DE4-ADD9-6D5D506D7BFE}" type="slidenum">
              <a:rPr lang="de-DE" altLang="de-DE" sz="1200"/>
              <a:pPr eaLnBrk="1" hangingPunct="1"/>
              <a:t>24</a:t>
            </a:fld>
            <a:endParaRPr lang="de-DE" altLang="de-DE" sz="120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A958E03-AF7E-4CE0-87DD-1017ED9EFE82}" type="slidenum">
              <a:rPr lang="de-DE" altLang="de-DE" sz="1200"/>
              <a:pPr eaLnBrk="1" hangingPunct="1"/>
              <a:t>25</a:t>
            </a:fld>
            <a:endParaRPr lang="de-DE" altLang="de-DE" sz="1200"/>
          </a:p>
        </p:txBody>
      </p:sp>
      <p:sp>
        <p:nvSpPr>
          <p:cNvPr id="175107" name="Rectangle 2"/>
          <p:cNvSpPr>
            <a:spLocks noGrp="1" noRot="1" noChangeAspect="1" noChangeArrowheads="1" noTextEdit="1"/>
          </p:cNvSpPr>
          <p:nvPr>
            <p:ph type="sldImg"/>
          </p:nvPr>
        </p:nvSpPr>
        <p:spPr>
          <a:solidFill>
            <a:srgbClr val="FFFFFF"/>
          </a:solidFill>
          <a:ln/>
        </p:spPr>
      </p:sp>
      <p:sp>
        <p:nvSpPr>
          <p:cNvPr id="1751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1382454-62CD-4D1A-AB9C-89890575CA8F}" type="slidenum">
              <a:rPr lang="de-DE" altLang="de-DE" sz="1200"/>
              <a:pPr eaLnBrk="1" hangingPunct="1"/>
              <a:t>26</a:t>
            </a:fld>
            <a:endParaRPr lang="de-DE" altLang="de-DE" sz="1200"/>
          </a:p>
        </p:txBody>
      </p:sp>
      <p:sp>
        <p:nvSpPr>
          <p:cNvPr id="177155" name="Rectangle 2"/>
          <p:cNvSpPr>
            <a:spLocks noGrp="1" noRot="1" noChangeAspect="1" noChangeArrowheads="1" noTextEdit="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33DAE31-F102-476C-A8AF-B761E7426709}" type="slidenum">
              <a:rPr lang="de-DE" altLang="de-DE" sz="1200"/>
              <a:pPr eaLnBrk="1" hangingPunct="1"/>
              <a:t>27</a:t>
            </a:fld>
            <a:endParaRPr lang="de-DE" altLang="de-DE" sz="120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7A14A15-1700-42FC-852F-12E7F0C8E99A}" type="slidenum">
              <a:rPr lang="de-DE" altLang="de-DE" sz="1200"/>
              <a:pPr eaLnBrk="1" hangingPunct="1"/>
              <a:t>28</a:t>
            </a:fld>
            <a:endParaRPr lang="de-DE" altLang="de-DE" sz="1200"/>
          </a:p>
        </p:txBody>
      </p:sp>
      <p:sp>
        <p:nvSpPr>
          <p:cNvPr id="180227"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0228" name="Rectangle 3"/>
          <p:cNvSpPr txBox="1">
            <a:spLocks noGrp="1" noChangeArrowheads="1"/>
          </p:cNvSpPr>
          <p:nvPr>
            <p:ph type="body"/>
          </p:nvPr>
        </p:nvSpPr>
        <p:spPr>
          <a:xfrm>
            <a:off x="914400" y="4343400"/>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de-DE" alt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A2C25AC-38B9-41A6-9072-A863C1AA95C1}" type="slidenum">
              <a:rPr lang="de-DE" altLang="de-DE" sz="1200"/>
              <a:pPr eaLnBrk="1" hangingPunct="1"/>
              <a:t>29</a:t>
            </a:fld>
            <a:endParaRPr lang="de-DE" altLang="de-DE" sz="1200"/>
          </a:p>
        </p:txBody>
      </p:sp>
      <p:sp>
        <p:nvSpPr>
          <p:cNvPr id="202755" name="Rectangle 2"/>
          <p:cNvSpPr>
            <a:spLocks noGrp="1" noRot="1" noChangeAspect="1" noChangeArrowheads="1" noTextEdit="1"/>
          </p:cNvSpPr>
          <p:nvPr>
            <p:ph type="sldImg"/>
          </p:nvPr>
        </p:nvSpPr>
        <p:spPr>
          <a:solidFill>
            <a:srgbClr val="FFFFFF"/>
          </a:solidFill>
          <a:ln/>
        </p:spPr>
      </p:sp>
      <p:sp>
        <p:nvSpPr>
          <p:cNvPr id="2027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39E29A-7CDE-419C-A6B3-BC6C66D7AD59}" type="slidenum">
              <a:rPr lang="de-DE" altLang="de-DE" sz="1200"/>
              <a:pPr eaLnBrk="1" hangingPunct="1"/>
              <a:t>3</a:t>
            </a:fld>
            <a:endParaRPr lang="de-DE" altLang="de-DE" sz="120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668D940-91C1-4F3A-B8A3-A934F7C3F5A6}" type="slidenum">
              <a:rPr lang="de-DE" altLang="de-DE" sz="1200"/>
              <a:pPr eaLnBrk="1" hangingPunct="1"/>
              <a:t>30</a:t>
            </a:fld>
            <a:endParaRPr lang="de-DE" altLang="de-DE" sz="120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BE1E2BB-4168-4D41-8250-E7D47E6B5AEC}" type="slidenum">
              <a:rPr lang="de-DE" altLang="de-DE" sz="1200"/>
              <a:pPr eaLnBrk="1" hangingPunct="1"/>
              <a:t>31</a:t>
            </a:fld>
            <a:endParaRPr lang="de-DE" altLang="de-DE" sz="120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3136D96-DB14-4FC7-BC36-ACED5B34B43E}" type="slidenum">
              <a:rPr lang="de-DE" altLang="de-DE" sz="1200"/>
              <a:pPr eaLnBrk="1" hangingPunct="1"/>
              <a:t>32</a:t>
            </a:fld>
            <a:endParaRPr lang="de-DE" altLang="de-DE" sz="1200"/>
          </a:p>
        </p:txBody>
      </p:sp>
      <p:sp>
        <p:nvSpPr>
          <p:cNvPr id="205827" name="Rectangle 2"/>
          <p:cNvSpPr>
            <a:spLocks noGrp="1" noRot="1" noChangeAspect="1" noChangeArrowheads="1" noTextEdit="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EC5D6A-8F22-482C-B4B2-D9882FAFEB57}" type="slidenum">
              <a:rPr lang="de-DE" altLang="de-DE" sz="1200"/>
              <a:pPr eaLnBrk="1" hangingPunct="1"/>
              <a:t>33</a:t>
            </a:fld>
            <a:endParaRPr lang="de-DE" altLang="de-DE" sz="1200"/>
          </a:p>
        </p:txBody>
      </p:sp>
      <p:sp>
        <p:nvSpPr>
          <p:cNvPr id="206851" name="Rectangle 2"/>
          <p:cNvSpPr>
            <a:spLocks noGrp="1" noRot="1" noChangeAspect="1" noChangeArrowheads="1" noTextEdit="1"/>
          </p:cNvSpPr>
          <p:nvPr>
            <p:ph type="sldImg"/>
          </p:nvPr>
        </p:nvSpPr>
        <p:spPr>
          <a:solidFill>
            <a:srgbClr val="FFFFFF"/>
          </a:solidFill>
          <a:ln/>
        </p:spPr>
      </p:sp>
      <p:sp>
        <p:nvSpPr>
          <p:cNvPr id="2068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D777B94-6F7F-4CFB-852E-400B30B35821}" type="slidenum">
              <a:rPr lang="de-DE" altLang="de-DE" sz="1200"/>
              <a:pPr eaLnBrk="1" hangingPunct="1"/>
              <a:t>34</a:t>
            </a:fld>
            <a:endParaRPr lang="de-DE" altLang="de-DE" sz="120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66CAF35-0C9E-4460-BE81-5B8557DAD813}" type="slidenum">
              <a:rPr lang="de-DE" altLang="de-DE" sz="1200"/>
              <a:pPr eaLnBrk="1" hangingPunct="1"/>
              <a:t>35</a:t>
            </a:fld>
            <a:endParaRPr lang="de-DE" altLang="de-DE" sz="1200"/>
          </a:p>
        </p:txBody>
      </p:sp>
      <p:sp>
        <p:nvSpPr>
          <p:cNvPr id="209923" name="Rectangle 2"/>
          <p:cNvSpPr>
            <a:spLocks noGrp="1" noRot="1" noChangeAspect="1" noChangeArrowheads="1" noTextEdit="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13CDA44-191F-4BF8-A0AB-49AF00C706DA}" type="slidenum">
              <a:rPr lang="de-DE" altLang="de-DE" sz="1200"/>
              <a:pPr eaLnBrk="1" hangingPunct="1"/>
              <a:t>36</a:t>
            </a:fld>
            <a:endParaRPr lang="de-DE" altLang="de-DE" sz="120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1DCC497-A00B-42BA-AA45-111C3EF2A2DE}" type="slidenum">
              <a:rPr lang="de-DE" altLang="de-DE" sz="1200"/>
              <a:pPr eaLnBrk="1" hangingPunct="1"/>
              <a:t>37</a:t>
            </a:fld>
            <a:endParaRPr lang="de-DE" altLang="de-DE" sz="120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E7A833E-9EBC-45B4-87B0-6B54762383DB}" type="slidenum">
              <a:rPr lang="de-DE" altLang="de-DE" sz="1200"/>
              <a:pPr eaLnBrk="1" hangingPunct="1"/>
              <a:t>38</a:t>
            </a:fld>
            <a:endParaRPr lang="de-DE" altLang="de-DE" sz="120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AD2714A-75B9-4EB6-96D4-19AB8481D1E8}" type="slidenum">
              <a:rPr lang="de-DE" altLang="de-DE" sz="1200"/>
              <a:pPr eaLnBrk="1" hangingPunct="1"/>
              <a:t>39</a:t>
            </a:fld>
            <a:endParaRPr lang="de-DE" altLang="de-DE" sz="120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2875F2C-F9E0-4658-92BA-92CB7EAA3CE4}" type="slidenum">
              <a:rPr lang="de-DE" altLang="de-DE" sz="1200"/>
              <a:pPr eaLnBrk="1" hangingPunct="1"/>
              <a:t>4</a:t>
            </a:fld>
            <a:endParaRPr lang="de-DE" altLang="de-DE" sz="120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9C44D5E-46FC-47D9-8196-2D4233CDB5A9}" type="slidenum">
              <a:rPr lang="de-DE" altLang="de-DE" sz="1200"/>
              <a:pPr eaLnBrk="1" hangingPunct="1"/>
              <a:t>40</a:t>
            </a:fld>
            <a:endParaRPr lang="de-DE" altLang="de-DE" sz="1200"/>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D7F5B7C-D1C0-473F-9911-2F94971955B8}" type="slidenum">
              <a:rPr lang="de-DE" altLang="de-DE" sz="1200"/>
              <a:pPr eaLnBrk="1" hangingPunct="1"/>
              <a:t>41</a:t>
            </a:fld>
            <a:endParaRPr lang="de-DE" altLang="de-DE" sz="1200"/>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286186-07D0-40EE-8F43-EABD88F15B00}" type="slidenum">
              <a:rPr lang="de-DE" altLang="de-DE" sz="1200"/>
              <a:pPr eaLnBrk="1" hangingPunct="1"/>
              <a:t>42</a:t>
            </a:fld>
            <a:endParaRPr lang="de-DE" altLang="de-DE" sz="120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33165BE-EB9F-4F00-8CB8-06DBA8619851}" type="slidenum">
              <a:rPr lang="de-DE" altLang="de-DE" sz="1200"/>
              <a:pPr eaLnBrk="1" hangingPunct="1"/>
              <a:t>43</a:t>
            </a:fld>
            <a:endParaRPr lang="de-DE" altLang="de-DE" sz="1200"/>
          </a:p>
        </p:txBody>
      </p:sp>
      <p:sp>
        <p:nvSpPr>
          <p:cNvPr id="225283" name="Rectangle 2"/>
          <p:cNvSpPr>
            <a:spLocks noGrp="1" noRot="1" noChangeAspect="1" noChangeArrowheads="1" noTextEdit="1"/>
          </p:cNvSpPr>
          <p:nvPr>
            <p:ph type="sldImg"/>
          </p:nvPr>
        </p:nvSpPr>
        <p:spPr>
          <a:solidFill>
            <a:srgbClr val="FFFFFF"/>
          </a:solidFill>
          <a:ln/>
        </p:spPr>
      </p:sp>
      <p:sp>
        <p:nvSpPr>
          <p:cNvPr id="2252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4D37E41-A694-4097-BF97-5434EEC0363D}" type="slidenum">
              <a:rPr lang="de-DE" altLang="de-DE" sz="1200"/>
              <a:pPr eaLnBrk="1" hangingPunct="1"/>
              <a:t>44</a:t>
            </a:fld>
            <a:endParaRPr lang="de-DE" altLang="de-DE" sz="1200"/>
          </a:p>
        </p:txBody>
      </p:sp>
      <p:sp>
        <p:nvSpPr>
          <p:cNvPr id="230403" name="Rectangle 1026"/>
          <p:cNvSpPr>
            <a:spLocks noGrp="1" noRot="1" noChangeAspect="1" noChangeArrowheads="1" noTextEdit="1"/>
          </p:cNvSpPr>
          <p:nvPr>
            <p:ph type="sldImg"/>
          </p:nvPr>
        </p:nvSpPr>
        <p:spPr>
          <a:ln/>
        </p:spPr>
      </p:sp>
      <p:sp>
        <p:nvSpPr>
          <p:cNvPr id="230404" name="Rectangle 1027"/>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6477505-44CA-4E70-A481-96A086C45669}" type="slidenum">
              <a:rPr lang="de-DE" altLang="de-DE" sz="1200"/>
              <a:pPr eaLnBrk="1" hangingPunct="1"/>
              <a:t>45</a:t>
            </a:fld>
            <a:endParaRPr lang="de-DE" altLang="de-DE" sz="1200"/>
          </a:p>
        </p:txBody>
      </p:sp>
      <p:sp>
        <p:nvSpPr>
          <p:cNvPr id="232451" name="Rectangle 2"/>
          <p:cNvSpPr>
            <a:spLocks noGrp="1" noRot="1" noChangeAspect="1" noChangeArrowheads="1" noTextEdit="1"/>
          </p:cNvSpPr>
          <p:nvPr>
            <p:ph type="sldImg"/>
          </p:nvPr>
        </p:nvSpPr>
        <p:spPr>
          <a:solidFill>
            <a:srgbClr val="FFFFFF"/>
          </a:solidFill>
          <a:ln/>
        </p:spPr>
      </p:sp>
      <p:sp>
        <p:nvSpPr>
          <p:cNvPr id="2324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A1767B3-97EC-4A61-95B1-1A525EB6BE64}" type="slidenum">
              <a:rPr lang="de-DE" altLang="de-DE" sz="1200"/>
              <a:pPr eaLnBrk="1" hangingPunct="1"/>
              <a:t>46</a:t>
            </a:fld>
            <a:endParaRPr lang="de-DE" altLang="de-DE" sz="1200"/>
          </a:p>
        </p:txBody>
      </p:sp>
      <p:sp>
        <p:nvSpPr>
          <p:cNvPr id="233475" name="Rectangle 2"/>
          <p:cNvSpPr>
            <a:spLocks noGrp="1" noRot="1" noChangeAspect="1" noChangeArrowheads="1" noTextEdit="1"/>
          </p:cNvSpPr>
          <p:nvPr>
            <p:ph type="sldImg"/>
          </p:nvPr>
        </p:nvSpPr>
        <p:spPr>
          <a:solidFill>
            <a:srgbClr val="FFFFFF"/>
          </a:solidFill>
          <a:ln/>
        </p:spPr>
      </p:sp>
      <p:sp>
        <p:nvSpPr>
          <p:cNvPr id="2334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228B48D-106F-4470-B541-E92A7F5D61E8}" type="slidenum">
              <a:rPr lang="de-DE" altLang="de-DE" sz="1200"/>
              <a:pPr eaLnBrk="1" hangingPunct="1"/>
              <a:t>48</a:t>
            </a:fld>
            <a:endParaRPr lang="de-DE" altLang="de-DE" sz="1200"/>
          </a:p>
        </p:txBody>
      </p:sp>
      <p:sp>
        <p:nvSpPr>
          <p:cNvPr id="237571" name="Rectangle 2"/>
          <p:cNvSpPr>
            <a:spLocks noGrp="1" noRot="1" noChangeAspect="1" noChangeArrowheads="1" noTextEdit="1"/>
          </p:cNvSpPr>
          <p:nvPr>
            <p:ph type="sldImg"/>
          </p:nvPr>
        </p:nvSpPr>
        <p:spPr>
          <a:solidFill>
            <a:srgbClr val="FFFFFF"/>
          </a:solidFill>
          <a:ln/>
        </p:spPr>
      </p:sp>
      <p:sp>
        <p:nvSpPr>
          <p:cNvPr id="2375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7AA9B9B-2E51-42A8-91FE-CCB61D7E098C}" type="slidenum">
              <a:rPr lang="de-DE" altLang="de-DE" sz="1200"/>
              <a:pPr eaLnBrk="1" hangingPunct="1"/>
              <a:t>49</a:t>
            </a:fld>
            <a:endParaRPr lang="de-DE" altLang="de-DE" sz="1200"/>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EC57FE-3350-4C19-9CD8-5BEF36FDE5CF}" type="slidenum">
              <a:rPr lang="de-DE" altLang="de-DE" sz="1200"/>
              <a:pPr eaLnBrk="1" hangingPunct="1"/>
              <a:t>50</a:t>
            </a:fld>
            <a:endParaRPr lang="de-DE" altLang="de-DE" sz="1200"/>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24FE1-AB79-4547-99D0-4C4B66CD53AD}" type="slidenum">
              <a:rPr lang="de-DE" altLang="de-DE" sz="1200"/>
              <a:pPr eaLnBrk="1" hangingPunct="1"/>
              <a:t>5</a:t>
            </a:fld>
            <a:endParaRPr lang="de-DE" altLang="de-DE" sz="120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CD6E093-F1CD-466D-B8CD-9BF3AB1523D6}" type="slidenum">
              <a:rPr lang="de-DE" altLang="de-DE" sz="1200"/>
              <a:pPr eaLnBrk="1" hangingPunct="1"/>
              <a:t>51</a:t>
            </a:fld>
            <a:endParaRPr lang="de-DE" altLang="de-DE" sz="1200"/>
          </a:p>
        </p:txBody>
      </p:sp>
      <p:sp>
        <p:nvSpPr>
          <p:cNvPr id="238595" name="Rectangle 2"/>
          <p:cNvSpPr>
            <a:spLocks noGrp="1" noRot="1" noChangeAspect="1" noChangeArrowheads="1" noTextEdit="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A802F27-B3BF-4660-8E32-856DB63931E1}" type="slidenum">
              <a:rPr lang="de-DE" altLang="de-DE" sz="1200"/>
              <a:pPr eaLnBrk="1" hangingPunct="1"/>
              <a:t>52</a:t>
            </a:fld>
            <a:endParaRPr lang="de-DE" altLang="de-DE" sz="120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F10490-3330-4C4D-AA8E-C0D9AA850D55}" type="slidenum">
              <a:rPr lang="de-DE" altLang="de-DE" sz="1200"/>
              <a:pPr eaLnBrk="1" hangingPunct="1"/>
              <a:t>53</a:t>
            </a:fld>
            <a:endParaRPr lang="de-DE" altLang="de-DE" sz="1200"/>
          </a:p>
        </p:txBody>
      </p:sp>
      <p:sp>
        <p:nvSpPr>
          <p:cNvPr id="246787" name="Rectangle 1026"/>
          <p:cNvSpPr>
            <a:spLocks noGrp="1" noRot="1" noChangeAspect="1" noChangeArrowheads="1" noTextEdit="1"/>
          </p:cNvSpPr>
          <p:nvPr>
            <p:ph type="sldImg"/>
          </p:nvPr>
        </p:nvSpPr>
        <p:spPr>
          <a:ln/>
        </p:spPr>
      </p:sp>
      <p:sp>
        <p:nvSpPr>
          <p:cNvPr id="246788" name="Rectangle 1027"/>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0254E6-3055-4BFB-9EC6-8626662C96BB}" type="slidenum">
              <a:rPr lang="de-DE" altLang="de-DE" sz="1200"/>
              <a:pPr eaLnBrk="1" hangingPunct="1"/>
              <a:t>54</a:t>
            </a:fld>
            <a:endParaRPr lang="de-DE" altLang="de-DE" sz="120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647B15-A88E-48B1-B3A5-6C28ABC09E5C}" type="slidenum">
              <a:rPr lang="de-DE" altLang="de-DE" sz="1200"/>
              <a:pPr eaLnBrk="1" hangingPunct="1"/>
              <a:t>55</a:t>
            </a:fld>
            <a:endParaRPr lang="de-DE" altLang="de-DE" sz="1200"/>
          </a:p>
        </p:txBody>
      </p:sp>
      <p:sp>
        <p:nvSpPr>
          <p:cNvPr id="248835" name="Rectangle 2050"/>
          <p:cNvSpPr>
            <a:spLocks noGrp="1" noRot="1" noChangeAspect="1" noChangeArrowheads="1" noTextEdit="1"/>
          </p:cNvSpPr>
          <p:nvPr>
            <p:ph type="sldImg"/>
          </p:nvPr>
        </p:nvSpPr>
        <p:spPr>
          <a:ln/>
        </p:spPr>
      </p:sp>
      <p:sp>
        <p:nvSpPr>
          <p:cNvPr id="248836" name="Rectangle 2051"/>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210824B-7B77-4A69-A584-C81255FF3CA2}" type="slidenum">
              <a:rPr lang="de-DE" altLang="de-DE" sz="1200"/>
              <a:pPr eaLnBrk="1" hangingPunct="1"/>
              <a:t>56</a:t>
            </a:fld>
            <a:endParaRPr lang="de-DE" altLang="de-DE" sz="120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1C16212-71B5-4F8F-A754-6A7202BB3DAD}" type="slidenum">
              <a:rPr lang="de-DE" altLang="de-DE" sz="1200"/>
              <a:pPr eaLnBrk="1" hangingPunct="1"/>
              <a:t>57</a:t>
            </a:fld>
            <a:endParaRPr lang="de-DE" altLang="de-DE" sz="1200"/>
          </a:p>
        </p:txBody>
      </p:sp>
      <p:sp>
        <p:nvSpPr>
          <p:cNvPr id="250883" name="Rectangle 2"/>
          <p:cNvSpPr>
            <a:spLocks noGrp="1" noRot="1" noChangeAspect="1" noChangeArrowheads="1" noTextEdit="1"/>
          </p:cNvSpPr>
          <p:nvPr>
            <p:ph type="sldImg"/>
          </p:nvPr>
        </p:nvSpPr>
        <p:spPr>
          <a:solidFill>
            <a:srgbClr val="FFFFFF"/>
          </a:solidFill>
          <a:ln/>
        </p:spPr>
      </p:sp>
      <p:sp>
        <p:nvSpPr>
          <p:cNvPr id="2508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32D63C7-3055-4185-B98D-56A6D72002C8}" type="slidenum">
              <a:rPr lang="de-DE" altLang="de-DE" sz="1200"/>
              <a:pPr eaLnBrk="1" hangingPunct="1"/>
              <a:t>58</a:t>
            </a:fld>
            <a:endParaRPr lang="de-DE" altLang="de-DE" sz="120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EBC3794-5151-4874-BE41-B74324B23BEB}" type="slidenum">
              <a:rPr lang="de-DE" altLang="de-DE" sz="1200"/>
              <a:pPr eaLnBrk="1" hangingPunct="1"/>
              <a:t>59</a:t>
            </a:fld>
            <a:endParaRPr lang="de-DE" altLang="de-DE" sz="120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4DEF8CC-3AD6-473A-962C-A8C7D9A0130C}" type="slidenum">
              <a:rPr lang="de-DE" altLang="de-DE" sz="1200"/>
              <a:pPr eaLnBrk="1" hangingPunct="1"/>
              <a:t>60</a:t>
            </a:fld>
            <a:endParaRPr lang="de-DE" altLang="de-DE" sz="1200"/>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28BB19-09DE-43EF-B83A-CDE95B85D537}" type="slidenum">
              <a:rPr lang="de-DE" altLang="de-DE" sz="1200"/>
              <a:pPr eaLnBrk="1" hangingPunct="1"/>
              <a:t>6</a:t>
            </a:fld>
            <a:endParaRPr lang="de-DE" altLang="de-DE" sz="120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39CCFC9-CDD5-447D-9FAB-5DAAA21448C1}" type="slidenum">
              <a:rPr lang="de-DE" altLang="de-DE" sz="1200"/>
              <a:pPr eaLnBrk="1" hangingPunct="1"/>
              <a:t>61</a:t>
            </a:fld>
            <a:endParaRPr lang="de-DE" altLang="de-DE" sz="1200"/>
          </a:p>
        </p:txBody>
      </p:sp>
      <p:sp>
        <p:nvSpPr>
          <p:cNvPr id="258051" name="Rectangle 2"/>
          <p:cNvSpPr>
            <a:spLocks noGrp="1" noRot="1" noChangeAspect="1" noChangeArrowheads="1" noTextEdit="1"/>
          </p:cNvSpPr>
          <p:nvPr>
            <p:ph type="sldImg"/>
          </p:nvPr>
        </p:nvSpPr>
        <p:spPr>
          <a:solidFill>
            <a:srgbClr val="FFFFFF"/>
          </a:solidFill>
          <a:ln/>
        </p:spPr>
      </p:sp>
      <p:sp>
        <p:nvSpPr>
          <p:cNvPr id="2580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00C5B3D-6138-44CE-B63A-B218A4A7B8CC}" type="slidenum">
              <a:rPr lang="de-DE" altLang="de-DE" sz="1200"/>
              <a:pPr eaLnBrk="1" hangingPunct="1"/>
              <a:t>62</a:t>
            </a:fld>
            <a:endParaRPr lang="de-DE" altLang="de-DE" sz="1200"/>
          </a:p>
        </p:txBody>
      </p:sp>
      <p:sp>
        <p:nvSpPr>
          <p:cNvPr id="261123" name="Rectangle 2"/>
          <p:cNvSpPr>
            <a:spLocks noGrp="1" noRot="1" noChangeAspect="1" noChangeArrowheads="1" noTextEdit="1"/>
          </p:cNvSpPr>
          <p:nvPr>
            <p:ph type="sldImg"/>
          </p:nvPr>
        </p:nvSpPr>
        <p:spPr>
          <a:solidFill>
            <a:srgbClr val="FFFFFF"/>
          </a:solidFill>
          <a:ln/>
        </p:spPr>
      </p:sp>
      <p:sp>
        <p:nvSpPr>
          <p:cNvPr id="2611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DB998AF-DB1A-4DA5-B510-D4EBCD9BE2CE}" type="slidenum">
              <a:rPr lang="de-DE" altLang="de-DE" sz="1200"/>
              <a:pPr eaLnBrk="1" hangingPunct="1"/>
              <a:t>63</a:t>
            </a:fld>
            <a:endParaRPr lang="de-DE" altLang="de-DE" sz="120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DB998AF-DB1A-4DA5-B510-D4EBCD9BE2CE}" type="slidenum">
              <a:rPr lang="de-DE" altLang="de-DE" sz="1200"/>
              <a:pPr eaLnBrk="1" hangingPunct="1"/>
              <a:t>64</a:t>
            </a:fld>
            <a:endParaRPr lang="de-DE" altLang="de-DE" sz="120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DB998AF-DB1A-4DA5-B510-D4EBCD9BE2CE}" type="slidenum">
              <a:rPr lang="de-DE" altLang="de-DE" sz="1200"/>
              <a:pPr eaLnBrk="1" hangingPunct="1"/>
              <a:t>65</a:t>
            </a:fld>
            <a:endParaRPr lang="de-DE" altLang="de-DE" sz="120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DB998AF-DB1A-4DA5-B510-D4EBCD9BE2CE}" type="slidenum">
              <a:rPr lang="de-DE" altLang="de-DE" sz="1200"/>
              <a:pPr eaLnBrk="1" hangingPunct="1"/>
              <a:t>66</a:t>
            </a:fld>
            <a:endParaRPr lang="de-DE" altLang="de-DE" sz="1200"/>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2F2FC82-8A31-4255-9E83-E7A9FE9D4B32}" type="slidenum">
              <a:rPr lang="de-DE"/>
              <a:pPr/>
              <a:t>67</a:t>
            </a:fld>
            <a:endParaRPr lang="de-DE"/>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p:txBody>
          <a:bodyPr/>
          <a:lstStyle/>
          <a:p>
            <a:endParaRPr lang="de-AT"/>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2F2FC82-8A31-4255-9E83-E7A9FE9D4B32}" type="slidenum">
              <a:rPr lang="de-DE"/>
              <a:pPr/>
              <a:t>68</a:t>
            </a:fld>
            <a:endParaRPr lang="de-DE"/>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p:txBody>
          <a:bodyPr/>
          <a:lstStyle/>
          <a:p>
            <a:endParaRPr lang="de-AT"/>
          </a:p>
        </p:txBody>
      </p:sp>
    </p:spTree>
    <p:extLst>
      <p:ext uri="{BB962C8B-B14F-4D97-AF65-F5344CB8AC3E}">
        <p14:creationId xmlns:p14="http://schemas.microsoft.com/office/powerpoint/2010/main" val="38610225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933E573-7F11-4B38-AE4A-34CC61410C99}" type="slidenum">
              <a:rPr lang="de-DE"/>
              <a:pPr/>
              <a:t>69</a:t>
            </a:fld>
            <a:endParaRPr lang="de-DE"/>
          </a:p>
        </p:txBody>
      </p:sp>
      <p:sp>
        <p:nvSpPr>
          <p:cNvPr id="201730" name="Rectangle 2"/>
          <p:cNvSpPr>
            <a:spLocks noGrp="1" noRot="1" noChangeAspect="1" noChangeArrowheads="1" noTextEdit="1"/>
          </p:cNvSpPr>
          <p:nvPr>
            <p:ph type="sldImg"/>
          </p:nvPr>
        </p:nvSpPr>
        <p:spPr bwMode="auto">
          <a:xfrm>
            <a:off x="1144588" y="687388"/>
            <a:ext cx="4570412" cy="3429000"/>
          </a:xfrm>
          <a:prstGeom prst="rect">
            <a:avLst/>
          </a:prstGeom>
          <a:solidFill>
            <a:srgbClr val="FFFFFF"/>
          </a:solidFill>
          <a:ln>
            <a:solidFill>
              <a:srgbClr val="000000"/>
            </a:solidFill>
            <a:miter lim="800000"/>
            <a:headEnd/>
            <a:tailEnd/>
          </a:ln>
        </p:spPr>
      </p:sp>
      <p:sp>
        <p:nvSpPr>
          <p:cNvPr id="201731" name="Rectangle 3"/>
          <p:cNvSpPr>
            <a:spLocks noGrp="1" noChangeArrowheads="1"/>
          </p:cNvSpPr>
          <p:nvPr>
            <p:ph type="body" idx="1"/>
          </p:nvPr>
        </p:nvSpPr>
        <p:spPr bwMode="auto">
          <a:xfrm>
            <a:off x="914547" y="4343347"/>
            <a:ext cx="5028906" cy="4113619"/>
          </a:xfrm>
          <a:prstGeom prst="rect">
            <a:avLst/>
          </a:prstGeom>
          <a:solidFill>
            <a:srgbClr val="FFFFFF"/>
          </a:solidFill>
          <a:ln>
            <a:solidFill>
              <a:srgbClr val="000000"/>
            </a:solidFill>
            <a:miter lim="800000"/>
            <a:headEnd/>
            <a:tailEnd/>
          </a:ln>
        </p:spPr>
        <p:txBody>
          <a:bodyPr lIns="90425" tIns="45213" rIns="90425" bIns="45213"/>
          <a:lstStyle/>
          <a:p>
            <a:endParaRPr lang="de-AT"/>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2DAD1F1-947B-49D8-A91F-842EC2F3237B}" type="slidenum">
              <a:rPr lang="de-DE"/>
              <a:pPr/>
              <a:t>70</a:t>
            </a:fld>
            <a:endParaRPr lang="de-DE"/>
          </a:p>
        </p:txBody>
      </p:sp>
      <p:sp>
        <p:nvSpPr>
          <p:cNvPr id="305154" name="Rectangle 2"/>
          <p:cNvSpPr>
            <a:spLocks noGrp="1" noRot="1" noChangeAspect="1" noChangeArrowheads="1" noTextEdit="1"/>
          </p:cNvSpPr>
          <p:nvPr>
            <p:ph type="sldImg"/>
          </p:nvPr>
        </p:nvSpPr>
        <p:spPr bwMode="auto">
          <a:xfrm>
            <a:off x="1144588" y="687388"/>
            <a:ext cx="4570412" cy="3429000"/>
          </a:xfrm>
          <a:prstGeom prst="rect">
            <a:avLst/>
          </a:prstGeom>
          <a:solidFill>
            <a:srgbClr val="FFFFFF"/>
          </a:solidFill>
          <a:ln>
            <a:solidFill>
              <a:srgbClr val="000000"/>
            </a:solidFill>
            <a:miter lim="800000"/>
            <a:headEnd/>
            <a:tailEnd/>
          </a:ln>
        </p:spPr>
      </p:sp>
      <p:sp>
        <p:nvSpPr>
          <p:cNvPr id="305155" name="Rectangle 3"/>
          <p:cNvSpPr>
            <a:spLocks noGrp="1" noChangeArrowheads="1"/>
          </p:cNvSpPr>
          <p:nvPr>
            <p:ph type="body" idx="1"/>
          </p:nvPr>
        </p:nvSpPr>
        <p:spPr bwMode="auto">
          <a:xfrm>
            <a:off x="914547" y="4343347"/>
            <a:ext cx="5028906" cy="4113619"/>
          </a:xfrm>
          <a:prstGeom prst="rect">
            <a:avLst/>
          </a:prstGeom>
          <a:solidFill>
            <a:srgbClr val="FFFFFF"/>
          </a:solidFill>
          <a:ln>
            <a:solidFill>
              <a:srgbClr val="000000"/>
            </a:solidFill>
            <a:miter lim="800000"/>
            <a:headEnd/>
            <a:tailEnd/>
          </a:ln>
        </p:spPr>
        <p:txBody>
          <a:bodyPr lIns="90425" tIns="45213" rIns="90425" bIns="45213"/>
          <a:lstStyle/>
          <a:p>
            <a:endParaRPr lang="de-A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EE602E2-75D9-4941-905D-7B3D76FCF983}" type="slidenum">
              <a:rPr lang="de-DE" altLang="de-DE" sz="1200"/>
              <a:pPr eaLnBrk="1" hangingPunct="1"/>
              <a:t>7</a:t>
            </a:fld>
            <a:endParaRPr lang="de-DE" altLang="de-DE" sz="120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933E573-7F11-4B38-AE4A-34CC61410C99}" type="slidenum">
              <a:rPr lang="de-DE"/>
              <a:pPr/>
              <a:t>71</a:t>
            </a:fld>
            <a:endParaRPr lang="de-DE"/>
          </a:p>
        </p:txBody>
      </p:sp>
      <p:sp>
        <p:nvSpPr>
          <p:cNvPr id="201730" name="Rectangle 2"/>
          <p:cNvSpPr>
            <a:spLocks noGrp="1" noRot="1" noChangeAspect="1" noChangeArrowheads="1" noTextEdit="1"/>
          </p:cNvSpPr>
          <p:nvPr>
            <p:ph type="sldImg"/>
          </p:nvPr>
        </p:nvSpPr>
        <p:spPr bwMode="auto">
          <a:xfrm>
            <a:off x="1144588" y="687388"/>
            <a:ext cx="4570412" cy="3429000"/>
          </a:xfrm>
          <a:prstGeom prst="rect">
            <a:avLst/>
          </a:prstGeom>
          <a:solidFill>
            <a:srgbClr val="FFFFFF"/>
          </a:solidFill>
          <a:ln>
            <a:solidFill>
              <a:srgbClr val="000000"/>
            </a:solidFill>
            <a:miter lim="800000"/>
            <a:headEnd/>
            <a:tailEnd/>
          </a:ln>
        </p:spPr>
      </p:sp>
      <p:sp>
        <p:nvSpPr>
          <p:cNvPr id="201731" name="Rectangle 3"/>
          <p:cNvSpPr>
            <a:spLocks noGrp="1" noChangeArrowheads="1"/>
          </p:cNvSpPr>
          <p:nvPr>
            <p:ph type="body" idx="1"/>
          </p:nvPr>
        </p:nvSpPr>
        <p:spPr bwMode="auto">
          <a:xfrm>
            <a:off x="914547" y="4343347"/>
            <a:ext cx="5028906" cy="4113619"/>
          </a:xfrm>
          <a:prstGeom prst="rect">
            <a:avLst/>
          </a:prstGeom>
          <a:solidFill>
            <a:srgbClr val="FFFFFF"/>
          </a:solidFill>
          <a:ln>
            <a:solidFill>
              <a:srgbClr val="000000"/>
            </a:solidFill>
            <a:miter lim="800000"/>
            <a:headEnd/>
            <a:tailEnd/>
          </a:ln>
        </p:spPr>
        <p:txBody>
          <a:bodyPr lIns="90425" tIns="45213" rIns="90425" bIns="45213"/>
          <a:lstStyle/>
          <a:p>
            <a:endParaRPr lang="de-AT"/>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D3D8DC8-7B45-46C6-84AF-5716FC9A0351}" type="slidenum">
              <a:rPr lang="de-DE" altLang="de-DE" sz="1200"/>
              <a:pPr eaLnBrk="1" hangingPunct="1"/>
              <a:t>72</a:t>
            </a:fld>
            <a:endParaRPr lang="de-DE" altLang="de-DE" sz="1200"/>
          </a:p>
        </p:txBody>
      </p:sp>
      <p:sp>
        <p:nvSpPr>
          <p:cNvPr id="279555" name="Rectangle 2"/>
          <p:cNvSpPr>
            <a:spLocks noGrp="1" noRot="1" noChangeAspect="1" noChangeArrowheads="1" noTextEdit="1"/>
          </p:cNvSpPr>
          <p:nvPr>
            <p:ph type="sldImg"/>
          </p:nvPr>
        </p:nvSpPr>
        <p:spPr>
          <a:solidFill>
            <a:srgbClr val="FFFFFF"/>
          </a:solidFill>
          <a:ln/>
        </p:spPr>
      </p:sp>
      <p:sp>
        <p:nvSpPr>
          <p:cNvPr id="2795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de-DE" altLang="de-DE"/>
              <a:t>Die Videoanalyse. Zwei Beispiele möchte ich gerne zeigen. Die erste ist die Overlaytechnik. Zur Demonstration ein kurzes Video.....</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C3BDFC5-91F9-47D6-BF56-ED888793FA0B}" type="slidenum">
              <a:rPr lang="de-DE" altLang="de-DE" sz="1200"/>
              <a:pPr eaLnBrk="1" hangingPunct="1"/>
              <a:t>73</a:t>
            </a:fld>
            <a:endParaRPr lang="de-DE" altLang="de-DE" sz="1200"/>
          </a:p>
        </p:txBody>
      </p:sp>
      <p:sp>
        <p:nvSpPr>
          <p:cNvPr id="280579" name="Rectangle 2"/>
          <p:cNvSpPr>
            <a:spLocks noGrp="1" noRot="1" noChangeAspect="1" noChangeArrowheads="1" noTextEdit="1"/>
          </p:cNvSpPr>
          <p:nvPr>
            <p:ph type="sldImg"/>
          </p:nvPr>
        </p:nvSpPr>
        <p:spPr>
          <a:solidFill>
            <a:srgbClr val="FFFFFF"/>
          </a:solidFill>
          <a:ln/>
        </p:spPr>
      </p:sp>
      <p:sp>
        <p:nvSpPr>
          <p:cNvPr id="280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de-DE" altLang="de-DE"/>
              <a:t>Der Vorteil dieser Methode ist der direkte Vergleich. Als Nachteil kann der relativ große Aufwand zur Erstellung dieser Sequenzen angeführt werden und dass bei einer Person meist Körperteile schlecht sichtbar sind.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8006080-AF60-464D-B37E-D4D47E52826D}" type="slidenum">
              <a:rPr lang="de-DE" altLang="de-DE" sz="1200"/>
              <a:pPr eaLnBrk="1" hangingPunct="1"/>
              <a:t>74</a:t>
            </a:fld>
            <a:endParaRPr lang="de-DE" altLang="de-DE" sz="1200"/>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p:spPr>
        <p:txBody>
          <a:bodyPr/>
          <a:lstStyle/>
          <a:p>
            <a:pPr eaLnBrk="1" hangingPunct="1"/>
            <a:r>
              <a:rPr lang="de-DE" altLang="de-DE"/>
              <a:t>Der Vorteil dieser Methode ist der direkte Vergleich. Als Nachteil kann der relativ große Aufwand zur Erstellung dieser Sequenzen angeführt werden und dass bei einer Person meist Körperteile schlecht sichtbar sind.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305620A-A3B2-4791-A539-6CDFCE119405}" type="slidenum">
              <a:rPr lang="de-DE" altLang="de-DE" sz="1200"/>
              <a:pPr eaLnBrk="1" hangingPunct="1"/>
              <a:t>75</a:t>
            </a:fld>
            <a:endParaRPr lang="de-DE" altLang="de-DE" sz="1200"/>
          </a:p>
        </p:txBody>
      </p:sp>
      <p:sp>
        <p:nvSpPr>
          <p:cNvPr id="282627" name="Rectangle 2"/>
          <p:cNvSpPr>
            <a:spLocks noGrp="1" noRot="1" noChangeAspect="1" noChangeArrowheads="1" noTextEdit="1"/>
          </p:cNvSpPr>
          <p:nvPr>
            <p:ph type="sldImg"/>
          </p:nvPr>
        </p:nvSpPr>
        <p:spPr>
          <a:solidFill>
            <a:srgbClr val="FFFFFF"/>
          </a:solidFill>
          <a:ln/>
        </p:spPr>
      </p:sp>
      <p:sp>
        <p:nvSpPr>
          <p:cNvPr id="282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de-DE" altLang="de-DE"/>
              <a:t>Die Videoanalyse. Zwei Beispiele möchte ich gerne zeigen. Die erste ist die Overlaytechnik. Zur Demonstration ein kurzes Video.....</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B12C783-7DA3-42C5-A2EB-601DFB0573FD}" type="slidenum">
              <a:rPr lang="de-DE" altLang="de-DE" sz="1200"/>
              <a:pPr eaLnBrk="1" hangingPunct="1"/>
              <a:t>76</a:t>
            </a:fld>
            <a:endParaRPr lang="de-DE" altLang="de-DE" sz="1200"/>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p:spPr>
        <p:txBody>
          <a:bodyPr/>
          <a:lstStyle/>
          <a:p>
            <a:pPr eaLnBrk="1" hangingPunct="1"/>
            <a:r>
              <a:rPr lang="de-DE" altLang="de-DE"/>
              <a:t>Die Videoanalyse. Zwei Beispiele möchte ich gerne zeigen. Die erste ist die Overlaytechnik. Zur Demonstration ein kurzes Video.....</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8EFA429-B4BB-4740-833F-222A706048B8}" type="slidenum">
              <a:rPr lang="de-DE" altLang="de-DE" sz="1200"/>
              <a:pPr eaLnBrk="1" hangingPunct="1"/>
              <a:t>77</a:t>
            </a:fld>
            <a:endParaRPr lang="de-DE" altLang="de-DE" sz="1200"/>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noFill/>
        </p:spPr>
        <p:txBody>
          <a:bodyPr/>
          <a:lstStyle/>
          <a:p>
            <a:pPr eaLnBrk="1" hangingPunct="1"/>
            <a:r>
              <a:rPr lang="de-DE" altLang="de-DE"/>
              <a:t>Die Videoanalyse. Zwei Beispiele möchte ich gerne zeigen. Die erste ist die Overlaytechnik. Zur Demonstration ein kurzes Video.....</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00DE6C-7FFA-4A7A-8E50-7D9A25E4D303}" type="slidenum">
              <a:rPr lang="de-DE" altLang="de-DE" sz="1200"/>
              <a:pPr eaLnBrk="1" hangingPunct="1"/>
              <a:t>78</a:t>
            </a:fld>
            <a:endParaRPr lang="de-DE" altLang="de-DE" sz="1200"/>
          </a:p>
        </p:txBody>
      </p:sp>
      <p:sp>
        <p:nvSpPr>
          <p:cNvPr id="287747" name="Rectangle 2"/>
          <p:cNvSpPr>
            <a:spLocks noGrp="1" noRot="1" noChangeAspect="1" noChangeArrowheads="1" noTextEdit="1"/>
          </p:cNvSpPr>
          <p:nvPr>
            <p:ph type="sldImg"/>
          </p:nvPr>
        </p:nvSpPr>
        <p:spPr>
          <a:solidFill>
            <a:srgbClr val="FFFFFF"/>
          </a:solidFill>
          <a:ln/>
        </p:spPr>
      </p:sp>
      <p:sp>
        <p:nvSpPr>
          <p:cNvPr id="2877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064A8F2-B8F6-41AB-AD28-C319DC5F013C}" type="slidenum">
              <a:rPr lang="en-GB" altLang="de-DE"/>
              <a:pPr/>
              <a:t>79</a:t>
            </a:fld>
            <a:endParaRPr lang="en-GB" altLang="de-DE"/>
          </a:p>
        </p:txBody>
      </p:sp>
      <p:sp>
        <p:nvSpPr>
          <p:cNvPr id="31744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317443" name="Rectangle 3"/>
          <p:cNvSpPr txBox="1">
            <a:spLocks noGrp="1" noChangeArrowheads="1"/>
          </p:cNvSpPr>
          <p:nvPr>
            <p:ph type="body"/>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dirty="0"/>
          </a:p>
        </p:txBody>
      </p:sp>
    </p:spTree>
    <p:extLst>
      <p:ext uri="{BB962C8B-B14F-4D97-AF65-F5344CB8AC3E}">
        <p14:creationId xmlns:p14="http://schemas.microsoft.com/office/powerpoint/2010/main" val="33415870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D2EEC47-C053-41AC-95A8-726EF8CDCC6A}" type="slidenum">
              <a:rPr lang="en-GB" altLang="de-DE"/>
              <a:pPr/>
              <a:t>80</a:t>
            </a:fld>
            <a:endParaRPr lang="en-GB" altLang="de-DE"/>
          </a:p>
        </p:txBody>
      </p:sp>
      <p:sp>
        <p:nvSpPr>
          <p:cNvPr id="662530" name="Text Box 2"/>
          <p:cNvSpPr txBox="1">
            <a:spLocks noChangeArrowheads="1"/>
          </p:cNvSpPr>
          <p:nvPr/>
        </p:nvSpPr>
        <p:spPr bwMode="auto">
          <a:xfrm>
            <a:off x="1144105" y="683224"/>
            <a:ext cx="4576418" cy="341611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662531" name="Rectangle 3"/>
          <p:cNvSpPr txBox="1">
            <a:spLocks noGrp="1" noChangeArrowheads="1"/>
          </p:cNvSpPr>
          <p:nvPr>
            <p:ph type="body"/>
          </p:nvPr>
        </p:nvSpPr>
        <p:spPr>
          <a:xfrm>
            <a:off x="915284" y="4327083"/>
            <a:ext cx="5032471" cy="4099342"/>
          </a:xfrm>
          <a:noFill/>
          <a:ln/>
        </p:spPr>
        <p:txBody>
          <a:bodyPr wrap="none" anchor="ctr"/>
          <a:lstStyle/>
          <a:p>
            <a:endParaRPr lang="de-DE" altLang="de-DE"/>
          </a:p>
        </p:txBody>
      </p:sp>
    </p:spTree>
    <p:extLst>
      <p:ext uri="{BB962C8B-B14F-4D97-AF65-F5344CB8AC3E}">
        <p14:creationId xmlns:p14="http://schemas.microsoft.com/office/powerpoint/2010/main" val="3286915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55BE441-A27D-4B5D-9138-1CBBF539FB64}" type="slidenum">
              <a:rPr lang="de-DE" altLang="de-DE" sz="1200"/>
              <a:pPr eaLnBrk="1" hangingPunct="1"/>
              <a:t>8</a:t>
            </a:fld>
            <a:endParaRPr lang="de-DE" altLang="de-DE" sz="1200"/>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82B01A5-42DD-44B3-8FBD-11F93BB706D0}" type="slidenum">
              <a:rPr lang="de-DE" altLang="de-DE" sz="1200"/>
              <a:pPr eaLnBrk="1" hangingPunct="1"/>
              <a:t>81</a:t>
            </a:fld>
            <a:endParaRPr lang="de-DE" altLang="de-DE" sz="1200"/>
          </a:p>
        </p:txBody>
      </p:sp>
      <p:sp>
        <p:nvSpPr>
          <p:cNvPr id="268291" name="Rectangle 2"/>
          <p:cNvSpPr>
            <a:spLocks noGrp="1" noRot="1" noChangeAspect="1" noChangeArrowheads="1" noTextEdit="1"/>
          </p:cNvSpPr>
          <p:nvPr>
            <p:ph type="sldImg"/>
          </p:nvPr>
        </p:nvSpPr>
        <p:spPr>
          <a:solidFill>
            <a:srgbClr val="FFFFFF"/>
          </a:solidFill>
          <a:ln/>
        </p:spPr>
      </p:sp>
      <p:sp>
        <p:nvSpPr>
          <p:cNvPr id="2682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5EBEB45-80AD-4E99-A990-5303E00D3A0F}" type="slidenum">
              <a:rPr lang="de-DE" altLang="de-DE" sz="1200"/>
              <a:pPr eaLnBrk="1" hangingPunct="1"/>
              <a:t>82</a:t>
            </a:fld>
            <a:endParaRPr lang="de-DE" altLang="de-DE" sz="1200"/>
          </a:p>
        </p:txBody>
      </p:sp>
      <p:sp>
        <p:nvSpPr>
          <p:cNvPr id="269315" name="Rectangle 2"/>
          <p:cNvSpPr>
            <a:spLocks noGrp="1" noRot="1" noChangeAspect="1" noChangeArrowheads="1" noTextEdit="1"/>
          </p:cNvSpPr>
          <p:nvPr>
            <p:ph type="sldImg"/>
          </p:nvPr>
        </p:nvSpPr>
        <p:spPr>
          <a:solidFill>
            <a:srgbClr val="FFFFFF"/>
          </a:solidFill>
          <a:ln/>
        </p:spPr>
      </p:sp>
      <p:sp>
        <p:nvSpPr>
          <p:cNvPr id="2693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C886698-44FE-4BFF-843D-CF6DD51D287E}" type="slidenum">
              <a:rPr lang="de-DE" altLang="de-DE" sz="1200"/>
              <a:pPr eaLnBrk="1" hangingPunct="1"/>
              <a:t>83</a:t>
            </a:fld>
            <a:endParaRPr lang="de-DE" altLang="de-DE" sz="1200"/>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p:spPr>
        <p:txBody>
          <a:bodyPr/>
          <a:lstStyle/>
          <a:p>
            <a:pPr eaLnBrk="1" hangingPunct="1"/>
            <a:endParaRPr lang="de-DE" altLang="de-DE"/>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A8F24AF-8C3C-4201-BF5A-B6B737CD194B}" type="slidenum">
              <a:rPr lang="de-DE" altLang="de-DE" sz="1200"/>
              <a:pPr eaLnBrk="1" hangingPunct="1"/>
              <a:t>84</a:t>
            </a:fld>
            <a:endParaRPr lang="de-DE" altLang="de-DE" sz="1200"/>
          </a:p>
        </p:txBody>
      </p:sp>
      <p:sp>
        <p:nvSpPr>
          <p:cNvPr id="271363" name="Rectangle 2"/>
          <p:cNvSpPr>
            <a:spLocks noGrp="1" noRot="1" noChangeAspect="1" noChangeArrowheads="1" noTextEdit="1"/>
          </p:cNvSpPr>
          <p:nvPr>
            <p:ph type="sldImg"/>
          </p:nvPr>
        </p:nvSpPr>
        <p:spPr>
          <a:solidFill>
            <a:srgbClr val="FFFFFF"/>
          </a:solidFill>
          <a:ln/>
        </p:spPr>
      </p:sp>
      <p:sp>
        <p:nvSpPr>
          <p:cNvPr id="2713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2AF4275-63FD-42BA-A48C-7348B8325E7F}" type="slidenum">
              <a:rPr lang="de-DE" altLang="de-DE" sz="1200"/>
              <a:pPr eaLnBrk="1" hangingPunct="1"/>
              <a:t>85</a:t>
            </a:fld>
            <a:endParaRPr lang="de-DE" altLang="de-DE" sz="1200"/>
          </a:p>
        </p:txBody>
      </p:sp>
      <p:sp>
        <p:nvSpPr>
          <p:cNvPr id="274435" name="Rectangle 2"/>
          <p:cNvSpPr>
            <a:spLocks noGrp="1" noRot="1" noChangeAspect="1" noChangeArrowheads="1" noTextEdit="1"/>
          </p:cNvSpPr>
          <p:nvPr>
            <p:ph type="sldImg"/>
          </p:nvPr>
        </p:nvSpPr>
        <p:spPr>
          <a:solidFill>
            <a:srgbClr val="FFFFFF"/>
          </a:solidFill>
          <a:ln/>
        </p:spPr>
      </p:sp>
      <p:sp>
        <p:nvSpPr>
          <p:cNvPr id="2744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de-DE" altLang="de-DE"/>
              <a:t>Mit Druckmesssohlen kann die Bewegung des Fusses genau analysiert werden. Je nach Anbieter hat eine Drucksohle zwischen 8 bis 80 Drucksensoren. </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C2CB6D0-AD32-45A9-97DD-D60AEAC3934A}" type="slidenum">
              <a:rPr lang="de-DE" altLang="de-DE" sz="1200"/>
              <a:pPr eaLnBrk="1" hangingPunct="1"/>
              <a:t>86</a:t>
            </a:fld>
            <a:endParaRPr lang="de-DE" altLang="de-DE" sz="1200"/>
          </a:p>
        </p:txBody>
      </p:sp>
      <p:sp>
        <p:nvSpPr>
          <p:cNvPr id="275459" name="Rectangle 2"/>
          <p:cNvSpPr>
            <a:spLocks noGrp="1" noRot="1" noChangeAspect="1" noChangeArrowheads="1" noTextEdit="1"/>
          </p:cNvSpPr>
          <p:nvPr>
            <p:ph type="sldImg"/>
          </p:nvPr>
        </p:nvSpPr>
        <p:spPr>
          <a:solidFill>
            <a:srgbClr val="FFFFFF"/>
          </a:solidFill>
          <a:ln/>
        </p:spPr>
      </p:sp>
      <p:sp>
        <p:nvSpPr>
          <p:cNvPr id="27546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C2CB6D0-AD32-45A9-97DD-D60AEAC3934A}" type="slidenum">
              <a:rPr lang="de-DE" altLang="de-DE" sz="1200"/>
              <a:pPr eaLnBrk="1" hangingPunct="1"/>
              <a:t>87</a:t>
            </a:fld>
            <a:endParaRPr lang="de-DE" altLang="de-DE" sz="1200"/>
          </a:p>
        </p:txBody>
      </p:sp>
      <p:sp>
        <p:nvSpPr>
          <p:cNvPr id="275459" name="Rectangle 2"/>
          <p:cNvSpPr>
            <a:spLocks noGrp="1" noRot="1" noChangeAspect="1" noChangeArrowheads="1" noTextEdit="1"/>
          </p:cNvSpPr>
          <p:nvPr>
            <p:ph type="sldImg"/>
          </p:nvPr>
        </p:nvSpPr>
        <p:spPr>
          <a:solidFill>
            <a:srgbClr val="FFFFFF"/>
          </a:solidFill>
          <a:ln/>
        </p:spPr>
      </p:sp>
      <p:sp>
        <p:nvSpPr>
          <p:cNvPr id="27546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D436EC7-1DF0-4CFF-8FFB-913129F0AE32}" type="slidenum">
              <a:rPr lang="de-DE" altLang="de-DE" sz="1200"/>
              <a:pPr eaLnBrk="1" hangingPunct="1"/>
              <a:t>89</a:t>
            </a:fld>
            <a:endParaRPr lang="de-DE" altLang="de-DE" sz="1200"/>
          </a:p>
        </p:txBody>
      </p:sp>
      <p:sp>
        <p:nvSpPr>
          <p:cNvPr id="293891" name="Rectangle 2"/>
          <p:cNvSpPr>
            <a:spLocks noGrp="1" noRot="1" noChangeAspect="1" noChangeArrowheads="1" noTextEdit="1"/>
          </p:cNvSpPr>
          <p:nvPr>
            <p:ph type="sldImg"/>
          </p:nvPr>
        </p:nvSpPr>
        <p:spPr>
          <a:solidFill>
            <a:srgbClr val="FFFFFF"/>
          </a:solidFill>
          <a:ln/>
        </p:spPr>
      </p:sp>
      <p:sp>
        <p:nvSpPr>
          <p:cNvPr id="2938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de-DE" altLang="de-DE"/>
              <a:t>Möchte man eine Bewegung präzise beschreiben, so benötigt man die Raumkoordinaten von den Gelenkspunkten. Um diese zu messen sind aufwendige Messverfahren notwendig. Drei Möglichkeiten möchte ich dazu vorstellen. Mit Video- oder Filmkameras können Bewegungen gefilmt werden und die Position der Marker (dies sind einfach Markierungen am Körper) kann online (mindestens drei Kameras sind dafür notwendig) ermittelt werden. </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D60D118-C27E-44AE-A750-842478940A3F}" type="slidenum">
              <a:rPr lang="en-GB" altLang="de-DE"/>
              <a:pPr/>
              <a:t>90</a:t>
            </a:fld>
            <a:endParaRPr lang="en-GB" altLang="de-DE"/>
          </a:p>
        </p:txBody>
      </p:sp>
      <p:sp>
        <p:nvSpPr>
          <p:cNvPr id="61235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612355" name="Rectangle 3"/>
          <p:cNvSpPr txBox="1">
            <a:spLocks noGrp="1" noChangeArrowheads="1"/>
          </p:cNvSpPr>
          <p:nvPr>
            <p:ph type="body"/>
          </p:nvPr>
        </p:nvSpPr>
        <p:spPr>
          <a:xfrm>
            <a:off x="914400" y="4343400"/>
            <a:ext cx="5027613" cy="4114800"/>
          </a:xfrm>
          <a:noFill/>
          <a:ln/>
        </p:spPr>
        <p:txBody>
          <a:bodyPr wrap="none" anchor="ctr"/>
          <a:lstStyle/>
          <a:p>
            <a:endParaRPr lang="de-DE" altLang="de-DE"/>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1DA5185-2D15-4EFB-A8EA-0DB40A38F939}" type="slidenum">
              <a:rPr lang="en-GB" altLang="de-DE"/>
              <a:pPr/>
              <a:t>91</a:t>
            </a:fld>
            <a:endParaRPr lang="en-GB" altLang="de-DE"/>
          </a:p>
        </p:txBody>
      </p:sp>
      <p:sp>
        <p:nvSpPr>
          <p:cNvPr id="61030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610307" name="Rectangle 3"/>
          <p:cNvSpPr txBox="1">
            <a:spLocks noGrp="1" noChangeArrowheads="1"/>
          </p:cNvSpPr>
          <p:nvPr>
            <p:ph type="body"/>
          </p:nvPr>
        </p:nvSpPr>
        <p:spPr>
          <a:xfrm>
            <a:off x="914400" y="4343400"/>
            <a:ext cx="5027613" cy="4114800"/>
          </a:xfrm>
          <a:noFill/>
          <a:ln/>
        </p:spPr>
        <p:txBody>
          <a:bodyPr wrap="none" anchor="ctr"/>
          <a:lstStyle/>
          <a:p>
            <a:endParaRPr lang="de-DE"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D292964-4C46-4DD8-8A8E-4CB9E1FFB8BD}" type="slidenum">
              <a:rPr lang="de-DE" altLang="de-DE" sz="1200"/>
              <a:pPr eaLnBrk="1" hangingPunct="1"/>
              <a:t>9</a:t>
            </a:fld>
            <a:endParaRPr lang="de-DE" altLang="de-DE" sz="1200"/>
          </a:p>
        </p:txBody>
      </p:sp>
      <p:sp>
        <p:nvSpPr>
          <p:cNvPr id="169987" name="Rectangle 2"/>
          <p:cNvSpPr>
            <a:spLocks noGrp="1" noRot="1" noChangeAspect="1" noChangeArrowheads="1" noTextEdit="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E68E1F2-158B-4418-847E-8C996E69DABB}" type="slidenum">
              <a:rPr lang="en-GB" altLang="de-DE"/>
              <a:pPr/>
              <a:t>92</a:t>
            </a:fld>
            <a:endParaRPr lang="en-GB" altLang="de-DE"/>
          </a:p>
        </p:txBody>
      </p:sp>
      <p:sp>
        <p:nvSpPr>
          <p:cNvPr id="67481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674819" name="Rectangle 3"/>
          <p:cNvSpPr txBox="1">
            <a:spLocks noGrp="1" noChangeArrowheads="1"/>
          </p:cNvSpPr>
          <p:nvPr>
            <p:ph type="body"/>
          </p:nvPr>
        </p:nvSpPr>
        <p:spPr>
          <a:xfrm>
            <a:off x="914400" y="4343400"/>
            <a:ext cx="5027613" cy="4114800"/>
          </a:xfrm>
          <a:noFill/>
          <a:ln/>
        </p:spPr>
        <p:txBody>
          <a:bodyPr wrap="none" anchor="ctr"/>
          <a:lstStyle/>
          <a:p>
            <a:endParaRPr lang="de-DE" altLang="de-DE"/>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BE11549E-CFB2-4E2C-A31F-1F59FA601C5A}" type="slidenum">
              <a:rPr lang="en-GB" altLang="de-DE"/>
              <a:pPr/>
              <a:t>94</a:t>
            </a:fld>
            <a:endParaRPr lang="en-GB" altLang="de-DE"/>
          </a:p>
        </p:txBody>
      </p:sp>
      <p:sp>
        <p:nvSpPr>
          <p:cNvPr id="19661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196611" name="Rectangle 3"/>
          <p:cNvSpPr txBox="1">
            <a:spLocks noGrp="1" noChangeArrowheads="1"/>
          </p:cNvSpPr>
          <p:nvPr>
            <p:ph type="body"/>
          </p:nvPr>
        </p:nvSpPr>
        <p:spPr bwMode="auto">
          <a:xfrm>
            <a:off x="914400" y="4343400"/>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DE" altLang="de-DE"/>
          </a:p>
        </p:txBody>
      </p:sp>
    </p:spTree>
    <p:extLst>
      <p:ext uri="{BB962C8B-B14F-4D97-AF65-F5344CB8AC3E}">
        <p14:creationId xmlns:p14="http://schemas.microsoft.com/office/powerpoint/2010/main" val="20389109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75A639-07C8-4B45-A0EB-F489E5A84131}" type="slidenum">
              <a:rPr lang="de-DE" altLang="de-DE" sz="1200"/>
              <a:pPr eaLnBrk="1" hangingPunct="1"/>
              <a:t>95</a:t>
            </a:fld>
            <a:endParaRPr lang="de-DE" altLang="de-DE" sz="1200"/>
          </a:p>
        </p:txBody>
      </p:sp>
      <p:sp>
        <p:nvSpPr>
          <p:cNvPr id="297987" name="Rectangle 1026"/>
          <p:cNvSpPr>
            <a:spLocks noGrp="1" noRot="1" noChangeAspect="1" noChangeArrowheads="1" noTextEdit="1"/>
          </p:cNvSpPr>
          <p:nvPr>
            <p:ph type="sldImg"/>
          </p:nvPr>
        </p:nvSpPr>
        <p:spPr>
          <a:solidFill>
            <a:srgbClr val="FFFFFF"/>
          </a:solidFill>
          <a:ln/>
        </p:spPr>
      </p:sp>
      <p:sp>
        <p:nvSpPr>
          <p:cNvPr id="29798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EC489A-322A-491F-80C9-FD82294F8768}" type="slidenum">
              <a:rPr lang="de-DE" altLang="de-DE" sz="1200"/>
              <a:pPr eaLnBrk="1" hangingPunct="1"/>
              <a:t>96</a:t>
            </a:fld>
            <a:endParaRPr lang="de-DE" altLang="de-DE" sz="1200"/>
          </a:p>
        </p:txBody>
      </p:sp>
      <p:sp>
        <p:nvSpPr>
          <p:cNvPr id="299011" name="Rectangle 2"/>
          <p:cNvSpPr>
            <a:spLocks noGrp="1" noRot="1" noChangeAspect="1" noChangeArrowheads="1" noTextEdit="1"/>
          </p:cNvSpPr>
          <p:nvPr>
            <p:ph type="sldImg"/>
          </p:nvPr>
        </p:nvSpPr>
        <p:spPr>
          <a:solidFill>
            <a:srgbClr val="FFFFFF"/>
          </a:solidFill>
          <a:ln/>
        </p:spPr>
      </p:sp>
      <p:sp>
        <p:nvSpPr>
          <p:cNvPr id="2990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30A4B90-F365-4843-AEBC-76E880B9D708}" type="slidenum">
              <a:rPr lang="de-DE" altLang="de-DE" sz="1200"/>
              <a:pPr eaLnBrk="1" hangingPunct="1"/>
              <a:t>97</a:t>
            </a:fld>
            <a:endParaRPr lang="de-DE" altLang="de-DE" sz="1200"/>
          </a:p>
        </p:txBody>
      </p:sp>
      <p:sp>
        <p:nvSpPr>
          <p:cNvPr id="300035" name="Rectangle 2"/>
          <p:cNvSpPr>
            <a:spLocks noGrp="1" noRot="1" noChangeAspect="1" noChangeArrowheads="1" noTextEdit="1"/>
          </p:cNvSpPr>
          <p:nvPr>
            <p:ph type="sldImg"/>
          </p:nvPr>
        </p:nvSpPr>
        <p:spPr>
          <a:solidFill>
            <a:srgbClr val="FFFFFF"/>
          </a:solidFill>
          <a:ln/>
        </p:spPr>
      </p:sp>
      <p:sp>
        <p:nvSpPr>
          <p:cNvPr id="3000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19BE1BE-D0CE-43F3-A4E8-634BC964B30B}" type="slidenum">
              <a:rPr lang="de-DE" altLang="de-DE" sz="1200"/>
              <a:pPr eaLnBrk="1" hangingPunct="1"/>
              <a:t>98</a:t>
            </a:fld>
            <a:endParaRPr lang="de-DE" altLang="de-DE" sz="1200"/>
          </a:p>
        </p:txBody>
      </p:sp>
      <p:sp>
        <p:nvSpPr>
          <p:cNvPr id="301059" name="Rectangle 2"/>
          <p:cNvSpPr>
            <a:spLocks noGrp="1" noRot="1" noChangeAspect="1" noChangeArrowheads="1" noTextEdit="1"/>
          </p:cNvSpPr>
          <p:nvPr>
            <p:ph type="sldImg"/>
          </p:nvPr>
        </p:nvSpPr>
        <p:spPr>
          <a:solidFill>
            <a:srgbClr val="FFFFFF"/>
          </a:solidFill>
          <a:ln/>
        </p:spPr>
      </p:sp>
      <p:sp>
        <p:nvSpPr>
          <p:cNvPr id="30106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5745 h 720"/>
                  <a:gd name="T4" fmla="*/ 624 w 1000"/>
                  <a:gd name="T5" fmla="*/ 5745 h 720"/>
                  <a:gd name="T6" fmla="*/ 62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1" name="Freeform 7"/>
              <p:cNvSpPr>
                <a:spLocks/>
              </p:cNvSpPr>
              <p:nvPr/>
            </p:nvSpPr>
            <p:spPr bwMode="ltGray">
              <a:xfrm rot="-5400000">
                <a:off x="-57" y="1752"/>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de-AT"/>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62 h 272"/>
                  <a:gd name="T4" fmla="*/ 240 w 624"/>
                  <a:gd name="T5" fmla="*/ 319 h 272"/>
                  <a:gd name="T6" fmla="*/ 624 w 624"/>
                  <a:gd name="T7" fmla="*/ 36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4" name="Freeform 10"/>
              <p:cNvSpPr>
                <a:spLocks/>
              </p:cNvSpPr>
              <p:nvPr/>
            </p:nvSpPr>
            <p:spPr bwMode="ltGray">
              <a:xfrm rot="-5400000">
                <a:off x="156" y="1726"/>
                <a:ext cx="632" cy="315"/>
              </a:xfrm>
              <a:custGeom>
                <a:avLst/>
                <a:gdLst>
                  <a:gd name="T0" fmla="*/ 8 w 632"/>
                  <a:gd name="T1" fmla="*/ 39 h 362"/>
                  <a:gd name="T2" fmla="*/ 8 w 632"/>
                  <a:gd name="T3" fmla="*/ 276 h 362"/>
                  <a:gd name="T4" fmla="*/ 248 w 632"/>
                  <a:gd name="T5" fmla="*/ 276 h 362"/>
                  <a:gd name="T6" fmla="*/ 632 w 632"/>
                  <a:gd name="T7" fmla="*/ 276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7" name="Freeform 13"/>
              <p:cNvSpPr>
                <a:spLocks/>
              </p:cNvSpPr>
              <p:nvPr/>
            </p:nvSpPr>
            <p:spPr bwMode="ltGray">
              <a:xfrm rot="-5400000">
                <a:off x="1830"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de-AT"/>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20" name="Freeform 16"/>
              <p:cNvSpPr>
                <a:spLocks/>
              </p:cNvSpPr>
              <p:nvPr/>
            </p:nvSpPr>
            <p:spPr bwMode="ltGray">
              <a:xfrm rot="-5400000">
                <a:off x="2043"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23" name="Freeform 19"/>
              <p:cNvSpPr>
                <a:spLocks/>
              </p:cNvSpPr>
              <p:nvPr/>
            </p:nvSpPr>
            <p:spPr bwMode="ltGray">
              <a:xfrm rot="-5400000">
                <a:off x="4584"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de-AT"/>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26" name="Freeform 22"/>
              <p:cNvSpPr>
                <a:spLocks/>
              </p:cNvSpPr>
              <p:nvPr/>
            </p:nvSpPr>
            <p:spPr bwMode="ltGray">
              <a:xfrm rot="-5400000">
                <a:off x="4797"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grpSp>
        <p:sp>
          <p:nvSpPr>
            <p:cNvPr id="6" name="Freeform 23"/>
            <p:cNvSpPr>
              <a:spLocks/>
            </p:cNvSpPr>
            <p:nvPr/>
          </p:nvSpPr>
          <p:spPr bwMode="ltGray">
            <a:xfrm flipH="1">
              <a:off x="-2" y="1536"/>
              <a:ext cx="5762" cy="412"/>
            </a:xfrm>
            <a:custGeom>
              <a:avLst/>
              <a:gdLst>
                <a:gd name="T0" fmla="*/ 0 w 5762"/>
                <a:gd name="T1" fmla="*/ 210 h 385"/>
                <a:gd name="T2" fmla="*/ 5762 w 5762"/>
                <a:gd name="T3" fmla="*/ 201 h 385"/>
                <a:gd name="T4" fmla="*/ 5762 w 5762"/>
                <a:gd name="T5" fmla="*/ 4 h 385"/>
                <a:gd name="T6" fmla="*/ 0 w 5762"/>
                <a:gd name="T7" fmla="*/ 0 h 385"/>
                <a:gd name="T8" fmla="*/ 0 w 5762"/>
                <a:gd name="T9" fmla="*/ 210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grpSp>
      <p:sp>
        <p:nvSpPr>
          <p:cNvPr id="451609"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pPr lvl="0"/>
            <a:r>
              <a:rPr lang="de-DE" noProof="0"/>
              <a:t>Klicken Sie, um das Titelformat zu bearbeiten</a:t>
            </a:r>
          </a:p>
        </p:txBody>
      </p:sp>
      <p:sp>
        <p:nvSpPr>
          <p:cNvPr id="451610"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sz="4000"/>
            </a:lvl1pPr>
          </a:lstStyle>
          <a:p>
            <a:pPr lvl="0"/>
            <a:r>
              <a:rPr lang="de-DE" noProof="0"/>
              <a:t>Klicken Sie, um das Format des Untertitelmasters zu bearbeiten</a:t>
            </a:r>
          </a:p>
        </p:txBody>
      </p:sp>
      <p:sp>
        <p:nvSpPr>
          <p:cNvPr id="27" name="Rectangle 27"/>
          <p:cNvSpPr>
            <a:spLocks noGrp="1" noChangeArrowheads="1"/>
          </p:cNvSpPr>
          <p:nvPr>
            <p:ph type="dt" sz="half" idx="10"/>
          </p:nvPr>
        </p:nvSpPr>
        <p:spPr>
          <a:xfrm>
            <a:off x="1166813" y="6248400"/>
            <a:ext cx="1905000" cy="457200"/>
          </a:xfrm>
        </p:spPr>
        <p:txBody>
          <a:bodyPr/>
          <a:lstStyle>
            <a:lvl1pPr>
              <a:defRPr smtClean="0">
                <a:solidFill>
                  <a:srgbClr val="000000"/>
                </a:solidFill>
              </a:defRPr>
            </a:lvl1pPr>
          </a:lstStyle>
          <a:p>
            <a:pPr>
              <a:defRPr/>
            </a:pPr>
            <a:endParaRPr lang="de-DE"/>
          </a:p>
        </p:txBody>
      </p:sp>
      <p:sp>
        <p:nvSpPr>
          <p:cNvPr id="28" name="Rectangle 28"/>
          <p:cNvSpPr>
            <a:spLocks noGrp="1" noChangeArrowheads="1"/>
          </p:cNvSpPr>
          <p:nvPr>
            <p:ph type="ftr" sz="quarter" idx="11"/>
          </p:nvPr>
        </p:nvSpPr>
        <p:spPr/>
        <p:txBody>
          <a:bodyPr/>
          <a:lstStyle>
            <a:lvl1pPr>
              <a:defRPr smtClean="0">
                <a:solidFill>
                  <a:srgbClr val="000000"/>
                </a:solidFill>
              </a:defRPr>
            </a:lvl1pPr>
          </a:lstStyle>
          <a:p>
            <a:pPr>
              <a:defRPr/>
            </a:pPr>
            <a:endParaRPr lang="de-DE"/>
          </a:p>
        </p:txBody>
      </p:sp>
      <p:sp>
        <p:nvSpPr>
          <p:cNvPr id="29" name="Rectangle 29"/>
          <p:cNvSpPr>
            <a:spLocks noGrp="1" noChangeArrowheads="1"/>
          </p:cNvSpPr>
          <p:nvPr>
            <p:ph type="sldNum" sz="quarter" idx="12"/>
          </p:nvPr>
        </p:nvSpPr>
        <p:spPr/>
        <p:txBody>
          <a:bodyPr/>
          <a:lstStyle>
            <a:lvl1pPr>
              <a:defRPr smtClean="0">
                <a:solidFill>
                  <a:srgbClr val="000000"/>
                </a:solidFill>
              </a:defRPr>
            </a:lvl1pPr>
          </a:lstStyle>
          <a:p>
            <a:pPr>
              <a:defRPr/>
            </a:pPr>
            <a:fld id="{32256814-7F2D-499A-8FFE-EA05DB0812CC}" type="slidenum">
              <a:rPr lang="de-DE"/>
              <a:pPr>
                <a:defRPr/>
              </a:pPr>
              <a:t>‹Nr.›</a:t>
            </a:fld>
            <a:endParaRPr lang="de-DE"/>
          </a:p>
        </p:txBody>
      </p:sp>
    </p:spTree>
    <p:extLst>
      <p:ext uri="{BB962C8B-B14F-4D97-AF65-F5344CB8AC3E}">
        <p14:creationId xmlns:p14="http://schemas.microsoft.com/office/powerpoint/2010/main" val="596385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27"/>
          <p:cNvSpPr>
            <a:spLocks noGrp="1" noChangeArrowheads="1"/>
          </p:cNvSpPr>
          <p:nvPr>
            <p:ph type="dt" sz="half" idx="10"/>
          </p:nvPr>
        </p:nvSpPr>
        <p:spPr>
          <a:ln/>
        </p:spPr>
        <p:txBody>
          <a:bodyPr/>
          <a:lstStyle>
            <a:lvl1pPr>
              <a:defRPr/>
            </a:lvl1pPr>
          </a:lstStyle>
          <a:p>
            <a:pPr>
              <a:defRPr/>
            </a:pPr>
            <a:endParaRPr lang="de-DE"/>
          </a:p>
        </p:txBody>
      </p:sp>
      <p:sp>
        <p:nvSpPr>
          <p:cNvPr id="5" name="Rectangle 28"/>
          <p:cNvSpPr>
            <a:spLocks noGrp="1" noChangeArrowheads="1"/>
          </p:cNvSpPr>
          <p:nvPr>
            <p:ph type="ftr" sz="quarter" idx="11"/>
          </p:nvPr>
        </p:nvSpPr>
        <p:spPr>
          <a:ln/>
        </p:spPr>
        <p:txBody>
          <a:bodyPr/>
          <a:lstStyle>
            <a:lvl1pPr>
              <a:defRPr/>
            </a:lvl1pPr>
          </a:lstStyle>
          <a:p>
            <a:pPr>
              <a:defRPr/>
            </a:pPr>
            <a:endParaRPr lang="de-DE"/>
          </a:p>
        </p:txBody>
      </p:sp>
      <p:sp>
        <p:nvSpPr>
          <p:cNvPr id="6" name="Rectangle 29"/>
          <p:cNvSpPr>
            <a:spLocks noGrp="1" noChangeArrowheads="1"/>
          </p:cNvSpPr>
          <p:nvPr>
            <p:ph type="sldNum" sz="quarter" idx="12"/>
          </p:nvPr>
        </p:nvSpPr>
        <p:spPr>
          <a:ln/>
        </p:spPr>
        <p:txBody>
          <a:bodyPr/>
          <a:lstStyle>
            <a:lvl1pPr>
              <a:defRPr/>
            </a:lvl1pPr>
          </a:lstStyle>
          <a:p>
            <a:pPr>
              <a:defRPr/>
            </a:pPr>
            <a:fld id="{3A40142E-40EA-4F75-B53F-3CF209122D80}" type="slidenum">
              <a:rPr lang="de-DE"/>
              <a:pPr>
                <a:defRPr/>
              </a:pPr>
              <a:t>‹Nr.›</a:t>
            </a:fld>
            <a:endParaRPr lang="de-DE"/>
          </a:p>
        </p:txBody>
      </p:sp>
    </p:spTree>
    <p:extLst>
      <p:ext uri="{BB962C8B-B14F-4D97-AF65-F5344CB8AC3E}">
        <p14:creationId xmlns:p14="http://schemas.microsoft.com/office/powerpoint/2010/main" val="2936405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002463" y="457200"/>
            <a:ext cx="1943100" cy="5638800"/>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1173163" y="457200"/>
            <a:ext cx="5676900" cy="56388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27"/>
          <p:cNvSpPr>
            <a:spLocks noGrp="1" noChangeArrowheads="1"/>
          </p:cNvSpPr>
          <p:nvPr>
            <p:ph type="dt" sz="half" idx="10"/>
          </p:nvPr>
        </p:nvSpPr>
        <p:spPr>
          <a:ln/>
        </p:spPr>
        <p:txBody>
          <a:bodyPr/>
          <a:lstStyle>
            <a:lvl1pPr>
              <a:defRPr/>
            </a:lvl1pPr>
          </a:lstStyle>
          <a:p>
            <a:pPr>
              <a:defRPr/>
            </a:pPr>
            <a:endParaRPr lang="de-DE"/>
          </a:p>
        </p:txBody>
      </p:sp>
      <p:sp>
        <p:nvSpPr>
          <p:cNvPr id="5" name="Rectangle 28"/>
          <p:cNvSpPr>
            <a:spLocks noGrp="1" noChangeArrowheads="1"/>
          </p:cNvSpPr>
          <p:nvPr>
            <p:ph type="ftr" sz="quarter" idx="11"/>
          </p:nvPr>
        </p:nvSpPr>
        <p:spPr>
          <a:ln/>
        </p:spPr>
        <p:txBody>
          <a:bodyPr/>
          <a:lstStyle>
            <a:lvl1pPr>
              <a:defRPr/>
            </a:lvl1pPr>
          </a:lstStyle>
          <a:p>
            <a:pPr>
              <a:defRPr/>
            </a:pPr>
            <a:endParaRPr lang="de-DE"/>
          </a:p>
        </p:txBody>
      </p:sp>
      <p:sp>
        <p:nvSpPr>
          <p:cNvPr id="6" name="Rectangle 29"/>
          <p:cNvSpPr>
            <a:spLocks noGrp="1" noChangeArrowheads="1"/>
          </p:cNvSpPr>
          <p:nvPr>
            <p:ph type="sldNum" sz="quarter" idx="12"/>
          </p:nvPr>
        </p:nvSpPr>
        <p:spPr>
          <a:ln/>
        </p:spPr>
        <p:txBody>
          <a:bodyPr/>
          <a:lstStyle>
            <a:lvl1pPr>
              <a:defRPr/>
            </a:lvl1pPr>
          </a:lstStyle>
          <a:p>
            <a:pPr>
              <a:defRPr/>
            </a:pPr>
            <a:fld id="{A1580106-525A-4951-A6BA-A49D1B31FD23}" type="slidenum">
              <a:rPr lang="de-DE"/>
              <a:pPr>
                <a:defRPr/>
              </a:pPr>
              <a:t>‹Nr.›</a:t>
            </a:fld>
            <a:endParaRPr lang="de-DE"/>
          </a:p>
        </p:txBody>
      </p:sp>
    </p:spTree>
    <p:extLst>
      <p:ext uri="{BB962C8B-B14F-4D97-AF65-F5344CB8AC3E}">
        <p14:creationId xmlns:p14="http://schemas.microsoft.com/office/powerpoint/2010/main" val="3122333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27"/>
          <p:cNvSpPr>
            <a:spLocks noGrp="1" noChangeArrowheads="1"/>
          </p:cNvSpPr>
          <p:nvPr>
            <p:ph type="dt" sz="half" idx="10"/>
          </p:nvPr>
        </p:nvSpPr>
        <p:spPr>
          <a:ln/>
        </p:spPr>
        <p:txBody>
          <a:bodyPr/>
          <a:lstStyle>
            <a:lvl1pPr>
              <a:defRPr/>
            </a:lvl1pPr>
          </a:lstStyle>
          <a:p>
            <a:pPr>
              <a:defRPr/>
            </a:pPr>
            <a:endParaRPr lang="de-DE"/>
          </a:p>
        </p:txBody>
      </p:sp>
      <p:sp>
        <p:nvSpPr>
          <p:cNvPr id="5" name="Rectangle 28"/>
          <p:cNvSpPr>
            <a:spLocks noGrp="1" noChangeArrowheads="1"/>
          </p:cNvSpPr>
          <p:nvPr>
            <p:ph type="ftr" sz="quarter" idx="11"/>
          </p:nvPr>
        </p:nvSpPr>
        <p:spPr>
          <a:ln/>
        </p:spPr>
        <p:txBody>
          <a:bodyPr/>
          <a:lstStyle>
            <a:lvl1pPr>
              <a:defRPr/>
            </a:lvl1pPr>
          </a:lstStyle>
          <a:p>
            <a:pPr>
              <a:defRPr/>
            </a:pPr>
            <a:endParaRPr lang="de-DE"/>
          </a:p>
        </p:txBody>
      </p:sp>
      <p:sp>
        <p:nvSpPr>
          <p:cNvPr id="6" name="Rectangle 29"/>
          <p:cNvSpPr>
            <a:spLocks noGrp="1" noChangeArrowheads="1"/>
          </p:cNvSpPr>
          <p:nvPr>
            <p:ph type="sldNum" sz="quarter" idx="12"/>
          </p:nvPr>
        </p:nvSpPr>
        <p:spPr>
          <a:ln/>
        </p:spPr>
        <p:txBody>
          <a:bodyPr/>
          <a:lstStyle>
            <a:lvl1pPr>
              <a:defRPr/>
            </a:lvl1pPr>
          </a:lstStyle>
          <a:p>
            <a:pPr>
              <a:defRPr/>
            </a:pPr>
            <a:fld id="{9A6C0F79-8730-4890-B9BC-89C5E85D18E9}" type="slidenum">
              <a:rPr lang="de-DE"/>
              <a:pPr>
                <a:defRPr/>
              </a:pPr>
              <a:t>‹Nr.›</a:t>
            </a:fld>
            <a:endParaRPr lang="de-DE"/>
          </a:p>
        </p:txBody>
      </p:sp>
    </p:spTree>
    <p:extLst>
      <p:ext uri="{BB962C8B-B14F-4D97-AF65-F5344CB8AC3E}">
        <p14:creationId xmlns:p14="http://schemas.microsoft.com/office/powerpoint/2010/main" val="1629633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27"/>
          <p:cNvSpPr>
            <a:spLocks noGrp="1" noChangeArrowheads="1"/>
          </p:cNvSpPr>
          <p:nvPr>
            <p:ph type="dt" sz="half" idx="10"/>
          </p:nvPr>
        </p:nvSpPr>
        <p:spPr>
          <a:ln/>
        </p:spPr>
        <p:txBody>
          <a:bodyPr/>
          <a:lstStyle>
            <a:lvl1pPr>
              <a:defRPr/>
            </a:lvl1pPr>
          </a:lstStyle>
          <a:p>
            <a:pPr>
              <a:defRPr/>
            </a:pPr>
            <a:endParaRPr lang="de-DE"/>
          </a:p>
        </p:txBody>
      </p:sp>
      <p:sp>
        <p:nvSpPr>
          <p:cNvPr id="5" name="Rectangle 28"/>
          <p:cNvSpPr>
            <a:spLocks noGrp="1" noChangeArrowheads="1"/>
          </p:cNvSpPr>
          <p:nvPr>
            <p:ph type="ftr" sz="quarter" idx="11"/>
          </p:nvPr>
        </p:nvSpPr>
        <p:spPr>
          <a:ln/>
        </p:spPr>
        <p:txBody>
          <a:bodyPr/>
          <a:lstStyle>
            <a:lvl1pPr>
              <a:defRPr/>
            </a:lvl1pPr>
          </a:lstStyle>
          <a:p>
            <a:pPr>
              <a:defRPr/>
            </a:pPr>
            <a:endParaRPr lang="de-DE"/>
          </a:p>
        </p:txBody>
      </p:sp>
      <p:sp>
        <p:nvSpPr>
          <p:cNvPr id="6" name="Rectangle 29"/>
          <p:cNvSpPr>
            <a:spLocks noGrp="1" noChangeArrowheads="1"/>
          </p:cNvSpPr>
          <p:nvPr>
            <p:ph type="sldNum" sz="quarter" idx="12"/>
          </p:nvPr>
        </p:nvSpPr>
        <p:spPr>
          <a:ln/>
        </p:spPr>
        <p:txBody>
          <a:bodyPr/>
          <a:lstStyle>
            <a:lvl1pPr>
              <a:defRPr/>
            </a:lvl1pPr>
          </a:lstStyle>
          <a:p>
            <a:pPr>
              <a:defRPr/>
            </a:pPr>
            <a:fld id="{3F971775-DF23-493F-9FF3-33C39EA82BFC}" type="slidenum">
              <a:rPr lang="de-DE"/>
              <a:pPr>
                <a:defRPr/>
              </a:pPr>
              <a:t>‹Nr.›</a:t>
            </a:fld>
            <a:endParaRPr lang="de-DE"/>
          </a:p>
        </p:txBody>
      </p:sp>
    </p:spTree>
    <p:extLst>
      <p:ext uri="{BB962C8B-B14F-4D97-AF65-F5344CB8AC3E}">
        <p14:creationId xmlns:p14="http://schemas.microsoft.com/office/powerpoint/2010/main" val="596285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Rectangle 27"/>
          <p:cNvSpPr>
            <a:spLocks noGrp="1" noChangeArrowheads="1"/>
          </p:cNvSpPr>
          <p:nvPr>
            <p:ph type="dt" sz="half" idx="10"/>
          </p:nvPr>
        </p:nvSpPr>
        <p:spPr>
          <a:ln/>
        </p:spPr>
        <p:txBody>
          <a:bodyPr/>
          <a:lstStyle>
            <a:lvl1pPr>
              <a:defRPr/>
            </a:lvl1pPr>
          </a:lstStyle>
          <a:p>
            <a:pPr>
              <a:defRPr/>
            </a:pPr>
            <a:endParaRPr lang="de-DE"/>
          </a:p>
        </p:txBody>
      </p:sp>
      <p:sp>
        <p:nvSpPr>
          <p:cNvPr id="6" name="Rectangle 28"/>
          <p:cNvSpPr>
            <a:spLocks noGrp="1" noChangeArrowheads="1"/>
          </p:cNvSpPr>
          <p:nvPr>
            <p:ph type="ftr" sz="quarter" idx="11"/>
          </p:nvPr>
        </p:nvSpPr>
        <p:spPr>
          <a:ln/>
        </p:spPr>
        <p:txBody>
          <a:bodyPr/>
          <a:lstStyle>
            <a:lvl1pPr>
              <a:defRPr/>
            </a:lvl1pPr>
          </a:lstStyle>
          <a:p>
            <a:pPr>
              <a:defRPr/>
            </a:pPr>
            <a:endParaRPr lang="de-DE"/>
          </a:p>
        </p:txBody>
      </p:sp>
      <p:sp>
        <p:nvSpPr>
          <p:cNvPr id="7" name="Rectangle 29"/>
          <p:cNvSpPr>
            <a:spLocks noGrp="1" noChangeArrowheads="1"/>
          </p:cNvSpPr>
          <p:nvPr>
            <p:ph type="sldNum" sz="quarter" idx="12"/>
          </p:nvPr>
        </p:nvSpPr>
        <p:spPr>
          <a:ln/>
        </p:spPr>
        <p:txBody>
          <a:bodyPr/>
          <a:lstStyle>
            <a:lvl1pPr>
              <a:defRPr/>
            </a:lvl1pPr>
          </a:lstStyle>
          <a:p>
            <a:pPr>
              <a:defRPr/>
            </a:pPr>
            <a:fld id="{8A9267D2-524F-4C22-BD87-23E5DED08D8E}" type="slidenum">
              <a:rPr lang="de-DE"/>
              <a:pPr>
                <a:defRPr/>
              </a:pPr>
              <a:t>‹Nr.›</a:t>
            </a:fld>
            <a:endParaRPr lang="de-DE"/>
          </a:p>
        </p:txBody>
      </p:sp>
    </p:spTree>
    <p:extLst>
      <p:ext uri="{BB962C8B-B14F-4D97-AF65-F5344CB8AC3E}">
        <p14:creationId xmlns:p14="http://schemas.microsoft.com/office/powerpoint/2010/main" val="2663725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Rectangle 27"/>
          <p:cNvSpPr>
            <a:spLocks noGrp="1" noChangeArrowheads="1"/>
          </p:cNvSpPr>
          <p:nvPr>
            <p:ph type="dt" sz="half" idx="10"/>
          </p:nvPr>
        </p:nvSpPr>
        <p:spPr>
          <a:ln/>
        </p:spPr>
        <p:txBody>
          <a:bodyPr/>
          <a:lstStyle>
            <a:lvl1pPr>
              <a:defRPr/>
            </a:lvl1pPr>
          </a:lstStyle>
          <a:p>
            <a:pPr>
              <a:defRPr/>
            </a:pPr>
            <a:endParaRPr lang="de-DE"/>
          </a:p>
        </p:txBody>
      </p:sp>
      <p:sp>
        <p:nvSpPr>
          <p:cNvPr id="8" name="Rectangle 28"/>
          <p:cNvSpPr>
            <a:spLocks noGrp="1" noChangeArrowheads="1"/>
          </p:cNvSpPr>
          <p:nvPr>
            <p:ph type="ftr" sz="quarter" idx="11"/>
          </p:nvPr>
        </p:nvSpPr>
        <p:spPr>
          <a:ln/>
        </p:spPr>
        <p:txBody>
          <a:bodyPr/>
          <a:lstStyle>
            <a:lvl1pPr>
              <a:defRPr/>
            </a:lvl1pPr>
          </a:lstStyle>
          <a:p>
            <a:pPr>
              <a:defRPr/>
            </a:pPr>
            <a:endParaRPr lang="de-DE"/>
          </a:p>
        </p:txBody>
      </p:sp>
      <p:sp>
        <p:nvSpPr>
          <p:cNvPr id="9" name="Rectangle 29"/>
          <p:cNvSpPr>
            <a:spLocks noGrp="1" noChangeArrowheads="1"/>
          </p:cNvSpPr>
          <p:nvPr>
            <p:ph type="sldNum" sz="quarter" idx="12"/>
          </p:nvPr>
        </p:nvSpPr>
        <p:spPr>
          <a:ln/>
        </p:spPr>
        <p:txBody>
          <a:bodyPr/>
          <a:lstStyle>
            <a:lvl1pPr>
              <a:defRPr/>
            </a:lvl1pPr>
          </a:lstStyle>
          <a:p>
            <a:pPr>
              <a:defRPr/>
            </a:pPr>
            <a:fld id="{CE3D6FC4-C2A6-4D16-B2E4-420D786B30DA}" type="slidenum">
              <a:rPr lang="de-DE"/>
              <a:pPr>
                <a:defRPr/>
              </a:pPr>
              <a:t>‹Nr.›</a:t>
            </a:fld>
            <a:endParaRPr lang="de-DE"/>
          </a:p>
        </p:txBody>
      </p:sp>
    </p:spTree>
    <p:extLst>
      <p:ext uri="{BB962C8B-B14F-4D97-AF65-F5344CB8AC3E}">
        <p14:creationId xmlns:p14="http://schemas.microsoft.com/office/powerpoint/2010/main" val="2710079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Rectangle 27"/>
          <p:cNvSpPr>
            <a:spLocks noGrp="1" noChangeArrowheads="1"/>
          </p:cNvSpPr>
          <p:nvPr>
            <p:ph type="dt" sz="half" idx="10"/>
          </p:nvPr>
        </p:nvSpPr>
        <p:spPr>
          <a:ln/>
        </p:spPr>
        <p:txBody>
          <a:bodyPr/>
          <a:lstStyle>
            <a:lvl1pPr>
              <a:defRPr/>
            </a:lvl1pPr>
          </a:lstStyle>
          <a:p>
            <a:pPr>
              <a:defRPr/>
            </a:pPr>
            <a:endParaRPr lang="de-DE"/>
          </a:p>
        </p:txBody>
      </p:sp>
      <p:sp>
        <p:nvSpPr>
          <p:cNvPr id="4" name="Rectangle 28"/>
          <p:cNvSpPr>
            <a:spLocks noGrp="1" noChangeArrowheads="1"/>
          </p:cNvSpPr>
          <p:nvPr>
            <p:ph type="ftr" sz="quarter" idx="11"/>
          </p:nvPr>
        </p:nvSpPr>
        <p:spPr>
          <a:ln/>
        </p:spPr>
        <p:txBody>
          <a:bodyPr/>
          <a:lstStyle>
            <a:lvl1pPr>
              <a:defRPr/>
            </a:lvl1pPr>
          </a:lstStyle>
          <a:p>
            <a:pPr>
              <a:defRPr/>
            </a:pPr>
            <a:endParaRPr lang="de-DE"/>
          </a:p>
        </p:txBody>
      </p:sp>
      <p:sp>
        <p:nvSpPr>
          <p:cNvPr id="5" name="Rectangle 29"/>
          <p:cNvSpPr>
            <a:spLocks noGrp="1" noChangeArrowheads="1"/>
          </p:cNvSpPr>
          <p:nvPr>
            <p:ph type="sldNum" sz="quarter" idx="12"/>
          </p:nvPr>
        </p:nvSpPr>
        <p:spPr>
          <a:ln/>
        </p:spPr>
        <p:txBody>
          <a:bodyPr/>
          <a:lstStyle>
            <a:lvl1pPr>
              <a:defRPr/>
            </a:lvl1pPr>
          </a:lstStyle>
          <a:p>
            <a:pPr>
              <a:defRPr/>
            </a:pPr>
            <a:fld id="{EEFB1961-A7BF-4212-8692-4A80634A385E}" type="slidenum">
              <a:rPr lang="de-DE"/>
              <a:pPr>
                <a:defRPr/>
              </a:pPr>
              <a:t>‹Nr.›</a:t>
            </a:fld>
            <a:endParaRPr lang="de-DE"/>
          </a:p>
        </p:txBody>
      </p:sp>
    </p:spTree>
    <p:extLst>
      <p:ext uri="{BB962C8B-B14F-4D97-AF65-F5344CB8AC3E}">
        <p14:creationId xmlns:p14="http://schemas.microsoft.com/office/powerpoint/2010/main" val="2934517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de-DE"/>
          </a:p>
        </p:txBody>
      </p:sp>
      <p:sp>
        <p:nvSpPr>
          <p:cNvPr id="3" name="Rectangle 28"/>
          <p:cNvSpPr>
            <a:spLocks noGrp="1" noChangeArrowheads="1"/>
          </p:cNvSpPr>
          <p:nvPr>
            <p:ph type="ftr" sz="quarter" idx="11"/>
          </p:nvPr>
        </p:nvSpPr>
        <p:spPr>
          <a:ln/>
        </p:spPr>
        <p:txBody>
          <a:bodyPr/>
          <a:lstStyle>
            <a:lvl1pPr>
              <a:defRPr/>
            </a:lvl1pPr>
          </a:lstStyle>
          <a:p>
            <a:pPr>
              <a:defRPr/>
            </a:pPr>
            <a:endParaRPr lang="de-DE"/>
          </a:p>
        </p:txBody>
      </p:sp>
      <p:sp>
        <p:nvSpPr>
          <p:cNvPr id="4" name="Rectangle 29"/>
          <p:cNvSpPr>
            <a:spLocks noGrp="1" noChangeArrowheads="1"/>
          </p:cNvSpPr>
          <p:nvPr>
            <p:ph type="sldNum" sz="quarter" idx="12"/>
          </p:nvPr>
        </p:nvSpPr>
        <p:spPr>
          <a:ln/>
        </p:spPr>
        <p:txBody>
          <a:bodyPr/>
          <a:lstStyle>
            <a:lvl1pPr>
              <a:defRPr/>
            </a:lvl1pPr>
          </a:lstStyle>
          <a:p>
            <a:pPr>
              <a:defRPr/>
            </a:pPr>
            <a:fld id="{2EB434BE-D17C-4A43-8E78-CF6DDECFD2D7}" type="slidenum">
              <a:rPr lang="de-DE"/>
              <a:pPr>
                <a:defRPr/>
              </a:pPr>
              <a:t>‹Nr.›</a:t>
            </a:fld>
            <a:endParaRPr lang="de-DE"/>
          </a:p>
        </p:txBody>
      </p:sp>
    </p:spTree>
    <p:extLst>
      <p:ext uri="{BB962C8B-B14F-4D97-AF65-F5344CB8AC3E}">
        <p14:creationId xmlns:p14="http://schemas.microsoft.com/office/powerpoint/2010/main" val="3706586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27"/>
          <p:cNvSpPr>
            <a:spLocks noGrp="1" noChangeArrowheads="1"/>
          </p:cNvSpPr>
          <p:nvPr>
            <p:ph type="dt" sz="half" idx="10"/>
          </p:nvPr>
        </p:nvSpPr>
        <p:spPr>
          <a:ln/>
        </p:spPr>
        <p:txBody>
          <a:bodyPr/>
          <a:lstStyle>
            <a:lvl1pPr>
              <a:defRPr/>
            </a:lvl1pPr>
          </a:lstStyle>
          <a:p>
            <a:pPr>
              <a:defRPr/>
            </a:pPr>
            <a:endParaRPr lang="de-DE"/>
          </a:p>
        </p:txBody>
      </p:sp>
      <p:sp>
        <p:nvSpPr>
          <p:cNvPr id="6" name="Rectangle 28"/>
          <p:cNvSpPr>
            <a:spLocks noGrp="1" noChangeArrowheads="1"/>
          </p:cNvSpPr>
          <p:nvPr>
            <p:ph type="ftr" sz="quarter" idx="11"/>
          </p:nvPr>
        </p:nvSpPr>
        <p:spPr>
          <a:ln/>
        </p:spPr>
        <p:txBody>
          <a:bodyPr/>
          <a:lstStyle>
            <a:lvl1pPr>
              <a:defRPr/>
            </a:lvl1pPr>
          </a:lstStyle>
          <a:p>
            <a:pPr>
              <a:defRPr/>
            </a:pPr>
            <a:endParaRPr lang="de-DE"/>
          </a:p>
        </p:txBody>
      </p:sp>
      <p:sp>
        <p:nvSpPr>
          <p:cNvPr id="7" name="Rectangle 29"/>
          <p:cNvSpPr>
            <a:spLocks noGrp="1" noChangeArrowheads="1"/>
          </p:cNvSpPr>
          <p:nvPr>
            <p:ph type="sldNum" sz="quarter" idx="12"/>
          </p:nvPr>
        </p:nvSpPr>
        <p:spPr>
          <a:ln/>
        </p:spPr>
        <p:txBody>
          <a:bodyPr/>
          <a:lstStyle>
            <a:lvl1pPr>
              <a:defRPr/>
            </a:lvl1pPr>
          </a:lstStyle>
          <a:p>
            <a:pPr>
              <a:defRPr/>
            </a:pPr>
            <a:fld id="{D95FFD6E-4ED6-4E8E-88A4-1E77738A0D01}" type="slidenum">
              <a:rPr lang="de-DE"/>
              <a:pPr>
                <a:defRPr/>
              </a:pPr>
              <a:t>‹Nr.›</a:t>
            </a:fld>
            <a:endParaRPr lang="de-DE"/>
          </a:p>
        </p:txBody>
      </p:sp>
    </p:spTree>
    <p:extLst>
      <p:ext uri="{BB962C8B-B14F-4D97-AF65-F5344CB8AC3E}">
        <p14:creationId xmlns:p14="http://schemas.microsoft.com/office/powerpoint/2010/main" val="3716049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27"/>
          <p:cNvSpPr>
            <a:spLocks noGrp="1" noChangeArrowheads="1"/>
          </p:cNvSpPr>
          <p:nvPr>
            <p:ph type="dt" sz="half" idx="10"/>
          </p:nvPr>
        </p:nvSpPr>
        <p:spPr>
          <a:ln/>
        </p:spPr>
        <p:txBody>
          <a:bodyPr/>
          <a:lstStyle>
            <a:lvl1pPr>
              <a:defRPr/>
            </a:lvl1pPr>
          </a:lstStyle>
          <a:p>
            <a:pPr>
              <a:defRPr/>
            </a:pPr>
            <a:endParaRPr lang="de-DE"/>
          </a:p>
        </p:txBody>
      </p:sp>
      <p:sp>
        <p:nvSpPr>
          <p:cNvPr id="6" name="Rectangle 28"/>
          <p:cNvSpPr>
            <a:spLocks noGrp="1" noChangeArrowheads="1"/>
          </p:cNvSpPr>
          <p:nvPr>
            <p:ph type="ftr" sz="quarter" idx="11"/>
          </p:nvPr>
        </p:nvSpPr>
        <p:spPr>
          <a:ln/>
        </p:spPr>
        <p:txBody>
          <a:bodyPr/>
          <a:lstStyle>
            <a:lvl1pPr>
              <a:defRPr/>
            </a:lvl1pPr>
          </a:lstStyle>
          <a:p>
            <a:pPr>
              <a:defRPr/>
            </a:pPr>
            <a:endParaRPr lang="de-DE"/>
          </a:p>
        </p:txBody>
      </p:sp>
      <p:sp>
        <p:nvSpPr>
          <p:cNvPr id="7" name="Rectangle 29"/>
          <p:cNvSpPr>
            <a:spLocks noGrp="1" noChangeArrowheads="1"/>
          </p:cNvSpPr>
          <p:nvPr>
            <p:ph type="sldNum" sz="quarter" idx="12"/>
          </p:nvPr>
        </p:nvSpPr>
        <p:spPr>
          <a:ln/>
        </p:spPr>
        <p:txBody>
          <a:bodyPr/>
          <a:lstStyle>
            <a:lvl1pPr>
              <a:defRPr/>
            </a:lvl1pPr>
          </a:lstStyle>
          <a:p>
            <a:pPr>
              <a:defRPr/>
            </a:pPr>
            <a:fld id="{BBD83CFC-A68F-40A4-8E0F-932BC2680F72}" type="slidenum">
              <a:rPr lang="de-DE"/>
              <a:pPr>
                <a:defRPr/>
              </a:pPr>
              <a:t>‹Nr.›</a:t>
            </a:fld>
            <a:endParaRPr lang="de-DE"/>
          </a:p>
        </p:txBody>
      </p:sp>
    </p:spTree>
    <p:extLst>
      <p:ext uri="{BB962C8B-B14F-4D97-AF65-F5344CB8AC3E}">
        <p14:creationId xmlns:p14="http://schemas.microsoft.com/office/powerpoint/2010/main" val="993513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5745 h 720"/>
                  <a:gd name="T4" fmla="*/ 624 w 1000"/>
                  <a:gd name="T5" fmla="*/ 5745 h 720"/>
                  <a:gd name="T6" fmla="*/ 62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38" name="Freeform 7"/>
              <p:cNvSpPr>
                <a:spLocks/>
              </p:cNvSpPr>
              <p:nvPr/>
            </p:nvSpPr>
            <p:spPr bwMode="ltGray">
              <a:xfrm rot="-5400000">
                <a:off x="-57" y="1752"/>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de-AT"/>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362 h 272"/>
                  <a:gd name="T4" fmla="*/ 240 w 624"/>
                  <a:gd name="T5" fmla="*/ 319 h 272"/>
                  <a:gd name="T6" fmla="*/ 624 w 624"/>
                  <a:gd name="T7" fmla="*/ 36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1" name="Freeform 10"/>
              <p:cNvSpPr>
                <a:spLocks/>
              </p:cNvSpPr>
              <p:nvPr/>
            </p:nvSpPr>
            <p:spPr bwMode="ltGray">
              <a:xfrm rot="-5400000">
                <a:off x="156" y="1726"/>
                <a:ext cx="632" cy="315"/>
              </a:xfrm>
              <a:custGeom>
                <a:avLst/>
                <a:gdLst>
                  <a:gd name="T0" fmla="*/ 8 w 632"/>
                  <a:gd name="T1" fmla="*/ 39 h 362"/>
                  <a:gd name="T2" fmla="*/ 8 w 632"/>
                  <a:gd name="T3" fmla="*/ 276 h 362"/>
                  <a:gd name="T4" fmla="*/ 248 w 632"/>
                  <a:gd name="T5" fmla="*/ 276 h 362"/>
                  <a:gd name="T6" fmla="*/ 632 w 632"/>
                  <a:gd name="T7" fmla="*/ 276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4" name="Freeform 13"/>
              <p:cNvSpPr>
                <a:spLocks/>
              </p:cNvSpPr>
              <p:nvPr/>
            </p:nvSpPr>
            <p:spPr bwMode="ltGray">
              <a:xfrm rot="-5400000">
                <a:off x="1830"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de-AT"/>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7" name="Freeform 16"/>
              <p:cNvSpPr>
                <a:spLocks/>
              </p:cNvSpPr>
              <p:nvPr/>
            </p:nvSpPr>
            <p:spPr bwMode="ltGray">
              <a:xfrm rot="-5400000">
                <a:off x="2043"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50" name="Freeform 19"/>
              <p:cNvSpPr>
                <a:spLocks/>
              </p:cNvSpPr>
              <p:nvPr/>
            </p:nvSpPr>
            <p:spPr bwMode="ltGray">
              <a:xfrm rot="-5400000">
                <a:off x="4584" y="1747"/>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de-AT"/>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sp>
            <p:nvSpPr>
              <p:cNvPr id="1053" name="Freeform 22"/>
              <p:cNvSpPr>
                <a:spLocks/>
              </p:cNvSpPr>
              <p:nvPr/>
            </p:nvSpPr>
            <p:spPr bwMode="ltGray">
              <a:xfrm rot="-5400000">
                <a:off x="4797"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de-AT"/>
              </a:p>
            </p:txBody>
          </p:sp>
        </p:grpSp>
        <p:sp>
          <p:nvSpPr>
            <p:cNvPr id="1033" name="Freeform 23"/>
            <p:cNvSpPr>
              <a:spLocks/>
            </p:cNvSpPr>
            <p:nvPr/>
          </p:nvSpPr>
          <p:spPr bwMode="ltGray">
            <a:xfrm rot="16200000" flipH="1">
              <a:off x="-1954" y="1951"/>
              <a:ext cx="4320" cy="412"/>
            </a:xfrm>
            <a:custGeom>
              <a:avLst/>
              <a:gdLst>
                <a:gd name="T0" fmla="*/ 0 w 5762"/>
                <a:gd name="T1" fmla="*/ 210 h 385"/>
                <a:gd name="T2" fmla="*/ 4320 w 5762"/>
                <a:gd name="T3" fmla="*/ 201 h 385"/>
                <a:gd name="T4" fmla="*/ 4320 w 5762"/>
                <a:gd name="T5" fmla="*/ 4 h 385"/>
                <a:gd name="T6" fmla="*/ 0 w 5762"/>
                <a:gd name="T7" fmla="*/ 0 h 385"/>
                <a:gd name="T8" fmla="*/ 0 w 5762"/>
                <a:gd name="T9" fmla="*/ 210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1034" name="Freeform 24"/>
            <p:cNvSpPr>
              <a:spLocks/>
            </p:cNvSpPr>
            <p:nvPr/>
          </p:nvSpPr>
          <p:spPr bwMode="ltGray">
            <a:xfrm rot="16200000" flipH="1">
              <a:off x="-1584" y="2062"/>
              <a:ext cx="4319" cy="189"/>
            </a:xfrm>
            <a:custGeom>
              <a:avLst/>
              <a:gdLst>
                <a:gd name="T0" fmla="*/ 0 w 5761"/>
                <a:gd name="T1" fmla="*/ 28 h 189"/>
                <a:gd name="T2" fmla="*/ 4319 w 5761"/>
                <a:gd name="T3" fmla="*/ 0 h 189"/>
                <a:gd name="T4" fmla="*/ 4319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Klicken Sie, um das Titelformat zu bearbeiten</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50587"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smtClean="0">
                <a:latin typeface="+mn-lt"/>
              </a:defRPr>
            </a:lvl1pPr>
          </a:lstStyle>
          <a:p>
            <a:pPr>
              <a:defRPr/>
            </a:pPr>
            <a:endParaRPr lang="de-DE"/>
          </a:p>
        </p:txBody>
      </p:sp>
      <p:sp>
        <p:nvSpPr>
          <p:cNvPr id="450588"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smtClean="0">
                <a:latin typeface="+mn-lt"/>
              </a:defRPr>
            </a:lvl1pPr>
          </a:lstStyle>
          <a:p>
            <a:pPr>
              <a:defRPr/>
            </a:pPr>
            <a:endParaRPr lang="de-DE"/>
          </a:p>
        </p:txBody>
      </p:sp>
      <p:sp>
        <p:nvSpPr>
          <p:cNvPr id="450589"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smtClean="0">
                <a:latin typeface="+mn-lt"/>
              </a:defRPr>
            </a:lvl1pPr>
          </a:lstStyle>
          <a:p>
            <a:pPr>
              <a:defRPr/>
            </a:pPr>
            <a:fld id="{C36FCAAC-D305-4E22-85A5-34CDF021AD21}"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0.gi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7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hyperlink" Target="https://www.linkedin.com/posts/visionarynet_artificialintelligence-machinelearning-ml-activity-7035159858131681280-yv4x?utm_source=share&amp;utm_medium=member_ios" TargetMode="External"/><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video" Target="file:///D:\kurt\Trainergrundkurs\Video\kistlerdynamometer.avi" TargetMode="External"/><Relationship Id="rId5" Type="http://schemas.openxmlformats.org/officeDocument/2006/relationships/image" Target="../media/image46.png"/><Relationship Id="rId4" Type="http://schemas.openxmlformats.org/officeDocument/2006/relationships/image" Target="../media/image45.jpeg"/></Relationships>
</file>

<file path=ppt/slides/_rels/slide8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8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9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9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66700" y="319596"/>
            <a:ext cx="8610600" cy="644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de-DE" altLang="de-DE" sz="4000" b="1" dirty="0">
                <a:solidFill>
                  <a:srgbClr val="0070C0"/>
                </a:solidFill>
                <a:latin typeface="Arial" charset="0"/>
                <a:cs typeface="Arial" charset="0"/>
              </a:rPr>
              <a:t>Biomechanik</a:t>
            </a:r>
          </a:p>
          <a:p>
            <a:pPr algn="ctr" eaLnBrk="1" hangingPunct="1"/>
            <a:endParaRPr lang="de-DE" altLang="de-DE" sz="3600" b="1" dirty="0">
              <a:latin typeface="Arial" charset="0"/>
              <a:cs typeface="Arial" charset="0"/>
            </a:endParaRPr>
          </a:p>
          <a:p>
            <a:r>
              <a:rPr lang="de-AT" sz="2800" dirty="0">
                <a:latin typeface="Arial" charset="0"/>
              </a:rPr>
              <a:t>Die </a:t>
            </a:r>
            <a:r>
              <a:rPr lang="de-AT" sz="2800" dirty="0">
                <a:solidFill>
                  <a:srgbClr val="0070C0"/>
                </a:solidFill>
                <a:latin typeface="Arial" charset="0"/>
              </a:rPr>
              <a:t>Biomechanik</a:t>
            </a:r>
            <a:r>
              <a:rPr lang="de-AT" sz="2800" dirty="0">
                <a:latin typeface="Arial" charset="0"/>
              </a:rPr>
              <a:t> des Sports untersucht die sportlichen Bewegungen des Menschen und die mechanischen Bedingungen dieser Bewegung.</a:t>
            </a:r>
          </a:p>
          <a:p>
            <a:endParaRPr lang="de-AT" sz="2800" dirty="0"/>
          </a:p>
          <a:p>
            <a:r>
              <a:rPr lang="de-AT" altLang="de-DE" sz="2800" dirty="0">
                <a:latin typeface="Arial" charset="0"/>
              </a:rPr>
              <a:t>Die </a:t>
            </a:r>
            <a:r>
              <a:rPr lang="de-AT" altLang="de-DE" sz="2800" dirty="0">
                <a:solidFill>
                  <a:srgbClr val="0070C0"/>
                </a:solidFill>
                <a:latin typeface="Arial" charset="0"/>
              </a:rPr>
              <a:t>Biomechanik</a:t>
            </a:r>
            <a:r>
              <a:rPr lang="de-AT" altLang="de-DE" sz="2800" dirty="0">
                <a:latin typeface="Arial" charset="0"/>
              </a:rPr>
              <a:t> verwendet die Methoden aus den Gebieten der Anatomie, Biologie, Mechanik</a:t>
            </a:r>
            <a:endParaRPr lang="de-AT" sz="2800" dirty="0"/>
          </a:p>
          <a:p>
            <a:pPr algn="ctr"/>
            <a:endParaRPr lang="de-AT" altLang="de-DE" sz="2800" dirty="0">
              <a:latin typeface="Arial" charset="0"/>
              <a:cs typeface="Arial" charset="0"/>
            </a:endParaRPr>
          </a:p>
          <a:p>
            <a:endParaRPr lang="de-AT" altLang="de-DE" sz="2800" dirty="0">
              <a:latin typeface="Arial" charset="0"/>
              <a:cs typeface="Arial" charset="0"/>
            </a:endParaRPr>
          </a:p>
          <a:p>
            <a:endParaRPr lang="de-AT" altLang="de-DE" sz="2800" dirty="0">
              <a:latin typeface="Arial" charset="0"/>
              <a:cs typeface="Arial" charset="0"/>
            </a:endParaRPr>
          </a:p>
          <a:p>
            <a:r>
              <a:rPr lang="de-AT" altLang="de-DE" sz="2800" dirty="0">
                <a:latin typeface="Arial" charset="0"/>
                <a:cs typeface="Arial" charset="0"/>
              </a:rPr>
              <a:t>Adresse:</a:t>
            </a:r>
          </a:p>
          <a:p>
            <a:r>
              <a:rPr lang="de-AT" altLang="de-DE" sz="3200" dirty="0"/>
              <a:t>http://sport1.uibk.ac.at/lehre/kurt/</a:t>
            </a:r>
            <a:r>
              <a:rPr lang="de-AT" altLang="de-DE" sz="3200" b="1" dirty="0">
                <a:solidFill>
                  <a:srgbClr val="FF3300"/>
                </a:solidFill>
              </a:rPr>
              <a:t>T</a:t>
            </a:r>
            <a:r>
              <a:rPr lang="de-AT" altLang="de-DE" sz="3200" dirty="0"/>
              <a:t>rainer/</a:t>
            </a:r>
            <a:endParaRPr lang="de-AT" altLang="de-DE" sz="3200" dirty="0">
              <a:cs typeface="Times New Roman" pitchFamily="18" charset="0"/>
            </a:endParaRPr>
          </a:p>
          <a:p>
            <a:endParaRPr lang="de-AT" altLang="de-DE" sz="2800"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a:extLst>
              <a:ext uri="{FF2B5EF4-FFF2-40B4-BE49-F238E27FC236}">
                <a16:creationId xmlns:a16="http://schemas.microsoft.com/office/drawing/2014/main" id="{7E02068F-ABBE-47B6-8CDB-9C3EE84894E8}"/>
              </a:ext>
            </a:extLst>
          </p:cNvPr>
          <p:cNvSpPr>
            <a:spLocks noChangeArrowheads="1"/>
          </p:cNvSpPr>
          <p:nvPr/>
        </p:nvSpPr>
        <p:spPr bwMode="auto">
          <a:xfrm>
            <a:off x="3657600" y="2290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35" name="Oval 5">
            <a:extLst>
              <a:ext uri="{FF2B5EF4-FFF2-40B4-BE49-F238E27FC236}">
                <a16:creationId xmlns:a16="http://schemas.microsoft.com/office/drawing/2014/main" id="{5A5D0698-3AB5-488E-AB8C-E4A6F57FB461}"/>
              </a:ext>
            </a:extLst>
          </p:cNvPr>
          <p:cNvSpPr>
            <a:spLocks noChangeArrowheads="1"/>
          </p:cNvSpPr>
          <p:nvPr/>
        </p:nvSpPr>
        <p:spPr bwMode="auto">
          <a:xfrm>
            <a:off x="3203575" y="1538799"/>
            <a:ext cx="503238" cy="5032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36" name="AutoShape 7">
            <a:extLst>
              <a:ext uri="{FF2B5EF4-FFF2-40B4-BE49-F238E27FC236}">
                <a16:creationId xmlns:a16="http://schemas.microsoft.com/office/drawing/2014/main" id="{3C4FA62C-EDC4-48C0-B69F-7561FCFA4336}"/>
              </a:ext>
            </a:extLst>
          </p:cNvPr>
          <p:cNvSpPr>
            <a:spLocks noChangeArrowheads="1"/>
          </p:cNvSpPr>
          <p:nvPr/>
        </p:nvSpPr>
        <p:spPr bwMode="auto">
          <a:xfrm>
            <a:off x="3708400" y="1538799"/>
            <a:ext cx="1727200" cy="431800"/>
          </a:xfrm>
          <a:prstGeom prst="rightArrow">
            <a:avLst>
              <a:gd name="adj1" fmla="val 50000"/>
              <a:gd name="adj2" fmla="val 10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37" name="AutoShape 11">
            <a:extLst>
              <a:ext uri="{FF2B5EF4-FFF2-40B4-BE49-F238E27FC236}">
                <a16:creationId xmlns:a16="http://schemas.microsoft.com/office/drawing/2014/main" id="{47A9918F-BEE2-4999-A864-B38C1572D9FE}"/>
              </a:ext>
            </a:extLst>
          </p:cNvPr>
          <p:cNvSpPr>
            <a:spLocks noChangeArrowheads="1"/>
          </p:cNvSpPr>
          <p:nvPr/>
        </p:nvSpPr>
        <p:spPr bwMode="auto">
          <a:xfrm flipH="1">
            <a:off x="1476375" y="1538799"/>
            <a:ext cx="1727200" cy="431800"/>
          </a:xfrm>
          <a:prstGeom prst="rightArrow">
            <a:avLst>
              <a:gd name="adj1" fmla="val 50000"/>
              <a:gd name="adj2" fmla="val 10000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38" name="Oval 12">
            <a:extLst>
              <a:ext uri="{FF2B5EF4-FFF2-40B4-BE49-F238E27FC236}">
                <a16:creationId xmlns:a16="http://schemas.microsoft.com/office/drawing/2014/main" id="{6A4D54E0-7C58-4016-B125-993AC1DDBA5A}"/>
              </a:ext>
            </a:extLst>
          </p:cNvPr>
          <p:cNvSpPr>
            <a:spLocks noChangeArrowheads="1"/>
          </p:cNvSpPr>
          <p:nvPr/>
        </p:nvSpPr>
        <p:spPr bwMode="auto">
          <a:xfrm>
            <a:off x="3276600" y="2618299"/>
            <a:ext cx="503238" cy="5032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39" name="AutoShape 13">
            <a:extLst>
              <a:ext uri="{FF2B5EF4-FFF2-40B4-BE49-F238E27FC236}">
                <a16:creationId xmlns:a16="http://schemas.microsoft.com/office/drawing/2014/main" id="{0232CF9F-B7F9-48E9-88D2-78FC589B3290}"/>
              </a:ext>
            </a:extLst>
          </p:cNvPr>
          <p:cNvSpPr>
            <a:spLocks noChangeArrowheads="1"/>
          </p:cNvSpPr>
          <p:nvPr/>
        </p:nvSpPr>
        <p:spPr bwMode="auto">
          <a:xfrm>
            <a:off x="3781425" y="2689737"/>
            <a:ext cx="2735263" cy="431800"/>
          </a:xfrm>
          <a:prstGeom prst="rightArrow">
            <a:avLst>
              <a:gd name="adj1" fmla="val 50000"/>
              <a:gd name="adj2" fmla="val 158364"/>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40" name="AutoShape 14">
            <a:extLst>
              <a:ext uri="{FF2B5EF4-FFF2-40B4-BE49-F238E27FC236}">
                <a16:creationId xmlns:a16="http://schemas.microsoft.com/office/drawing/2014/main" id="{F65F7D67-392A-411C-B1A9-102972D3F4BE}"/>
              </a:ext>
            </a:extLst>
          </p:cNvPr>
          <p:cNvSpPr>
            <a:spLocks noChangeArrowheads="1"/>
          </p:cNvSpPr>
          <p:nvPr/>
        </p:nvSpPr>
        <p:spPr bwMode="auto">
          <a:xfrm flipH="1">
            <a:off x="1549400" y="2689737"/>
            <a:ext cx="1727200" cy="431800"/>
          </a:xfrm>
          <a:prstGeom prst="rightArrow">
            <a:avLst>
              <a:gd name="adj1" fmla="val 50000"/>
              <a:gd name="adj2" fmla="val 10000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41" name="Oval 15">
            <a:extLst>
              <a:ext uri="{FF2B5EF4-FFF2-40B4-BE49-F238E27FC236}">
                <a16:creationId xmlns:a16="http://schemas.microsoft.com/office/drawing/2014/main" id="{CF47B5A5-205D-4688-AAF6-4BC247AB1951}"/>
              </a:ext>
            </a:extLst>
          </p:cNvPr>
          <p:cNvSpPr>
            <a:spLocks noChangeArrowheads="1"/>
          </p:cNvSpPr>
          <p:nvPr/>
        </p:nvSpPr>
        <p:spPr bwMode="auto">
          <a:xfrm>
            <a:off x="3276600" y="3913699"/>
            <a:ext cx="503238" cy="5032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42" name="AutoShape 16">
            <a:extLst>
              <a:ext uri="{FF2B5EF4-FFF2-40B4-BE49-F238E27FC236}">
                <a16:creationId xmlns:a16="http://schemas.microsoft.com/office/drawing/2014/main" id="{A92C05E9-303F-48EE-B86D-C40023418AE5}"/>
              </a:ext>
            </a:extLst>
          </p:cNvPr>
          <p:cNvSpPr>
            <a:spLocks noChangeArrowheads="1"/>
          </p:cNvSpPr>
          <p:nvPr/>
        </p:nvSpPr>
        <p:spPr bwMode="auto">
          <a:xfrm flipH="1">
            <a:off x="3781425" y="3913699"/>
            <a:ext cx="2735263" cy="431800"/>
          </a:xfrm>
          <a:prstGeom prst="rightArrow">
            <a:avLst>
              <a:gd name="adj1" fmla="val 50000"/>
              <a:gd name="adj2" fmla="val 158364"/>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43" name="AutoShape 17">
            <a:extLst>
              <a:ext uri="{FF2B5EF4-FFF2-40B4-BE49-F238E27FC236}">
                <a16:creationId xmlns:a16="http://schemas.microsoft.com/office/drawing/2014/main" id="{DDD664AD-9DC1-461B-B2A5-358E337D130B}"/>
              </a:ext>
            </a:extLst>
          </p:cNvPr>
          <p:cNvSpPr>
            <a:spLocks noChangeArrowheads="1"/>
          </p:cNvSpPr>
          <p:nvPr/>
        </p:nvSpPr>
        <p:spPr bwMode="auto">
          <a:xfrm flipH="1">
            <a:off x="1549400" y="3913699"/>
            <a:ext cx="1727200" cy="431800"/>
          </a:xfrm>
          <a:prstGeom prst="rightArrow">
            <a:avLst>
              <a:gd name="adj1" fmla="val 50000"/>
              <a:gd name="adj2" fmla="val 10000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44" name="Oval 18">
            <a:extLst>
              <a:ext uri="{FF2B5EF4-FFF2-40B4-BE49-F238E27FC236}">
                <a16:creationId xmlns:a16="http://schemas.microsoft.com/office/drawing/2014/main" id="{5B9DC8F0-5036-4D85-ABFD-F6A97BD66D86}"/>
              </a:ext>
            </a:extLst>
          </p:cNvPr>
          <p:cNvSpPr>
            <a:spLocks noChangeArrowheads="1"/>
          </p:cNvSpPr>
          <p:nvPr/>
        </p:nvSpPr>
        <p:spPr bwMode="auto">
          <a:xfrm>
            <a:off x="3348038" y="5139249"/>
            <a:ext cx="503237" cy="5032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45" name="AutoShape 19">
            <a:extLst>
              <a:ext uri="{FF2B5EF4-FFF2-40B4-BE49-F238E27FC236}">
                <a16:creationId xmlns:a16="http://schemas.microsoft.com/office/drawing/2014/main" id="{F227766A-10E7-4938-AF92-90C103DA2121}"/>
              </a:ext>
            </a:extLst>
          </p:cNvPr>
          <p:cNvSpPr>
            <a:spLocks noChangeArrowheads="1"/>
          </p:cNvSpPr>
          <p:nvPr/>
        </p:nvSpPr>
        <p:spPr bwMode="auto">
          <a:xfrm flipH="1">
            <a:off x="3852863" y="5139249"/>
            <a:ext cx="2663825" cy="431800"/>
          </a:xfrm>
          <a:prstGeom prst="rightArrow">
            <a:avLst>
              <a:gd name="adj1" fmla="val 50000"/>
              <a:gd name="adj2" fmla="val 154228"/>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46" name="AutoShape 20">
            <a:extLst>
              <a:ext uri="{FF2B5EF4-FFF2-40B4-BE49-F238E27FC236}">
                <a16:creationId xmlns:a16="http://schemas.microsoft.com/office/drawing/2014/main" id="{B6ED4DE7-EDB8-412A-ADE3-D365A8EDB4FA}"/>
              </a:ext>
            </a:extLst>
          </p:cNvPr>
          <p:cNvSpPr>
            <a:spLocks noChangeArrowheads="1"/>
          </p:cNvSpPr>
          <p:nvPr/>
        </p:nvSpPr>
        <p:spPr bwMode="auto">
          <a:xfrm>
            <a:off x="1620838" y="5139249"/>
            <a:ext cx="1727200" cy="431800"/>
          </a:xfrm>
          <a:prstGeom prst="rightArrow">
            <a:avLst>
              <a:gd name="adj1" fmla="val 50000"/>
              <a:gd name="adj2" fmla="val 10000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18447" name="Rectangle 21">
            <a:extLst>
              <a:ext uri="{FF2B5EF4-FFF2-40B4-BE49-F238E27FC236}">
                <a16:creationId xmlns:a16="http://schemas.microsoft.com/office/drawing/2014/main" id="{3FDF2A33-FD34-4190-BD2E-B3B01CA445CB}"/>
              </a:ext>
            </a:extLst>
          </p:cNvPr>
          <p:cNvSpPr>
            <a:spLocks noChangeArrowheads="1"/>
          </p:cNvSpPr>
          <p:nvPr/>
        </p:nvSpPr>
        <p:spPr bwMode="auto">
          <a:xfrm>
            <a:off x="395288" y="0"/>
            <a:ext cx="7924800" cy="6140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de-AT" altLang="de-DE" dirty="0">
                <a:solidFill>
                  <a:srgbClr val="0070C0"/>
                </a:solidFill>
                <a:latin typeface="Arial" panose="020B0604020202020204" pitchFamily="34" charset="0"/>
                <a:cs typeface="Arial" panose="020B0604020202020204" pitchFamily="34" charset="0"/>
              </a:rPr>
              <a:t>Exkurs Vektoren:</a:t>
            </a:r>
          </a:p>
          <a:p>
            <a:pPr>
              <a:spcBef>
                <a:spcPct val="0"/>
              </a:spcBef>
              <a:buClrTx/>
              <a:buSzTx/>
              <a:buFontTx/>
              <a:buNone/>
            </a:pPr>
            <a:r>
              <a:rPr lang="de-AT" altLang="de-DE" sz="2800" dirty="0">
                <a:latin typeface="Arial" panose="020B0604020202020204" pitchFamily="34" charset="0"/>
                <a:cs typeface="Arial" panose="020B0604020202020204" pitchFamily="34" charset="0"/>
              </a:rPr>
              <a:t>In welche Richtung wird die Kugel bewegt?</a:t>
            </a:r>
          </a:p>
          <a:p>
            <a:pPr>
              <a:spcBef>
                <a:spcPct val="0"/>
              </a:spcBef>
              <a:buClrTx/>
              <a:buSzTx/>
              <a:buFontTx/>
              <a:buNone/>
            </a:pPr>
            <a:endParaRPr lang="de-AT" altLang="de-DE" sz="2800" dirty="0">
              <a:latin typeface="Arial" panose="020B0604020202020204" pitchFamily="34" charset="0"/>
              <a:cs typeface="Arial" panose="020B0604020202020204" pitchFamily="34" charset="0"/>
            </a:endParaRPr>
          </a:p>
          <a:p>
            <a:pPr>
              <a:spcBef>
                <a:spcPct val="0"/>
              </a:spcBef>
              <a:buClrTx/>
              <a:buSzTx/>
              <a:buFontTx/>
              <a:buNone/>
            </a:pPr>
            <a:r>
              <a:rPr lang="de-AT" altLang="de-DE" sz="2800" dirty="0">
                <a:latin typeface="Arial" panose="020B0604020202020204" pitchFamily="34" charset="0"/>
                <a:cs typeface="Arial" panose="020B0604020202020204" pitchFamily="34" charset="0"/>
              </a:rPr>
              <a:t>a)</a:t>
            </a:r>
          </a:p>
          <a:p>
            <a:pPr>
              <a:spcBef>
                <a:spcPct val="0"/>
              </a:spcBef>
              <a:buClrTx/>
              <a:buSzTx/>
              <a:buFontTx/>
              <a:buNone/>
            </a:pPr>
            <a:endParaRPr lang="de-AT" altLang="de-DE" sz="2800" dirty="0">
              <a:latin typeface="Arial" panose="020B0604020202020204" pitchFamily="34" charset="0"/>
              <a:cs typeface="Arial" panose="020B0604020202020204" pitchFamily="34" charset="0"/>
            </a:endParaRPr>
          </a:p>
          <a:p>
            <a:pPr>
              <a:spcBef>
                <a:spcPct val="0"/>
              </a:spcBef>
              <a:buClrTx/>
              <a:buSzTx/>
              <a:buFontTx/>
              <a:buNone/>
            </a:pPr>
            <a:endParaRPr lang="de-AT" altLang="de-DE" sz="2800" dirty="0">
              <a:latin typeface="Arial" panose="020B0604020202020204" pitchFamily="34" charset="0"/>
              <a:cs typeface="Arial" panose="020B0604020202020204" pitchFamily="34" charset="0"/>
            </a:endParaRPr>
          </a:p>
          <a:p>
            <a:pPr>
              <a:spcBef>
                <a:spcPct val="0"/>
              </a:spcBef>
              <a:buClrTx/>
              <a:buSzTx/>
              <a:buFontTx/>
              <a:buNone/>
            </a:pPr>
            <a:r>
              <a:rPr lang="de-AT" altLang="de-DE" sz="2800" dirty="0">
                <a:latin typeface="Arial" panose="020B0604020202020204" pitchFamily="34" charset="0"/>
                <a:cs typeface="Arial" panose="020B0604020202020204" pitchFamily="34" charset="0"/>
              </a:rPr>
              <a:t>b)</a:t>
            </a:r>
          </a:p>
          <a:p>
            <a:pPr>
              <a:spcBef>
                <a:spcPct val="0"/>
              </a:spcBef>
              <a:buClrTx/>
              <a:buSzTx/>
              <a:buFontTx/>
              <a:buNone/>
            </a:pPr>
            <a:endParaRPr lang="de-AT" altLang="de-DE" sz="2800" dirty="0">
              <a:latin typeface="Arial" panose="020B0604020202020204" pitchFamily="34" charset="0"/>
              <a:cs typeface="Arial" panose="020B0604020202020204" pitchFamily="34" charset="0"/>
            </a:endParaRPr>
          </a:p>
          <a:p>
            <a:pPr>
              <a:spcBef>
                <a:spcPct val="0"/>
              </a:spcBef>
              <a:buClrTx/>
              <a:buSzTx/>
              <a:buFontTx/>
              <a:buNone/>
            </a:pPr>
            <a:endParaRPr lang="de-AT" altLang="de-DE" sz="2800" dirty="0">
              <a:latin typeface="Arial" panose="020B0604020202020204" pitchFamily="34" charset="0"/>
              <a:cs typeface="Arial" panose="020B0604020202020204" pitchFamily="34" charset="0"/>
            </a:endParaRPr>
          </a:p>
          <a:p>
            <a:pPr>
              <a:spcBef>
                <a:spcPct val="0"/>
              </a:spcBef>
              <a:buClrTx/>
              <a:buSzTx/>
              <a:buFontTx/>
              <a:buNone/>
            </a:pPr>
            <a:r>
              <a:rPr lang="de-AT" altLang="de-DE" sz="2800" dirty="0">
                <a:latin typeface="Arial" panose="020B0604020202020204" pitchFamily="34" charset="0"/>
                <a:cs typeface="Arial" panose="020B0604020202020204" pitchFamily="34" charset="0"/>
              </a:rPr>
              <a:t>c)</a:t>
            </a:r>
          </a:p>
          <a:p>
            <a:pPr>
              <a:spcBef>
                <a:spcPct val="0"/>
              </a:spcBef>
              <a:buClrTx/>
              <a:buSzTx/>
              <a:buFontTx/>
              <a:buNone/>
            </a:pPr>
            <a:endParaRPr lang="de-AT" altLang="de-DE" sz="2800" dirty="0">
              <a:latin typeface="Arial" panose="020B0604020202020204" pitchFamily="34" charset="0"/>
              <a:cs typeface="Arial" panose="020B0604020202020204" pitchFamily="34" charset="0"/>
            </a:endParaRPr>
          </a:p>
          <a:p>
            <a:pPr>
              <a:spcBef>
                <a:spcPct val="0"/>
              </a:spcBef>
              <a:buClrTx/>
              <a:buSzTx/>
              <a:buFontTx/>
              <a:buNone/>
            </a:pPr>
            <a:endParaRPr lang="de-AT" altLang="de-DE" sz="2800" dirty="0">
              <a:latin typeface="Arial" panose="020B0604020202020204" pitchFamily="34" charset="0"/>
              <a:cs typeface="Arial" panose="020B0604020202020204" pitchFamily="34" charset="0"/>
            </a:endParaRPr>
          </a:p>
          <a:p>
            <a:pPr>
              <a:spcBef>
                <a:spcPct val="0"/>
              </a:spcBef>
              <a:buClrTx/>
              <a:buSzTx/>
              <a:buFontTx/>
              <a:buNone/>
            </a:pPr>
            <a:r>
              <a:rPr lang="de-AT" altLang="de-DE" sz="2800" dirty="0">
                <a:latin typeface="Arial" panose="020B0604020202020204" pitchFamily="34" charset="0"/>
                <a:cs typeface="Arial" panose="020B0604020202020204" pitchFamily="34" charset="0"/>
              </a:rPr>
              <a:t>d)</a:t>
            </a:r>
          </a:p>
          <a:p>
            <a:pPr>
              <a:spcBef>
                <a:spcPct val="0"/>
              </a:spcBef>
              <a:buClrTx/>
              <a:buSzTx/>
              <a:buFontTx/>
              <a:buNone/>
            </a:pPr>
            <a:r>
              <a:rPr lang="de-AT" altLang="de-DE" sz="2800" dirty="0">
                <a:latin typeface="Arial" panose="020B0604020202020204" pitchFamily="34" charset="0"/>
                <a:cs typeface="Arial" panose="020B0604020202020204" pitchFamily="34" charset="0"/>
              </a:rPr>
              <a:t> </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0B0188F-E978-444F-9DCC-65D27694EA48}"/>
              </a:ext>
            </a:extLst>
          </p:cNvPr>
          <p:cNvSpPr>
            <a:spLocks noChangeArrowheads="1"/>
          </p:cNvSpPr>
          <p:nvPr/>
        </p:nvSpPr>
        <p:spPr bwMode="auto">
          <a:xfrm>
            <a:off x="3657600" y="2290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1" name="Oval 3">
            <a:extLst>
              <a:ext uri="{FF2B5EF4-FFF2-40B4-BE49-F238E27FC236}">
                <a16:creationId xmlns:a16="http://schemas.microsoft.com/office/drawing/2014/main" id="{A65DD596-925D-4A04-ADC1-8B4E2F43B50A}"/>
              </a:ext>
            </a:extLst>
          </p:cNvPr>
          <p:cNvSpPr>
            <a:spLocks noChangeArrowheads="1"/>
          </p:cNvSpPr>
          <p:nvPr/>
        </p:nvSpPr>
        <p:spPr bwMode="auto">
          <a:xfrm>
            <a:off x="2122378" y="3468718"/>
            <a:ext cx="503238" cy="5032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2" name="AutoShape 4">
            <a:extLst>
              <a:ext uri="{FF2B5EF4-FFF2-40B4-BE49-F238E27FC236}">
                <a16:creationId xmlns:a16="http://schemas.microsoft.com/office/drawing/2014/main" id="{04DAB1AF-A90E-44F3-B4AC-E3D165737670}"/>
              </a:ext>
            </a:extLst>
          </p:cNvPr>
          <p:cNvSpPr>
            <a:spLocks noChangeArrowheads="1"/>
          </p:cNvSpPr>
          <p:nvPr/>
        </p:nvSpPr>
        <p:spPr bwMode="auto">
          <a:xfrm rot="16200000">
            <a:off x="1510397" y="2640837"/>
            <a:ext cx="1655762" cy="431800"/>
          </a:xfrm>
          <a:prstGeom prst="rightArrow">
            <a:avLst>
              <a:gd name="adj1" fmla="val 50000"/>
              <a:gd name="adj2" fmla="val 95864"/>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3" name="AutoShape 5">
            <a:extLst>
              <a:ext uri="{FF2B5EF4-FFF2-40B4-BE49-F238E27FC236}">
                <a16:creationId xmlns:a16="http://schemas.microsoft.com/office/drawing/2014/main" id="{96700D66-D1C3-4502-AA32-9F481DC9F4F1}"/>
              </a:ext>
            </a:extLst>
          </p:cNvPr>
          <p:cNvSpPr>
            <a:spLocks noChangeArrowheads="1"/>
          </p:cNvSpPr>
          <p:nvPr/>
        </p:nvSpPr>
        <p:spPr bwMode="auto">
          <a:xfrm flipH="1">
            <a:off x="395178" y="3540156"/>
            <a:ext cx="2016125" cy="431800"/>
          </a:xfrm>
          <a:prstGeom prst="rightArrow">
            <a:avLst>
              <a:gd name="adj1" fmla="val 50000"/>
              <a:gd name="adj2" fmla="val 116728"/>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4" name="Oval 6">
            <a:extLst>
              <a:ext uri="{FF2B5EF4-FFF2-40B4-BE49-F238E27FC236}">
                <a16:creationId xmlns:a16="http://schemas.microsoft.com/office/drawing/2014/main" id="{32E70C70-272F-4B36-8896-56D621907392}"/>
              </a:ext>
            </a:extLst>
          </p:cNvPr>
          <p:cNvSpPr>
            <a:spLocks noChangeArrowheads="1"/>
          </p:cNvSpPr>
          <p:nvPr/>
        </p:nvSpPr>
        <p:spPr bwMode="auto">
          <a:xfrm>
            <a:off x="3349312" y="3512476"/>
            <a:ext cx="503238" cy="5032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5" name="AutoShape 7">
            <a:extLst>
              <a:ext uri="{FF2B5EF4-FFF2-40B4-BE49-F238E27FC236}">
                <a16:creationId xmlns:a16="http://schemas.microsoft.com/office/drawing/2014/main" id="{E6A240E8-1603-4444-9B78-3AB33E8CB5D7}"/>
              </a:ext>
            </a:extLst>
          </p:cNvPr>
          <p:cNvSpPr>
            <a:spLocks noChangeArrowheads="1"/>
          </p:cNvSpPr>
          <p:nvPr/>
        </p:nvSpPr>
        <p:spPr bwMode="auto">
          <a:xfrm rot="18887904">
            <a:off x="3352487" y="3079089"/>
            <a:ext cx="1358900" cy="431800"/>
          </a:xfrm>
          <a:prstGeom prst="rightArrow">
            <a:avLst>
              <a:gd name="adj1" fmla="val 50000"/>
              <a:gd name="adj2" fmla="val 78676"/>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6" name="AutoShape 8">
            <a:extLst>
              <a:ext uri="{FF2B5EF4-FFF2-40B4-BE49-F238E27FC236}">
                <a16:creationId xmlns:a16="http://schemas.microsoft.com/office/drawing/2014/main" id="{23101E64-2CAC-4A97-A2E9-6AFA29A34AA6}"/>
              </a:ext>
            </a:extLst>
          </p:cNvPr>
          <p:cNvSpPr>
            <a:spLocks noChangeArrowheads="1"/>
          </p:cNvSpPr>
          <p:nvPr/>
        </p:nvSpPr>
        <p:spPr bwMode="auto">
          <a:xfrm rot="16200000" flipH="1">
            <a:off x="2664306" y="4556258"/>
            <a:ext cx="1944687" cy="431800"/>
          </a:xfrm>
          <a:prstGeom prst="rightArrow">
            <a:avLst>
              <a:gd name="adj1" fmla="val 50000"/>
              <a:gd name="adj2" fmla="val 112592"/>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7" name="Oval 9">
            <a:extLst>
              <a:ext uri="{FF2B5EF4-FFF2-40B4-BE49-F238E27FC236}">
                <a16:creationId xmlns:a16="http://schemas.microsoft.com/office/drawing/2014/main" id="{DA59FF37-1FC8-4970-A68B-3589C8C8B6C0}"/>
              </a:ext>
            </a:extLst>
          </p:cNvPr>
          <p:cNvSpPr>
            <a:spLocks noChangeArrowheads="1"/>
          </p:cNvSpPr>
          <p:nvPr/>
        </p:nvSpPr>
        <p:spPr bwMode="auto">
          <a:xfrm>
            <a:off x="8298667" y="3612386"/>
            <a:ext cx="503238" cy="5032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8" name="AutoShape 10">
            <a:extLst>
              <a:ext uri="{FF2B5EF4-FFF2-40B4-BE49-F238E27FC236}">
                <a16:creationId xmlns:a16="http://schemas.microsoft.com/office/drawing/2014/main" id="{F1FE8795-359C-47CC-BA51-FB68FBDBEFE2}"/>
              </a:ext>
            </a:extLst>
          </p:cNvPr>
          <p:cNvSpPr>
            <a:spLocks noChangeArrowheads="1"/>
          </p:cNvSpPr>
          <p:nvPr/>
        </p:nvSpPr>
        <p:spPr bwMode="auto">
          <a:xfrm rot="1173599" flipH="1">
            <a:off x="6993742" y="3301236"/>
            <a:ext cx="1662113" cy="431800"/>
          </a:xfrm>
          <a:prstGeom prst="rightArrow">
            <a:avLst>
              <a:gd name="adj1" fmla="val 50000"/>
              <a:gd name="adj2" fmla="val 9623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9" name="AutoShape 11">
            <a:extLst>
              <a:ext uri="{FF2B5EF4-FFF2-40B4-BE49-F238E27FC236}">
                <a16:creationId xmlns:a16="http://schemas.microsoft.com/office/drawing/2014/main" id="{83CBD820-B277-4CBB-83D8-A37C4C0D757C}"/>
              </a:ext>
            </a:extLst>
          </p:cNvPr>
          <p:cNvSpPr>
            <a:spLocks noChangeArrowheads="1"/>
          </p:cNvSpPr>
          <p:nvPr/>
        </p:nvSpPr>
        <p:spPr bwMode="auto">
          <a:xfrm flipH="1">
            <a:off x="6569880" y="3685411"/>
            <a:ext cx="2017712" cy="431800"/>
          </a:xfrm>
          <a:prstGeom prst="rightArrow">
            <a:avLst>
              <a:gd name="adj1" fmla="val 50000"/>
              <a:gd name="adj2" fmla="val 11682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 name="Rechteck 1">
            <a:extLst>
              <a:ext uri="{FF2B5EF4-FFF2-40B4-BE49-F238E27FC236}">
                <a16:creationId xmlns:a16="http://schemas.microsoft.com/office/drawing/2014/main" id="{0667D823-F9DA-4F63-81C4-093A48A97B11}"/>
              </a:ext>
            </a:extLst>
          </p:cNvPr>
          <p:cNvSpPr/>
          <p:nvPr/>
        </p:nvSpPr>
        <p:spPr>
          <a:xfrm>
            <a:off x="125303" y="153152"/>
            <a:ext cx="7278674" cy="830997"/>
          </a:xfrm>
          <a:prstGeom prst="rect">
            <a:avLst/>
          </a:prstGeom>
        </p:spPr>
        <p:txBody>
          <a:bodyPr wrap="square">
            <a:spAutoFit/>
          </a:bodyPr>
          <a:lstStyle/>
          <a:p>
            <a:r>
              <a:rPr lang="de-AT" altLang="de-DE" dirty="0">
                <a:solidFill>
                  <a:srgbClr val="0070C0"/>
                </a:solidFill>
                <a:latin typeface="Arial" panose="020B0604020202020204" pitchFamily="34" charset="0"/>
                <a:cs typeface="Arial" panose="020B0604020202020204" pitchFamily="34" charset="0"/>
              </a:rPr>
              <a:t>Exkurs Vektoren:</a:t>
            </a:r>
          </a:p>
          <a:p>
            <a:r>
              <a:rPr lang="de-AT" altLang="de-DE" dirty="0">
                <a:latin typeface="Arial" panose="020B0604020202020204" pitchFamily="34" charset="0"/>
                <a:cs typeface="Arial" panose="020B0604020202020204" pitchFamily="34" charset="0"/>
              </a:rPr>
              <a:t>In welche Richtung wird die Kugel bewegt?</a:t>
            </a:r>
          </a:p>
        </p:txBody>
      </p:sp>
    </p:spTree>
    <p:extLst>
      <p:ext uri="{BB962C8B-B14F-4D97-AF65-F5344CB8AC3E}">
        <p14:creationId xmlns:p14="http://schemas.microsoft.com/office/powerpoint/2010/main" val="288167514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40B0188F-E978-444F-9DCC-65D27694EA48}"/>
              </a:ext>
            </a:extLst>
          </p:cNvPr>
          <p:cNvSpPr>
            <a:spLocks noChangeArrowheads="1"/>
          </p:cNvSpPr>
          <p:nvPr/>
        </p:nvSpPr>
        <p:spPr bwMode="auto">
          <a:xfrm>
            <a:off x="3657600" y="2290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1" name="Oval 3">
            <a:extLst>
              <a:ext uri="{FF2B5EF4-FFF2-40B4-BE49-F238E27FC236}">
                <a16:creationId xmlns:a16="http://schemas.microsoft.com/office/drawing/2014/main" id="{A65DD596-925D-4A04-ADC1-8B4E2F43B50A}"/>
              </a:ext>
            </a:extLst>
          </p:cNvPr>
          <p:cNvSpPr>
            <a:spLocks noChangeArrowheads="1"/>
          </p:cNvSpPr>
          <p:nvPr/>
        </p:nvSpPr>
        <p:spPr bwMode="auto">
          <a:xfrm>
            <a:off x="2122378" y="3033713"/>
            <a:ext cx="503238" cy="5032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2" name="AutoShape 4">
            <a:extLst>
              <a:ext uri="{FF2B5EF4-FFF2-40B4-BE49-F238E27FC236}">
                <a16:creationId xmlns:a16="http://schemas.microsoft.com/office/drawing/2014/main" id="{04DAB1AF-A90E-44F3-B4AC-E3D165737670}"/>
              </a:ext>
            </a:extLst>
          </p:cNvPr>
          <p:cNvSpPr>
            <a:spLocks noChangeArrowheads="1"/>
          </p:cNvSpPr>
          <p:nvPr/>
        </p:nvSpPr>
        <p:spPr bwMode="auto">
          <a:xfrm rot="16200000">
            <a:off x="1510397" y="2205832"/>
            <a:ext cx="1655762" cy="431800"/>
          </a:xfrm>
          <a:prstGeom prst="rightArrow">
            <a:avLst>
              <a:gd name="adj1" fmla="val 50000"/>
              <a:gd name="adj2" fmla="val 95864"/>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3" name="AutoShape 5">
            <a:extLst>
              <a:ext uri="{FF2B5EF4-FFF2-40B4-BE49-F238E27FC236}">
                <a16:creationId xmlns:a16="http://schemas.microsoft.com/office/drawing/2014/main" id="{96700D66-D1C3-4502-AA32-9F481DC9F4F1}"/>
              </a:ext>
            </a:extLst>
          </p:cNvPr>
          <p:cNvSpPr>
            <a:spLocks noChangeArrowheads="1"/>
          </p:cNvSpPr>
          <p:nvPr/>
        </p:nvSpPr>
        <p:spPr bwMode="auto">
          <a:xfrm flipH="1">
            <a:off x="395178" y="3105151"/>
            <a:ext cx="2016125" cy="431800"/>
          </a:xfrm>
          <a:prstGeom prst="rightArrow">
            <a:avLst>
              <a:gd name="adj1" fmla="val 50000"/>
              <a:gd name="adj2" fmla="val 116728"/>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4" name="Oval 6">
            <a:extLst>
              <a:ext uri="{FF2B5EF4-FFF2-40B4-BE49-F238E27FC236}">
                <a16:creationId xmlns:a16="http://schemas.microsoft.com/office/drawing/2014/main" id="{32E70C70-272F-4B36-8896-56D621907392}"/>
              </a:ext>
            </a:extLst>
          </p:cNvPr>
          <p:cNvSpPr>
            <a:spLocks noChangeArrowheads="1"/>
          </p:cNvSpPr>
          <p:nvPr/>
        </p:nvSpPr>
        <p:spPr bwMode="auto">
          <a:xfrm>
            <a:off x="3349312" y="3077471"/>
            <a:ext cx="503238" cy="5032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5" name="AutoShape 7">
            <a:extLst>
              <a:ext uri="{FF2B5EF4-FFF2-40B4-BE49-F238E27FC236}">
                <a16:creationId xmlns:a16="http://schemas.microsoft.com/office/drawing/2014/main" id="{E6A240E8-1603-4444-9B78-3AB33E8CB5D7}"/>
              </a:ext>
            </a:extLst>
          </p:cNvPr>
          <p:cNvSpPr>
            <a:spLocks noChangeArrowheads="1"/>
          </p:cNvSpPr>
          <p:nvPr/>
        </p:nvSpPr>
        <p:spPr bwMode="auto">
          <a:xfrm rot="18887904">
            <a:off x="3352487" y="2644084"/>
            <a:ext cx="1358900" cy="431800"/>
          </a:xfrm>
          <a:prstGeom prst="rightArrow">
            <a:avLst>
              <a:gd name="adj1" fmla="val 50000"/>
              <a:gd name="adj2" fmla="val 78676"/>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6" name="AutoShape 8">
            <a:extLst>
              <a:ext uri="{FF2B5EF4-FFF2-40B4-BE49-F238E27FC236}">
                <a16:creationId xmlns:a16="http://schemas.microsoft.com/office/drawing/2014/main" id="{23101E64-2CAC-4A97-A2E9-6AFA29A34AA6}"/>
              </a:ext>
            </a:extLst>
          </p:cNvPr>
          <p:cNvSpPr>
            <a:spLocks noChangeArrowheads="1"/>
          </p:cNvSpPr>
          <p:nvPr/>
        </p:nvSpPr>
        <p:spPr bwMode="auto">
          <a:xfrm rot="16200000" flipH="1">
            <a:off x="2664306" y="4121253"/>
            <a:ext cx="1944687" cy="431800"/>
          </a:xfrm>
          <a:prstGeom prst="rightArrow">
            <a:avLst>
              <a:gd name="adj1" fmla="val 50000"/>
              <a:gd name="adj2" fmla="val 112592"/>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7" name="Oval 9">
            <a:extLst>
              <a:ext uri="{FF2B5EF4-FFF2-40B4-BE49-F238E27FC236}">
                <a16:creationId xmlns:a16="http://schemas.microsoft.com/office/drawing/2014/main" id="{DA59FF37-1FC8-4970-A68B-3589C8C8B6C0}"/>
              </a:ext>
            </a:extLst>
          </p:cNvPr>
          <p:cNvSpPr>
            <a:spLocks noChangeArrowheads="1"/>
          </p:cNvSpPr>
          <p:nvPr/>
        </p:nvSpPr>
        <p:spPr bwMode="auto">
          <a:xfrm>
            <a:off x="8298667" y="3177381"/>
            <a:ext cx="503238" cy="5032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8" name="AutoShape 10">
            <a:extLst>
              <a:ext uri="{FF2B5EF4-FFF2-40B4-BE49-F238E27FC236}">
                <a16:creationId xmlns:a16="http://schemas.microsoft.com/office/drawing/2014/main" id="{F1FE8795-359C-47CC-BA51-FB68FBDBEFE2}"/>
              </a:ext>
            </a:extLst>
          </p:cNvPr>
          <p:cNvSpPr>
            <a:spLocks noChangeArrowheads="1"/>
          </p:cNvSpPr>
          <p:nvPr/>
        </p:nvSpPr>
        <p:spPr bwMode="auto">
          <a:xfrm rot="1173599" flipH="1">
            <a:off x="6993742" y="2866231"/>
            <a:ext cx="1662113" cy="431800"/>
          </a:xfrm>
          <a:prstGeom prst="rightArrow">
            <a:avLst>
              <a:gd name="adj1" fmla="val 50000"/>
              <a:gd name="adj2" fmla="val 9623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39" name="AutoShape 11">
            <a:extLst>
              <a:ext uri="{FF2B5EF4-FFF2-40B4-BE49-F238E27FC236}">
                <a16:creationId xmlns:a16="http://schemas.microsoft.com/office/drawing/2014/main" id="{83CBD820-B277-4CBB-83D8-A37C4C0D757C}"/>
              </a:ext>
            </a:extLst>
          </p:cNvPr>
          <p:cNvSpPr>
            <a:spLocks noChangeArrowheads="1"/>
          </p:cNvSpPr>
          <p:nvPr/>
        </p:nvSpPr>
        <p:spPr bwMode="auto">
          <a:xfrm flipH="1">
            <a:off x="6569880" y="3250406"/>
            <a:ext cx="2017712" cy="431800"/>
          </a:xfrm>
          <a:prstGeom prst="rightArrow">
            <a:avLst>
              <a:gd name="adj1" fmla="val 50000"/>
              <a:gd name="adj2" fmla="val 11682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0" name="AutoShape 12">
            <a:extLst>
              <a:ext uri="{FF2B5EF4-FFF2-40B4-BE49-F238E27FC236}">
                <a16:creationId xmlns:a16="http://schemas.microsoft.com/office/drawing/2014/main" id="{B7087B82-BD02-4548-8976-502099AAA88A}"/>
              </a:ext>
            </a:extLst>
          </p:cNvPr>
          <p:cNvSpPr>
            <a:spLocks noChangeArrowheads="1"/>
          </p:cNvSpPr>
          <p:nvPr/>
        </p:nvSpPr>
        <p:spPr bwMode="auto">
          <a:xfrm flipH="1">
            <a:off x="395178" y="1520826"/>
            <a:ext cx="1943100" cy="144462"/>
          </a:xfrm>
          <a:prstGeom prst="rightArrow">
            <a:avLst>
              <a:gd name="adj1" fmla="val 50000"/>
              <a:gd name="adj2" fmla="val 336265"/>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1" name="AutoShape 13">
            <a:extLst>
              <a:ext uri="{FF2B5EF4-FFF2-40B4-BE49-F238E27FC236}">
                <a16:creationId xmlns:a16="http://schemas.microsoft.com/office/drawing/2014/main" id="{B39A9D2D-D248-4D07-8536-2254E1281C13}"/>
              </a:ext>
            </a:extLst>
          </p:cNvPr>
          <p:cNvSpPr>
            <a:spLocks noChangeArrowheads="1"/>
          </p:cNvSpPr>
          <p:nvPr/>
        </p:nvSpPr>
        <p:spPr bwMode="auto">
          <a:xfrm rot="16200000">
            <a:off x="-469215" y="2385219"/>
            <a:ext cx="1728788" cy="142875"/>
          </a:xfrm>
          <a:prstGeom prst="rightArrow">
            <a:avLst>
              <a:gd name="adj1" fmla="val 50000"/>
              <a:gd name="adj2" fmla="val 3025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2" name="AutoShape 14">
            <a:extLst>
              <a:ext uri="{FF2B5EF4-FFF2-40B4-BE49-F238E27FC236}">
                <a16:creationId xmlns:a16="http://schemas.microsoft.com/office/drawing/2014/main" id="{E1ADAC08-348D-45F2-9471-E13B018F87C5}"/>
              </a:ext>
            </a:extLst>
          </p:cNvPr>
          <p:cNvSpPr>
            <a:spLocks noChangeArrowheads="1"/>
          </p:cNvSpPr>
          <p:nvPr/>
        </p:nvSpPr>
        <p:spPr bwMode="auto">
          <a:xfrm rot="13287155">
            <a:off x="104666" y="2384426"/>
            <a:ext cx="2520950" cy="142875"/>
          </a:xfrm>
          <a:prstGeom prst="rightArrow">
            <a:avLst>
              <a:gd name="adj1" fmla="val 50000"/>
              <a:gd name="adj2" fmla="val 441111"/>
            </a:avLst>
          </a:prstGeom>
          <a:solidFill>
            <a:srgbClr val="0080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3" name="AutoShape 15">
            <a:extLst>
              <a:ext uri="{FF2B5EF4-FFF2-40B4-BE49-F238E27FC236}">
                <a16:creationId xmlns:a16="http://schemas.microsoft.com/office/drawing/2014/main" id="{C7E3B0E6-07A1-47F9-9526-EE13399C82AC}"/>
              </a:ext>
            </a:extLst>
          </p:cNvPr>
          <p:cNvSpPr>
            <a:spLocks noChangeArrowheads="1"/>
          </p:cNvSpPr>
          <p:nvPr/>
        </p:nvSpPr>
        <p:spPr bwMode="auto">
          <a:xfrm rot="18887361">
            <a:off x="3422338" y="4806258"/>
            <a:ext cx="1295400" cy="142875"/>
          </a:xfrm>
          <a:prstGeom prst="rightArrow">
            <a:avLst>
              <a:gd name="adj1" fmla="val 50000"/>
              <a:gd name="adj2" fmla="val 2266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4" name="AutoShape 16">
            <a:extLst>
              <a:ext uri="{FF2B5EF4-FFF2-40B4-BE49-F238E27FC236}">
                <a16:creationId xmlns:a16="http://schemas.microsoft.com/office/drawing/2014/main" id="{3FA9C327-E9AF-47EA-B82E-02FBB4462ADB}"/>
              </a:ext>
            </a:extLst>
          </p:cNvPr>
          <p:cNvSpPr>
            <a:spLocks noChangeArrowheads="1"/>
          </p:cNvSpPr>
          <p:nvPr/>
        </p:nvSpPr>
        <p:spPr bwMode="auto">
          <a:xfrm rot="16200000" flipH="1">
            <a:off x="3440593" y="3346553"/>
            <a:ext cx="2124075" cy="144462"/>
          </a:xfrm>
          <a:prstGeom prst="rightArrow">
            <a:avLst>
              <a:gd name="adj1" fmla="val 50000"/>
              <a:gd name="adj2" fmla="val 367584"/>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5" name="AutoShape 17">
            <a:extLst>
              <a:ext uri="{FF2B5EF4-FFF2-40B4-BE49-F238E27FC236}">
                <a16:creationId xmlns:a16="http://schemas.microsoft.com/office/drawing/2014/main" id="{0CEBB124-560C-4925-AD5A-77416115524B}"/>
              </a:ext>
            </a:extLst>
          </p:cNvPr>
          <p:cNvSpPr>
            <a:spLocks noChangeArrowheads="1"/>
          </p:cNvSpPr>
          <p:nvPr/>
        </p:nvSpPr>
        <p:spPr bwMode="auto">
          <a:xfrm flipH="1">
            <a:off x="5131605" y="2743993"/>
            <a:ext cx="1943100" cy="144463"/>
          </a:xfrm>
          <a:prstGeom prst="rightArrow">
            <a:avLst>
              <a:gd name="adj1" fmla="val 50000"/>
              <a:gd name="adj2" fmla="val 336263"/>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6" name="AutoShape 18">
            <a:extLst>
              <a:ext uri="{FF2B5EF4-FFF2-40B4-BE49-F238E27FC236}">
                <a16:creationId xmlns:a16="http://schemas.microsoft.com/office/drawing/2014/main" id="{C8850790-0CEB-486D-ACF9-2C18083BB723}"/>
              </a:ext>
            </a:extLst>
          </p:cNvPr>
          <p:cNvSpPr>
            <a:spLocks noChangeArrowheads="1"/>
          </p:cNvSpPr>
          <p:nvPr/>
        </p:nvSpPr>
        <p:spPr bwMode="auto">
          <a:xfrm rot="12136127">
            <a:off x="5087155" y="3096418"/>
            <a:ext cx="1584325" cy="71438"/>
          </a:xfrm>
          <a:prstGeom prst="rightArrow">
            <a:avLst>
              <a:gd name="adj1" fmla="val 50000"/>
              <a:gd name="adj2" fmla="val 55444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7" name="AutoShape 19">
            <a:extLst>
              <a:ext uri="{FF2B5EF4-FFF2-40B4-BE49-F238E27FC236}">
                <a16:creationId xmlns:a16="http://schemas.microsoft.com/office/drawing/2014/main" id="{E3ABDDA3-EC51-423B-A275-B54EDED84175}"/>
              </a:ext>
            </a:extLst>
          </p:cNvPr>
          <p:cNvSpPr>
            <a:spLocks noChangeArrowheads="1"/>
          </p:cNvSpPr>
          <p:nvPr/>
        </p:nvSpPr>
        <p:spPr bwMode="auto">
          <a:xfrm rot="3102184">
            <a:off x="3287400" y="3796608"/>
            <a:ext cx="1447800" cy="111125"/>
          </a:xfrm>
          <a:prstGeom prst="rightArrow">
            <a:avLst>
              <a:gd name="adj1" fmla="val 50000"/>
              <a:gd name="adj2" fmla="val 325714"/>
            </a:avLst>
          </a:prstGeom>
          <a:solidFill>
            <a:srgbClr val="0080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2548" name="AutoShape 20">
            <a:extLst>
              <a:ext uri="{FF2B5EF4-FFF2-40B4-BE49-F238E27FC236}">
                <a16:creationId xmlns:a16="http://schemas.microsoft.com/office/drawing/2014/main" id="{154CFDD1-C29B-486F-B8DE-7B71F0085CE4}"/>
              </a:ext>
            </a:extLst>
          </p:cNvPr>
          <p:cNvSpPr>
            <a:spLocks noChangeArrowheads="1"/>
          </p:cNvSpPr>
          <p:nvPr/>
        </p:nvSpPr>
        <p:spPr bwMode="auto">
          <a:xfrm rot="11435093">
            <a:off x="5134780" y="3034506"/>
            <a:ext cx="3382962" cy="142875"/>
          </a:xfrm>
          <a:prstGeom prst="rightArrow">
            <a:avLst>
              <a:gd name="adj1" fmla="val 50000"/>
              <a:gd name="adj2" fmla="val 591944"/>
            </a:avLst>
          </a:prstGeom>
          <a:solidFill>
            <a:srgbClr val="008000"/>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de-AT" altLang="de-DE" sz="1800"/>
          </a:p>
        </p:txBody>
      </p:sp>
      <p:sp>
        <p:nvSpPr>
          <p:cNvPr id="2" name="Rechteck 1">
            <a:extLst>
              <a:ext uri="{FF2B5EF4-FFF2-40B4-BE49-F238E27FC236}">
                <a16:creationId xmlns:a16="http://schemas.microsoft.com/office/drawing/2014/main" id="{65D2EAE8-4FFA-47EF-930B-EBBD41BE7843}"/>
              </a:ext>
            </a:extLst>
          </p:cNvPr>
          <p:cNvSpPr/>
          <p:nvPr/>
        </p:nvSpPr>
        <p:spPr>
          <a:xfrm>
            <a:off x="268178" y="76829"/>
            <a:ext cx="8412000" cy="830997"/>
          </a:xfrm>
          <a:prstGeom prst="rect">
            <a:avLst/>
          </a:prstGeom>
        </p:spPr>
        <p:txBody>
          <a:bodyPr wrap="square">
            <a:spAutoFit/>
          </a:bodyPr>
          <a:lstStyle/>
          <a:p>
            <a:r>
              <a:rPr lang="de-AT" altLang="de-DE" dirty="0">
                <a:solidFill>
                  <a:srgbClr val="0070C0"/>
                </a:solidFill>
                <a:latin typeface="Arial" panose="020B0604020202020204" pitchFamily="34" charset="0"/>
                <a:cs typeface="Arial" panose="020B0604020202020204" pitchFamily="34" charset="0"/>
              </a:rPr>
              <a:t>Exkurs Vektoren:</a:t>
            </a:r>
          </a:p>
          <a:p>
            <a:r>
              <a:rPr lang="de-AT" altLang="de-DE" dirty="0">
                <a:latin typeface="Arial" panose="020B0604020202020204" pitchFamily="34" charset="0"/>
                <a:cs typeface="Arial" panose="020B0604020202020204" pitchFamily="34" charset="0"/>
              </a:rPr>
              <a:t>In welche Richtung wird die Kugel bewegt?</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1026"/>
          <p:cNvSpPr>
            <a:spLocks noChangeArrowheads="1"/>
          </p:cNvSpPr>
          <p:nvPr/>
        </p:nvSpPr>
        <p:spPr bwMode="auto">
          <a:xfrm>
            <a:off x="0" y="22907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11" name="Rectangle 1027"/>
          <p:cNvSpPr>
            <a:spLocks noChangeArrowheads="1"/>
          </p:cNvSpPr>
          <p:nvPr/>
        </p:nvSpPr>
        <p:spPr bwMode="auto">
          <a:xfrm>
            <a:off x="600075" y="228600"/>
            <a:ext cx="8113713" cy="1432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150000"/>
              </a:lnSpc>
              <a:buClr>
                <a:srgbClr val="FFFFFF"/>
              </a:buClr>
              <a:buSzPct val="100000"/>
              <a:buFont typeface="Arial" charset="0"/>
              <a:buNone/>
            </a:pPr>
            <a:r>
              <a:rPr lang="en-GB" altLang="de-DE" sz="2000" dirty="0" err="1">
                <a:latin typeface="Arial" charset="0"/>
              </a:rPr>
              <a:t>Wie</a:t>
            </a:r>
            <a:r>
              <a:rPr lang="en-GB" altLang="de-DE" sz="2000" dirty="0">
                <a:latin typeface="Arial" charset="0"/>
              </a:rPr>
              <a:t> </a:t>
            </a:r>
            <a:r>
              <a:rPr lang="en-GB" altLang="de-DE" sz="2000" dirty="0" err="1">
                <a:latin typeface="Arial" charset="0"/>
              </a:rPr>
              <a:t>groß</a:t>
            </a:r>
            <a:r>
              <a:rPr lang="en-GB" altLang="de-DE" sz="2000" dirty="0">
                <a:latin typeface="Arial" charset="0"/>
              </a:rPr>
              <a:t> </a:t>
            </a:r>
            <a:r>
              <a:rPr lang="en-GB" altLang="de-DE" sz="2000" dirty="0" err="1">
                <a:latin typeface="Arial" charset="0"/>
              </a:rPr>
              <a:t>ist</a:t>
            </a:r>
            <a:r>
              <a:rPr lang="en-GB" altLang="de-DE" sz="2000" dirty="0">
                <a:latin typeface="Arial" charset="0"/>
              </a:rPr>
              <a:t> die </a:t>
            </a:r>
            <a:r>
              <a:rPr lang="en-GB" altLang="de-DE" sz="2000" dirty="0" err="1">
                <a:latin typeface="Arial" charset="0"/>
              </a:rPr>
              <a:t>Druckbelastung</a:t>
            </a:r>
            <a:r>
              <a:rPr lang="en-GB" altLang="de-DE" sz="2000" dirty="0">
                <a:latin typeface="Arial" charset="0"/>
              </a:rPr>
              <a:t> der </a:t>
            </a:r>
            <a:r>
              <a:rPr lang="en-GB" altLang="de-DE" sz="2000" dirty="0" err="1">
                <a:latin typeface="Arial" charset="0"/>
              </a:rPr>
              <a:t>Patellascheibe</a:t>
            </a:r>
            <a:r>
              <a:rPr lang="en-GB" altLang="de-DE" sz="2000" dirty="0">
                <a:latin typeface="Arial" charset="0"/>
              </a:rPr>
              <a:t> </a:t>
            </a:r>
            <a:r>
              <a:rPr lang="en-GB" altLang="de-DE" sz="2000" dirty="0" err="1">
                <a:latin typeface="Arial" charset="0"/>
              </a:rPr>
              <a:t>bei</a:t>
            </a:r>
            <a:r>
              <a:rPr lang="en-GB" altLang="de-DE" sz="2000" dirty="0">
                <a:latin typeface="Arial" charset="0"/>
              </a:rPr>
              <a:t> 0, 90 und 150° </a:t>
            </a:r>
            <a:r>
              <a:rPr lang="en-GB" altLang="de-DE" sz="2000" dirty="0" err="1">
                <a:latin typeface="Arial" charset="0"/>
              </a:rPr>
              <a:t>Beugewinkel</a:t>
            </a:r>
            <a:r>
              <a:rPr lang="en-GB" altLang="de-DE" sz="2000" dirty="0">
                <a:latin typeface="Arial" charset="0"/>
              </a:rPr>
              <a:t> </a:t>
            </a:r>
            <a:r>
              <a:rPr lang="en-GB" altLang="de-DE" sz="2000" dirty="0" err="1">
                <a:latin typeface="Arial" charset="0"/>
              </a:rPr>
              <a:t>unter</a:t>
            </a:r>
            <a:r>
              <a:rPr lang="en-GB" altLang="de-DE" sz="2000" dirty="0">
                <a:latin typeface="Arial" charset="0"/>
              </a:rPr>
              <a:t> der </a:t>
            </a:r>
            <a:r>
              <a:rPr lang="en-GB" altLang="de-DE" sz="2000" dirty="0" err="1">
                <a:latin typeface="Arial" charset="0"/>
              </a:rPr>
              <a:t>Annahme</a:t>
            </a:r>
            <a:r>
              <a:rPr lang="en-GB" altLang="de-DE" sz="2000" dirty="0">
                <a:latin typeface="Arial" charset="0"/>
              </a:rPr>
              <a:t>, </a:t>
            </a:r>
            <a:r>
              <a:rPr lang="en-GB" altLang="de-DE" sz="2000" dirty="0" err="1">
                <a:latin typeface="Arial" charset="0"/>
              </a:rPr>
              <a:t>dass</a:t>
            </a:r>
            <a:r>
              <a:rPr lang="en-GB" altLang="de-DE" sz="2000" dirty="0">
                <a:latin typeface="Arial" charset="0"/>
              </a:rPr>
              <a:t> die </a:t>
            </a:r>
            <a:r>
              <a:rPr lang="en-GB" altLang="de-DE" sz="2000" dirty="0" err="1">
                <a:latin typeface="Arial" charset="0"/>
              </a:rPr>
              <a:t>Muskelkraft</a:t>
            </a:r>
            <a:r>
              <a:rPr lang="en-GB" altLang="de-DE" sz="2000" dirty="0">
                <a:latin typeface="Arial" charset="0"/>
              </a:rPr>
              <a:t> </a:t>
            </a:r>
            <a:r>
              <a:rPr lang="en-GB" altLang="de-DE" sz="2000" dirty="0" err="1">
                <a:latin typeface="Arial" charset="0"/>
              </a:rPr>
              <a:t>immer</a:t>
            </a:r>
            <a:r>
              <a:rPr lang="en-GB" altLang="de-DE" sz="2000" dirty="0">
                <a:latin typeface="Arial" charset="0"/>
              </a:rPr>
              <a:t> </a:t>
            </a:r>
            <a:r>
              <a:rPr lang="en-GB" altLang="de-DE" sz="2000" dirty="0" err="1">
                <a:latin typeface="Arial" charset="0"/>
              </a:rPr>
              <a:t>gleich</a:t>
            </a:r>
            <a:r>
              <a:rPr lang="en-GB" altLang="de-DE" sz="2000" dirty="0">
                <a:latin typeface="Arial" charset="0"/>
              </a:rPr>
              <a:t> </a:t>
            </a:r>
            <a:r>
              <a:rPr lang="en-GB" altLang="de-DE" sz="2000" dirty="0" err="1">
                <a:latin typeface="Arial" charset="0"/>
              </a:rPr>
              <a:t>ist</a:t>
            </a:r>
            <a:r>
              <a:rPr lang="en-GB" altLang="de-DE" sz="2000" dirty="0">
                <a:latin typeface="Arial" charset="0"/>
              </a:rPr>
              <a:t>? </a:t>
            </a:r>
          </a:p>
        </p:txBody>
      </p:sp>
      <p:grpSp>
        <p:nvGrpSpPr>
          <p:cNvPr id="17412" name="Group 1029"/>
          <p:cNvGrpSpPr>
            <a:grpSpLocks/>
          </p:cNvGrpSpPr>
          <p:nvPr/>
        </p:nvGrpSpPr>
        <p:grpSpPr bwMode="auto">
          <a:xfrm flipH="1">
            <a:off x="712484" y="2079180"/>
            <a:ext cx="473075" cy="4375150"/>
            <a:chOff x="377" y="1067"/>
            <a:chExt cx="333" cy="2756"/>
          </a:xfrm>
        </p:grpSpPr>
        <p:sp>
          <p:nvSpPr>
            <p:cNvPr id="17434" name="Line 1030"/>
            <p:cNvSpPr>
              <a:spLocks noChangeShapeType="1"/>
            </p:cNvSpPr>
            <p:nvPr/>
          </p:nvSpPr>
          <p:spPr bwMode="auto">
            <a:xfrm flipH="1">
              <a:off x="562" y="2276"/>
              <a:ext cx="15" cy="249"/>
            </a:xfrm>
            <a:prstGeom prst="line">
              <a:avLst/>
            </a:prstGeom>
            <a:noFill/>
            <a:ln w="108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35" name="AutoShape 1031"/>
            <p:cNvSpPr>
              <a:spLocks noChangeArrowheads="1"/>
            </p:cNvSpPr>
            <p:nvPr/>
          </p:nvSpPr>
          <p:spPr bwMode="auto">
            <a:xfrm>
              <a:off x="620" y="1067"/>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36" name="AutoShape 1032"/>
            <p:cNvSpPr>
              <a:spLocks noChangeArrowheads="1"/>
            </p:cNvSpPr>
            <p:nvPr/>
          </p:nvSpPr>
          <p:spPr bwMode="auto">
            <a:xfrm>
              <a:off x="620" y="2451"/>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37" name="AutoShape 1033"/>
            <p:cNvSpPr>
              <a:spLocks noChangeArrowheads="1"/>
            </p:cNvSpPr>
            <p:nvPr/>
          </p:nvSpPr>
          <p:spPr bwMode="auto">
            <a:xfrm>
              <a:off x="377" y="3710"/>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38" name="Oval 1034"/>
            <p:cNvSpPr>
              <a:spLocks noChangeArrowheads="1"/>
            </p:cNvSpPr>
            <p:nvPr/>
          </p:nvSpPr>
          <p:spPr bwMode="auto">
            <a:xfrm>
              <a:off x="469" y="1265"/>
              <a:ext cx="134" cy="994"/>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39" name="Line 1035"/>
            <p:cNvSpPr>
              <a:spLocks noChangeShapeType="1"/>
            </p:cNvSpPr>
            <p:nvPr/>
          </p:nvSpPr>
          <p:spPr bwMode="auto">
            <a:xfrm flipV="1">
              <a:off x="563" y="1088"/>
              <a:ext cx="51" cy="21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40" name="Line 1036"/>
            <p:cNvSpPr>
              <a:spLocks noChangeShapeType="1"/>
            </p:cNvSpPr>
            <p:nvPr/>
          </p:nvSpPr>
          <p:spPr bwMode="auto">
            <a:xfrm flipH="1" flipV="1">
              <a:off x="541" y="2253"/>
              <a:ext cx="29" cy="312"/>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41" name="Line 1037"/>
            <p:cNvSpPr>
              <a:spLocks noChangeShapeType="1"/>
            </p:cNvSpPr>
            <p:nvPr/>
          </p:nvSpPr>
          <p:spPr bwMode="auto">
            <a:xfrm flipH="1" flipV="1">
              <a:off x="574" y="2552"/>
              <a:ext cx="32" cy="143"/>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grpSp>
        <p:nvGrpSpPr>
          <p:cNvPr id="17413" name="Group 1038"/>
          <p:cNvGrpSpPr>
            <a:grpSpLocks/>
          </p:cNvGrpSpPr>
          <p:nvPr/>
        </p:nvGrpSpPr>
        <p:grpSpPr bwMode="auto">
          <a:xfrm flipH="1">
            <a:off x="2286000" y="3934968"/>
            <a:ext cx="2349500" cy="2573338"/>
            <a:chOff x="1960" y="2202"/>
            <a:chExt cx="1530" cy="1621"/>
          </a:xfrm>
        </p:grpSpPr>
        <p:sp>
          <p:nvSpPr>
            <p:cNvPr id="17425" name="Line 1039"/>
            <p:cNvSpPr>
              <a:spLocks noChangeShapeType="1"/>
            </p:cNvSpPr>
            <p:nvPr/>
          </p:nvSpPr>
          <p:spPr bwMode="auto">
            <a:xfrm>
              <a:off x="2169" y="2298"/>
              <a:ext cx="1" cy="226"/>
            </a:xfrm>
            <a:prstGeom prst="line">
              <a:avLst/>
            </a:prstGeom>
            <a:noFill/>
            <a:ln w="108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26" name="AutoShape 1040"/>
            <p:cNvSpPr>
              <a:spLocks noChangeArrowheads="1"/>
            </p:cNvSpPr>
            <p:nvPr/>
          </p:nvSpPr>
          <p:spPr bwMode="auto">
            <a:xfrm>
              <a:off x="2203" y="2310"/>
              <a:ext cx="1287" cy="107"/>
            </a:xfrm>
            <a:prstGeom prst="roundRect">
              <a:avLst>
                <a:gd name="adj" fmla="val 940"/>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27" name="AutoShape 1041"/>
            <p:cNvSpPr>
              <a:spLocks noChangeArrowheads="1"/>
            </p:cNvSpPr>
            <p:nvPr/>
          </p:nvSpPr>
          <p:spPr bwMode="auto">
            <a:xfrm>
              <a:off x="2203" y="2451"/>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28" name="AutoShape 1042"/>
            <p:cNvSpPr>
              <a:spLocks noChangeArrowheads="1"/>
            </p:cNvSpPr>
            <p:nvPr/>
          </p:nvSpPr>
          <p:spPr bwMode="auto">
            <a:xfrm>
              <a:off x="1960" y="3710"/>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29" name="Oval 1043"/>
            <p:cNvSpPr>
              <a:spLocks noChangeArrowheads="1"/>
            </p:cNvSpPr>
            <p:nvPr/>
          </p:nvSpPr>
          <p:spPr bwMode="auto">
            <a:xfrm>
              <a:off x="2225" y="2202"/>
              <a:ext cx="1073" cy="107"/>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30" name="Line 1044"/>
            <p:cNvSpPr>
              <a:spLocks noChangeShapeType="1"/>
            </p:cNvSpPr>
            <p:nvPr/>
          </p:nvSpPr>
          <p:spPr bwMode="auto">
            <a:xfrm>
              <a:off x="3264" y="2259"/>
              <a:ext cx="192" cy="51"/>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31" name="Line 1045"/>
            <p:cNvSpPr>
              <a:spLocks noChangeShapeType="1"/>
            </p:cNvSpPr>
            <p:nvPr/>
          </p:nvSpPr>
          <p:spPr bwMode="auto">
            <a:xfrm flipV="1">
              <a:off x="2146" y="2270"/>
              <a:ext cx="6" cy="295"/>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32" name="Line 1046"/>
            <p:cNvSpPr>
              <a:spLocks noChangeShapeType="1"/>
            </p:cNvSpPr>
            <p:nvPr/>
          </p:nvSpPr>
          <p:spPr bwMode="auto">
            <a:xfrm flipH="1" flipV="1">
              <a:off x="2157" y="2552"/>
              <a:ext cx="47" cy="126"/>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33" name="Line 1047"/>
            <p:cNvSpPr>
              <a:spLocks noChangeShapeType="1"/>
            </p:cNvSpPr>
            <p:nvPr/>
          </p:nvSpPr>
          <p:spPr bwMode="auto">
            <a:xfrm flipV="1">
              <a:off x="2146" y="2247"/>
              <a:ext cx="231" cy="30"/>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grpSp>
        <p:nvGrpSpPr>
          <p:cNvPr id="17414" name="Group 1048"/>
          <p:cNvGrpSpPr>
            <a:grpSpLocks/>
          </p:cNvGrpSpPr>
          <p:nvPr/>
        </p:nvGrpSpPr>
        <p:grpSpPr bwMode="auto">
          <a:xfrm flipH="1">
            <a:off x="6477000" y="4087368"/>
            <a:ext cx="1368425" cy="2336800"/>
            <a:chOff x="4078" y="2306"/>
            <a:chExt cx="955" cy="1472"/>
          </a:xfrm>
        </p:grpSpPr>
        <p:sp>
          <p:nvSpPr>
            <p:cNvPr id="17415" name="AutoShape 1049"/>
            <p:cNvSpPr>
              <a:spLocks noChangeArrowheads="1"/>
            </p:cNvSpPr>
            <p:nvPr/>
          </p:nvSpPr>
          <p:spPr bwMode="auto">
            <a:xfrm rot="3720000">
              <a:off x="4051" y="2975"/>
              <a:ext cx="1417" cy="79"/>
            </a:xfrm>
            <a:prstGeom prst="roundRect">
              <a:avLst>
                <a:gd name="adj" fmla="val 1278"/>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16" name="AutoShape 1050"/>
            <p:cNvSpPr>
              <a:spLocks noChangeArrowheads="1"/>
            </p:cNvSpPr>
            <p:nvPr/>
          </p:nvSpPr>
          <p:spPr bwMode="auto">
            <a:xfrm>
              <a:off x="4320" y="2406"/>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17" name="AutoShape 1051"/>
            <p:cNvSpPr>
              <a:spLocks noChangeArrowheads="1"/>
            </p:cNvSpPr>
            <p:nvPr/>
          </p:nvSpPr>
          <p:spPr bwMode="auto">
            <a:xfrm>
              <a:off x="4078" y="3665"/>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18" name="Oval 1052"/>
            <p:cNvSpPr>
              <a:spLocks noChangeArrowheads="1"/>
            </p:cNvSpPr>
            <p:nvPr/>
          </p:nvSpPr>
          <p:spPr bwMode="auto">
            <a:xfrm rot="9180000">
              <a:off x="4770" y="2397"/>
              <a:ext cx="96" cy="994"/>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7419" name="Line 1053"/>
            <p:cNvSpPr>
              <a:spLocks noChangeShapeType="1"/>
            </p:cNvSpPr>
            <p:nvPr/>
          </p:nvSpPr>
          <p:spPr bwMode="auto">
            <a:xfrm flipH="1" flipV="1">
              <a:off x="4446" y="2331"/>
              <a:ext cx="169" cy="160"/>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20" name="Line 1054"/>
            <p:cNvSpPr>
              <a:spLocks noChangeShapeType="1"/>
            </p:cNvSpPr>
            <p:nvPr/>
          </p:nvSpPr>
          <p:spPr bwMode="auto">
            <a:xfrm flipV="1">
              <a:off x="4264" y="2343"/>
              <a:ext cx="34" cy="17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21" name="Line 1055"/>
            <p:cNvSpPr>
              <a:spLocks noChangeShapeType="1"/>
            </p:cNvSpPr>
            <p:nvPr/>
          </p:nvSpPr>
          <p:spPr bwMode="auto">
            <a:xfrm flipH="1" flipV="1">
              <a:off x="4274" y="2506"/>
              <a:ext cx="47" cy="126"/>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22" name="Line 1056"/>
            <p:cNvSpPr>
              <a:spLocks noChangeShapeType="1"/>
            </p:cNvSpPr>
            <p:nvPr/>
          </p:nvSpPr>
          <p:spPr bwMode="auto">
            <a:xfrm flipV="1">
              <a:off x="4298" y="2365"/>
              <a:ext cx="158" cy="36"/>
            </a:xfrm>
            <a:prstGeom prst="line">
              <a:avLst/>
            </a:prstGeom>
            <a:noFill/>
            <a:ln w="72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23" name="Line 1057"/>
            <p:cNvSpPr>
              <a:spLocks noChangeShapeType="1"/>
            </p:cNvSpPr>
            <p:nvPr/>
          </p:nvSpPr>
          <p:spPr bwMode="auto">
            <a:xfrm flipV="1">
              <a:off x="4292" y="2325"/>
              <a:ext cx="175" cy="25"/>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7424" name="Line 1058"/>
            <p:cNvSpPr>
              <a:spLocks noChangeShapeType="1"/>
            </p:cNvSpPr>
            <p:nvPr/>
          </p:nvSpPr>
          <p:spPr bwMode="auto">
            <a:xfrm flipH="1" flipV="1">
              <a:off x="5026" y="3302"/>
              <a:ext cx="7" cy="17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22907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35" name="Rectangle 3"/>
          <p:cNvSpPr>
            <a:spLocks noChangeArrowheads="1"/>
          </p:cNvSpPr>
          <p:nvPr/>
        </p:nvSpPr>
        <p:spPr bwMode="auto">
          <a:xfrm>
            <a:off x="600075" y="192088"/>
            <a:ext cx="8479917" cy="508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150000"/>
              </a:lnSpc>
              <a:buClr>
                <a:srgbClr val="FFFFFF"/>
              </a:buClr>
              <a:buSzPct val="100000"/>
              <a:buFont typeface="Arial" charset="0"/>
              <a:buNone/>
            </a:pPr>
            <a:r>
              <a:rPr lang="de-DE" altLang="de-DE" sz="2000" dirty="0">
                <a:latin typeface="Arial" charset="0"/>
                <a:cs typeface="Arial" charset="0"/>
              </a:rPr>
              <a:t>Wie groß ist die Druckbelastung der Kniescheibe bei 0, 90 und 150° …</a:t>
            </a:r>
          </a:p>
        </p:txBody>
      </p:sp>
      <p:grpSp>
        <p:nvGrpSpPr>
          <p:cNvPr id="18436" name="Group 32"/>
          <p:cNvGrpSpPr>
            <a:grpSpLocks/>
          </p:cNvGrpSpPr>
          <p:nvPr/>
        </p:nvGrpSpPr>
        <p:grpSpPr bwMode="auto">
          <a:xfrm flipH="1">
            <a:off x="685800" y="935736"/>
            <a:ext cx="473075" cy="4375150"/>
            <a:chOff x="377" y="1067"/>
            <a:chExt cx="333" cy="2756"/>
          </a:xfrm>
        </p:grpSpPr>
        <p:sp>
          <p:nvSpPr>
            <p:cNvPr id="18473" name="Line 5"/>
            <p:cNvSpPr>
              <a:spLocks noChangeShapeType="1"/>
            </p:cNvSpPr>
            <p:nvPr/>
          </p:nvSpPr>
          <p:spPr bwMode="auto">
            <a:xfrm flipH="1">
              <a:off x="562" y="2276"/>
              <a:ext cx="15" cy="249"/>
            </a:xfrm>
            <a:prstGeom prst="line">
              <a:avLst/>
            </a:prstGeom>
            <a:noFill/>
            <a:ln w="108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4" name="AutoShape 6"/>
            <p:cNvSpPr>
              <a:spLocks noChangeArrowheads="1"/>
            </p:cNvSpPr>
            <p:nvPr/>
          </p:nvSpPr>
          <p:spPr bwMode="auto">
            <a:xfrm>
              <a:off x="620" y="1067"/>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75" name="AutoShape 7"/>
            <p:cNvSpPr>
              <a:spLocks noChangeArrowheads="1"/>
            </p:cNvSpPr>
            <p:nvPr/>
          </p:nvSpPr>
          <p:spPr bwMode="auto">
            <a:xfrm>
              <a:off x="620" y="2451"/>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76" name="AutoShape 8"/>
            <p:cNvSpPr>
              <a:spLocks noChangeArrowheads="1"/>
            </p:cNvSpPr>
            <p:nvPr/>
          </p:nvSpPr>
          <p:spPr bwMode="auto">
            <a:xfrm>
              <a:off x="377" y="3710"/>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77" name="Oval 9"/>
            <p:cNvSpPr>
              <a:spLocks noChangeArrowheads="1"/>
            </p:cNvSpPr>
            <p:nvPr/>
          </p:nvSpPr>
          <p:spPr bwMode="auto">
            <a:xfrm>
              <a:off x="469" y="1265"/>
              <a:ext cx="134" cy="994"/>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78" name="Line 10"/>
            <p:cNvSpPr>
              <a:spLocks noChangeShapeType="1"/>
            </p:cNvSpPr>
            <p:nvPr/>
          </p:nvSpPr>
          <p:spPr bwMode="auto">
            <a:xfrm flipV="1">
              <a:off x="563" y="1088"/>
              <a:ext cx="51" cy="21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9" name="Line 11"/>
            <p:cNvSpPr>
              <a:spLocks noChangeShapeType="1"/>
            </p:cNvSpPr>
            <p:nvPr/>
          </p:nvSpPr>
          <p:spPr bwMode="auto">
            <a:xfrm flipH="1" flipV="1">
              <a:off x="535" y="2253"/>
              <a:ext cx="29" cy="312"/>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80" name="Line 12"/>
            <p:cNvSpPr>
              <a:spLocks noChangeShapeType="1"/>
            </p:cNvSpPr>
            <p:nvPr/>
          </p:nvSpPr>
          <p:spPr bwMode="auto">
            <a:xfrm flipH="1" flipV="1">
              <a:off x="574" y="2552"/>
              <a:ext cx="47" cy="126"/>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grpSp>
        <p:nvGrpSpPr>
          <p:cNvPr id="18437" name="Group 33"/>
          <p:cNvGrpSpPr>
            <a:grpSpLocks/>
          </p:cNvGrpSpPr>
          <p:nvPr/>
        </p:nvGrpSpPr>
        <p:grpSpPr bwMode="auto">
          <a:xfrm flipH="1">
            <a:off x="2286000" y="2764536"/>
            <a:ext cx="2349500" cy="2573338"/>
            <a:chOff x="1960" y="2202"/>
            <a:chExt cx="1530" cy="1621"/>
          </a:xfrm>
        </p:grpSpPr>
        <p:sp>
          <p:nvSpPr>
            <p:cNvPr id="18464" name="Line 13"/>
            <p:cNvSpPr>
              <a:spLocks noChangeShapeType="1"/>
            </p:cNvSpPr>
            <p:nvPr/>
          </p:nvSpPr>
          <p:spPr bwMode="auto">
            <a:xfrm>
              <a:off x="2169" y="2298"/>
              <a:ext cx="1" cy="226"/>
            </a:xfrm>
            <a:prstGeom prst="line">
              <a:avLst/>
            </a:prstGeom>
            <a:noFill/>
            <a:ln w="108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5" name="AutoShape 14"/>
            <p:cNvSpPr>
              <a:spLocks noChangeArrowheads="1"/>
            </p:cNvSpPr>
            <p:nvPr/>
          </p:nvSpPr>
          <p:spPr bwMode="auto">
            <a:xfrm>
              <a:off x="2203" y="2310"/>
              <a:ext cx="1287" cy="107"/>
            </a:xfrm>
            <a:prstGeom prst="roundRect">
              <a:avLst>
                <a:gd name="adj" fmla="val 940"/>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66" name="AutoShape 15"/>
            <p:cNvSpPr>
              <a:spLocks noChangeArrowheads="1"/>
            </p:cNvSpPr>
            <p:nvPr/>
          </p:nvSpPr>
          <p:spPr bwMode="auto">
            <a:xfrm>
              <a:off x="2203" y="2451"/>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67" name="AutoShape 16"/>
            <p:cNvSpPr>
              <a:spLocks noChangeArrowheads="1"/>
            </p:cNvSpPr>
            <p:nvPr/>
          </p:nvSpPr>
          <p:spPr bwMode="auto">
            <a:xfrm>
              <a:off x="1960" y="3710"/>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68" name="Oval 17"/>
            <p:cNvSpPr>
              <a:spLocks noChangeArrowheads="1"/>
            </p:cNvSpPr>
            <p:nvPr/>
          </p:nvSpPr>
          <p:spPr bwMode="auto">
            <a:xfrm>
              <a:off x="2225" y="2202"/>
              <a:ext cx="1073" cy="107"/>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69" name="Line 18"/>
            <p:cNvSpPr>
              <a:spLocks noChangeShapeType="1"/>
            </p:cNvSpPr>
            <p:nvPr/>
          </p:nvSpPr>
          <p:spPr bwMode="auto">
            <a:xfrm>
              <a:off x="3264" y="2259"/>
              <a:ext cx="192" cy="51"/>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0" name="Line 19"/>
            <p:cNvSpPr>
              <a:spLocks noChangeShapeType="1"/>
            </p:cNvSpPr>
            <p:nvPr/>
          </p:nvSpPr>
          <p:spPr bwMode="auto">
            <a:xfrm flipV="1">
              <a:off x="2146" y="2270"/>
              <a:ext cx="6" cy="295"/>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1" name="Line 20"/>
            <p:cNvSpPr>
              <a:spLocks noChangeShapeType="1"/>
            </p:cNvSpPr>
            <p:nvPr/>
          </p:nvSpPr>
          <p:spPr bwMode="auto">
            <a:xfrm flipH="1" flipV="1">
              <a:off x="2157" y="2552"/>
              <a:ext cx="47" cy="126"/>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2" name="Line 28"/>
            <p:cNvSpPr>
              <a:spLocks noChangeShapeType="1"/>
            </p:cNvSpPr>
            <p:nvPr/>
          </p:nvSpPr>
          <p:spPr bwMode="auto">
            <a:xfrm flipV="1">
              <a:off x="2146" y="2247"/>
              <a:ext cx="231" cy="30"/>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grpSp>
        <p:nvGrpSpPr>
          <p:cNvPr id="18438" name="Group 34"/>
          <p:cNvGrpSpPr>
            <a:grpSpLocks/>
          </p:cNvGrpSpPr>
          <p:nvPr/>
        </p:nvGrpSpPr>
        <p:grpSpPr bwMode="auto">
          <a:xfrm flipH="1">
            <a:off x="6477000" y="2916936"/>
            <a:ext cx="1368425" cy="2336800"/>
            <a:chOff x="4078" y="2306"/>
            <a:chExt cx="955" cy="1472"/>
          </a:xfrm>
        </p:grpSpPr>
        <p:sp>
          <p:nvSpPr>
            <p:cNvPr id="18454" name="AutoShape 21"/>
            <p:cNvSpPr>
              <a:spLocks noChangeArrowheads="1"/>
            </p:cNvSpPr>
            <p:nvPr/>
          </p:nvSpPr>
          <p:spPr bwMode="auto">
            <a:xfrm rot="3720000">
              <a:off x="4051" y="2975"/>
              <a:ext cx="1417" cy="79"/>
            </a:xfrm>
            <a:prstGeom prst="roundRect">
              <a:avLst>
                <a:gd name="adj" fmla="val 1278"/>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55" name="AutoShape 22"/>
            <p:cNvSpPr>
              <a:spLocks noChangeArrowheads="1"/>
            </p:cNvSpPr>
            <p:nvPr/>
          </p:nvSpPr>
          <p:spPr bwMode="auto">
            <a:xfrm>
              <a:off x="4320" y="2406"/>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56" name="AutoShape 23"/>
            <p:cNvSpPr>
              <a:spLocks noChangeArrowheads="1"/>
            </p:cNvSpPr>
            <p:nvPr/>
          </p:nvSpPr>
          <p:spPr bwMode="auto">
            <a:xfrm>
              <a:off x="4078" y="3665"/>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57" name="Oval 24"/>
            <p:cNvSpPr>
              <a:spLocks noChangeArrowheads="1"/>
            </p:cNvSpPr>
            <p:nvPr/>
          </p:nvSpPr>
          <p:spPr bwMode="auto">
            <a:xfrm rot="9180000">
              <a:off x="4770" y="2397"/>
              <a:ext cx="96" cy="994"/>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58" name="Line 25"/>
            <p:cNvSpPr>
              <a:spLocks noChangeShapeType="1"/>
            </p:cNvSpPr>
            <p:nvPr/>
          </p:nvSpPr>
          <p:spPr bwMode="auto">
            <a:xfrm flipH="1" flipV="1">
              <a:off x="4446" y="2331"/>
              <a:ext cx="169" cy="160"/>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59" name="Line 26"/>
            <p:cNvSpPr>
              <a:spLocks noChangeShapeType="1"/>
            </p:cNvSpPr>
            <p:nvPr/>
          </p:nvSpPr>
          <p:spPr bwMode="auto">
            <a:xfrm flipV="1">
              <a:off x="4264" y="2343"/>
              <a:ext cx="34" cy="17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0" name="Line 27"/>
            <p:cNvSpPr>
              <a:spLocks noChangeShapeType="1"/>
            </p:cNvSpPr>
            <p:nvPr/>
          </p:nvSpPr>
          <p:spPr bwMode="auto">
            <a:xfrm flipH="1" flipV="1">
              <a:off x="4274" y="2506"/>
              <a:ext cx="47" cy="126"/>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1" name="Line 29"/>
            <p:cNvSpPr>
              <a:spLocks noChangeShapeType="1"/>
            </p:cNvSpPr>
            <p:nvPr/>
          </p:nvSpPr>
          <p:spPr bwMode="auto">
            <a:xfrm flipV="1">
              <a:off x="4298" y="2365"/>
              <a:ext cx="158" cy="36"/>
            </a:xfrm>
            <a:prstGeom prst="line">
              <a:avLst/>
            </a:prstGeom>
            <a:noFill/>
            <a:ln w="72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2" name="Line 30"/>
            <p:cNvSpPr>
              <a:spLocks noChangeShapeType="1"/>
            </p:cNvSpPr>
            <p:nvPr/>
          </p:nvSpPr>
          <p:spPr bwMode="auto">
            <a:xfrm flipV="1">
              <a:off x="4292" y="2325"/>
              <a:ext cx="175" cy="25"/>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3" name="Line 31"/>
            <p:cNvSpPr>
              <a:spLocks noChangeShapeType="1"/>
            </p:cNvSpPr>
            <p:nvPr/>
          </p:nvSpPr>
          <p:spPr bwMode="auto">
            <a:xfrm flipH="1" flipV="1">
              <a:off x="5026" y="3302"/>
              <a:ext cx="7" cy="17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sp>
        <p:nvSpPr>
          <p:cNvPr id="18439" name="Line 40"/>
          <p:cNvSpPr>
            <a:spLocks noChangeShapeType="1"/>
          </p:cNvSpPr>
          <p:nvPr/>
        </p:nvSpPr>
        <p:spPr bwMode="auto">
          <a:xfrm flipH="1" flipV="1">
            <a:off x="685800" y="3069336"/>
            <a:ext cx="76200" cy="0"/>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18440" name="Line 41"/>
          <p:cNvSpPr>
            <a:spLocks noChangeShapeType="1"/>
          </p:cNvSpPr>
          <p:nvPr/>
        </p:nvSpPr>
        <p:spPr bwMode="auto">
          <a:xfrm>
            <a:off x="838200" y="1773936"/>
            <a:ext cx="76200" cy="1219200"/>
          </a:xfrm>
          <a:prstGeom prst="line">
            <a:avLst/>
          </a:prstGeom>
          <a:noFill/>
          <a:ln w="5715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1" name="Line 42"/>
          <p:cNvSpPr>
            <a:spLocks noChangeShapeType="1"/>
          </p:cNvSpPr>
          <p:nvPr/>
        </p:nvSpPr>
        <p:spPr bwMode="auto">
          <a:xfrm flipH="1">
            <a:off x="762000" y="2993136"/>
            <a:ext cx="152400" cy="15240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4" name="Line 45"/>
          <p:cNvSpPr>
            <a:spLocks noChangeShapeType="1"/>
          </p:cNvSpPr>
          <p:nvPr/>
        </p:nvSpPr>
        <p:spPr bwMode="auto">
          <a:xfrm>
            <a:off x="2971800" y="2764536"/>
            <a:ext cx="1371600" cy="0"/>
          </a:xfrm>
          <a:prstGeom prst="line">
            <a:avLst/>
          </a:prstGeom>
          <a:noFill/>
          <a:ln w="5715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5" name="Line 46"/>
          <p:cNvSpPr>
            <a:spLocks noChangeShapeType="1"/>
          </p:cNvSpPr>
          <p:nvPr/>
        </p:nvSpPr>
        <p:spPr bwMode="auto">
          <a:xfrm flipH="1">
            <a:off x="4267200" y="2764536"/>
            <a:ext cx="76200" cy="14478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6" name="Line 48"/>
          <p:cNvSpPr>
            <a:spLocks noChangeShapeType="1"/>
          </p:cNvSpPr>
          <p:nvPr/>
        </p:nvSpPr>
        <p:spPr bwMode="auto">
          <a:xfrm flipV="1">
            <a:off x="6629400" y="2840736"/>
            <a:ext cx="914400" cy="1219200"/>
          </a:xfrm>
          <a:prstGeom prst="line">
            <a:avLst/>
          </a:prstGeom>
          <a:noFill/>
          <a:ln w="5715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7" name="Line 49"/>
          <p:cNvSpPr>
            <a:spLocks noChangeShapeType="1"/>
          </p:cNvSpPr>
          <p:nvPr/>
        </p:nvSpPr>
        <p:spPr bwMode="auto">
          <a:xfrm flipH="1">
            <a:off x="7543800" y="2840736"/>
            <a:ext cx="0" cy="16002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Tree>
    <p:extLst>
      <p:ext uri="{BB962C8B-B14F-4D97-AF65-F5344CB8AC3E}">
        <p14:creationId xmlns:p14="http://schemas.microsoft.com/office/powerpoint/2010/main" val="62799839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22907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35" name="Rectangle 3"/>
          <p:cNvSpPr>
            <a:spLocks noChangeArrowheads="1"/>
          </p:cNvSpPr>
          <p:nvPr/>
        </p:nvSpPr>
        <p:spPr bwMode="auto">
          <a:xfrm>
            <a:off x="600075" y="192088"/>
            <a:ext cx="8479917" cy="508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150000"/>
              </a:lnSpc>
              <a:buClr>
                <a:srgbClr val="FFFFFF"/>
              </a:buClr>
              <a:buSzPct val="100000"/>
              <a:buFont typeface="Arial" charset="0"/>
              <a:buNone/>
            </a:pPr>
            <a:r>
              <a:rPr lang="de-DE" altLang="de-DE" sz="2000" dirty="0">
                <a:latin typeface="Arial" charset="0"/>
                <a:cs typeface="Arial" charset="0"/>
              </a:rPr>
              <a:t>Wie groß ist die Druckbelastung der Kniescheibe bei 0, 90 und 150° …</a:t>
            </a:r>
          </a:p>
        </p:txBody>
      </p:sp>
      <p:grpSp>
        <p:nvGrpSpPr>
          <p:cNvPr id="18436" name="Group 32"/>
          <p:cNvGrpSpPr>
            <a:grpSpLocks/>
          </p:cNvGrpSpPr>
          <p:nvPr/>
        </p:nvGrpSpPr>
        <p:grpSpPr bwMode="auto">
          <a:xfrm flipH="1">
            <a:off x="685800" y="935736"/>
            <a:ext cx="473075" cy="4375150"/>
            <a:chOff x="377" y="1067"/>
            <a:chExt cx="333" cy="2756"/>
          </a:xfrm>
        </p:grpSpPr>
        <p:sp>
          <p:nvSpPr>
            <p:cNvPr id="18473" name="Line 5"/>
            <p:cNvSpPr>
              <a:spLocks noChangeShapeType="1"/>
            </p:cNvSpPr>
            <p:nvPr/>
          </p:nvSpPr>
          <p:spPr bwMode="auto">
            <a:xfrm flipH="1">
              <a:off x="562" y="2276"/>
              <a:ext cx="15" cy="249"/>
            </a:xfrm>
            <a:prstGeom prst="line">
              <a:avLst/>
            </a:prstGeom>
            <a:noFill/>
            <a:ln w="108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4" name="AutoShape 6"/>
            <p:cNvSpPr>
              <a:spLocks noChangeArrowheads="1"/>
            </p:cNvSpPr>
            <p:nvPr/>
          </p:nvSpPr>
          <p:spPr bwMode="auto">
            <a:xfrm>
              <a:off x="620" y="1067"/>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75" name="AutoShape 7"/>
            <p:cNvSpPr>
              <a:spLocks noChangeArrowheads="1"/>
            </p:cNvSpPr>
            <p:nvPr/>
          </p:nvSpPr>
          <p:spPr bwMode="auto">
            <a:xfrm>
              <a:off x="620" y="2451"/>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76" name="AutoShape 8"/>
            <p:cNvSpPr>
              <a:spLocks noChangeArrowheads="1"/>
            </p:cNvSpPr>
            <p:nvPr/>
          </p:nvSpPr>
          <p:spPr bwMode="auto">
            <a:xfrm>
              <a:off x="377" y="3710"/>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77" name="Oval 9"/>
            <p:cNvSpPr>
              <a:spLocks noChangeArrowheads="1"/>
            </p:cNvSpPr>
            <p:nvPr/>
          </p:nvSpPr>
          <p:spPr bwMode="auto">
            <a:xfrm>
              <a:off x="469" y="1265"/>
              <a:ext cx="134" cy="994"/>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78" name="Line 10"/>
            <p:cNvSpPr>
              <a:spLocks noChangeShapeType="1"/>
            </p:cNvSpPr>
            <p:nvPr/>
          </p:nvSpPr>
          <p:spPr bwMode="auto">
            <a:xfrm flipV="1">
              <a:off x="563" y="1088"/>
              <a:ext cx="51" cy="21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9" name="Line 11"/>
            <p:cNvSpPr>
              <a:spLocks noChangeShapeType="1"/>
            </p:cNvSpPr>
            <p:nvPr/>
          </p:nvSpPr>
          <p:spPr bwMode="auto">
            <a:xfrm flipH="1" flipV="1">
              <a:off x="535" y="2253"/>
              <a:ext cx="29" cy="312"/>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80" name="Line 12"/>
            <p:cNvSpPr>
              <a:spLocks noChangeShapeType="1"/>
            </p:cNvSpPr>
            <p:nvPr/>
          </p:nvSpPr>
          <p:spPr bwMode="auto">
            <a:xfrm flipH="1" flipV="1">
              <a:off x="574" y="2552"/>
              <a:ext cx="47" cy="126"/>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grpSp>
        <p:nvGrpSpPr>
          <p:cNvPr id="18437" name="Group 33"/>
          <p:cNvGrpSpPr>
            <a:grpSpLocks/>
          </p:cNvGrpSpPr>
          <p:nvPr/>
        </p:nvGrpSpPr>
        <p:grpSpPr bwMode="auto">
          <a:xfrm flipH="1">
            <a:off x="2286000" y="2764536"/>
            <a:ext cx="2349500" cy="2573338"/>
            <a:chOff x="1960" y="2202"/>
            <a:chExt cx="1530" cy="1621"/>
          </a:xfrm>
        </p:grpSpPr>
        <p:sp>
          <p:nvSpPr>
            <p:cNvPr id="18464" name="Line 13"/>
            <p:cNvSpPr>
              <a:spLocks noChangeShapeType="1"/>
            </p:cNvSpPr>
            <p:nvPr/>
          </p:nvSpPr>
          <p:spPr bwMode="auto">
            <a:xfrm>
              <a:off x="2169" y="2298"/>
              <a:ext cx="1" cy="226"/>
            </a:xfrm>
            <a:prstGeom prst="line">
              <a:avLst/>
            </a:prstGeom>
            <a:noFill/>
            <a:ln w="108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5" name="AutoShape 14"/>
            <p:cNvSpPr>
              <a:spLocks noChangeArrowheads="1"/>
            </p:cNvSpPr>
            <p:nvPr/>
          </p:nvSpPr>
          <p:spPr bwMode="auto">
            <a:xfrm>
              <a:off x="2203" y="2310"/>
              <a:ext cx="1287" cy="107"/>
            </a:xfrm>
            <a:prstGeom prst="roundRect">
              <a:avLst>
                <a:gd name="adj" fmla="val 940"/>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66" name="AutoShape 15"/>
            <p:cNvSpPr>
              <a:spLocks noChangeArrowheads="1"/>
            </p:cNvSpPr>
            <p:nvPr/>
          </p:nvSpPr>
          <p:spPr bwMode="auto">
            <a:xfrm>
              <a:off x="2203" y="2451"/>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67" name="AutoShape 16"/>
            <p:cNvSpPr>
              <a:spLocks noChangeArrowheads="1"/>
            </p:cNvSpPr>
            <p:nvPr/>
          </p:nvSpPr>
          <p:spPr bwMode="auto">
            <a:xfrm>
              <a:off x="1960" y="3710"/>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68" name="Oval 17"/>
            <p:cNvSpPr>
              <a:spLocks noChangeArrowheads="1"/>
            </p:cNvSpPr>
            <p:nvPr/>
          </p:nvSpPr>
          <p:spPr bwMode="auto">
            <a:xfrm>
              <a:off x="2225" y="2202"/>
              <a:ext cx="1073" cy="107"/>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69" name="Line 18"/>
            <p:cNvSpPr>
              <a:spLocks noChangeShapeType="1"/>
            </p:cNvSpPr>
            <p:nvPr/>
          </p:nvSpPr>
          <p:spPr bwMode="auto">
            <a:xfrm>
              <a:off x="3264" y="2259"/>
              <a:ext cx="192" cy="51"/>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0" name="Line 19"/>
            <p:cNvSpPr>
              <a:spLocks noChangeShapeType="1"/>
            </p:cNvSpPr>
            <p:nvPr/>
          </p:nvSpPr>
          <p:spPr bwMode="auto">
            <a:xfrm flipV="1">
              <a:off x="2146" y="2270"/>
              <a:ext cx="6" cy="295"/>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1" name="Line 20"/>
            <p:cNvSpPr>
              <a:spLocks noChangeShapeType="1"/>
            </p:cNvSpPr>
            <p:nvPr/>
          </p:nvSpPr>
          <p:spPr bwMode="auto">
            <a:xfrm flipH="1" flipV="1">
              <a:off x="2157" y="2552"/>
              <a:ext cx="47" cy="126"/>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72" name="Line 28"/>
            <p:cNvSpPr>
              <a:spLocks noChangeShapeType="1"/>
            </p:cNvSpPr>
            <p:nvPr/>
          </p:nvSpPr>
          <p:spPr bwMode="auto">
            <a:xfrm flipV="1">
              <a:off x="2146" y="2247"/>
              <a:ext cx="231" cy="30"/>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grpSp>
        <p:nvGrpSpPr>
          <p:cNvPr id="18438" name="Group 34"/>
          <p:cNvGrpSpPr>
            <a:grpSpLocks/>
          </p:cNvGrpSpPr>
          <p:nvPr/>
        </p:nvGrpSpPr>
        <p:grpSpPr bwMode="auto">
          <a:xfrm flipH="1">
            <a:off x="6477000" y="2916936"/>
            <a:ext cx="1368425" cy="2336800"/>
            <a:chOff x="4078" y="2306"/>
            <a:chExt cx="955" cy="1472"/>
          </a:xfrm>
        </p:grpSpPr>
        <p:sp>
          <p:nvSpPr>
            <p:cNvPr id="18454" name="AutoShape 21"/>
            <p:cNvSpPr>
              <a:spLocks noChangeArrowheads="1"/>
            </p:cNvSpPr>
            <p:nvPr/>
          </p:nvSpPr>
          <p:spPr bwMode="auto">
            <a:xfrm rot="3720000">
              <a:off x="4051" y="2975"/>
              <a:ext cx="1417" cy="79"/>
            </a:xfrm>
            <a:prstGeom prst="roundRect">
              <a:avLst>
                <a:gd name="adj" fmla="val 1278"/>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55" name="AutoShape 22"/>
            <p:cNvSpPr>
              <a:spLocks noChangeArrowheads="1"/>
            </p:cNvSpPr>
            <p:nvPr/>
          </p:nvSpPr>
          <p:spPr bwMode="auto">
            <a:xfrm>
              <a:off x="4320" y="2406"/>
              <a:ext cx="90" cy="1350"/>
            </a:xfrm>
            <a:prstGeom prst="roundRect">
              <a:avLst>
                <a:gd name="adj" fmla="val 1111"/>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56" name="AutoShape 23"/>
            <p:cNvSpPr>
              <a:spLocks noChangeArrowheads="1"/>
            </p:cNvSpPr>
            <p:nvPr/>
          </p:nvSpPr>
          <p:spPr bwMode="auto">
            <a:xfrm>
              <a:off x="4078" y="3665"/>
              <a:ext cx="311" cy="113"/>
            </a:xfrm>
            <a:prstGeom prst="roundRect">
              <a:avLst>
                <a:gd name="adj" fmla="val 889"/>
              </a:avLst>
            </a:prstGeom>
            <a:solidFill>
              <a:srgbClr val="99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57" name="Oval 24"/>
            <p:cNvSpPr>
              <a:spLocks noChangeArrowheads="1"/>
            </p:cNvSpPr>
            <p:nvPr/>
          </p:nvSpPr>
          <p:spPr bwMode="auto">
            <a:xfrm rot="9180000">
              <a:off x="4770" y="2397"/>
              <a:ext cx="96" cy="994"/>
            </a:xfrm>
            <a:prstGeom prst="ellipse">
              <a:avLst/>
            </a:prstGeom>
            <a:solidFill>
              <a:srgbClr val="FF33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8458" name="Line 25"/>
            <p:cNvSpPr>
              <a:spLocks noChangeShapeType="1"/>
            </p:cNvSpPr>
            <p:nvPr/>
          </p:nvSpPr>
          <p:spPr bwMode="auto">
            <a:xfrm flipH="1" flipV="1">
              <a:off x="4446" y="2331"/>
              <a:ext cx="169" cy="160"/>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59" name="Line 26"/>
            <p:cNvSpPr>
              <a:spLocks noChangeShapeType="1"/>
            </p:cNvSpPr>
            <p:nvPr/>
          </p:nvSpPr>
          <p:spPr bwMode="auto">
            <a:xfrm flipV="1">
              <a:off x="4264" y="2343"/>
              <a:ext cx="34" cy="17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0" name="Line 27"/>
            <p:cNvSpPr>
              <a:spLocks noChangeShapeType="1"/>
            </p:cNvSpPr>
            <p:nvPr/>
          </p:nvSpPr>
          <p:spPr bwMode="auto">
            <a:xfrm flipH="1" flipV="1">
              <a:off x="4274" y="2506"/>
              <a:ext cx="47" cy="126"/>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1" name="Line 29"/>
            <p:cNvSpPr>
              <a:spLocks noChangeShapeType="1"/>
            </p:cNvSpPr>
            <p:nvPr/>
          </p:nvSpPr>
          <p:spPr bwMode="auto">
            <a:xfrm flipV="1">
              <a:off x="4298" y="2365"/>
              <a:ext cx="158" cy="36"/>
            </a:xfrm>
            <a:prstGeom prst="line">
              <a:avLst/>
            </a:prstGeom>
            <a:noFill/>
            <a:ln w="72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2" name="Line 30"/>
            <p:cNvSpPr>
              <a:spLocks noChangeShapeType="1"/>
            </p:cNvSpPr>
            <p:nvPr/>
          </p:nvSpPr>
          <p:spPr bwMode="auto">
            <a:xfrm flipV="1">
              <a:off x="4292" y="2325"/>
              <a:ext cx="175" cy="25"/>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8463" name="Line 31"/>
            <p:cNvSpPr>
              <a:spLocks noChangeShapeType="1"/>
            </p:cNvSpPr>
            <p:nvPr/>
          </p:nvSpPr>
          <p:spPr bwMode="auto">
            <a:xfrm flipH="1" flipV="1">
              <a:off x="5026" y="3302"/>
              <a:ext cx="7" cy="17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grpSp>
      <p:sp>
        <p:nvSpPr>
          <p:cNvPr id="18439" name="Line 40"/>
          <p:cNvSpPr>
            <a:spLocks noChangeShapeType="1"/>
          </p:cNvSpPr>
          <p:nvPr/>
        </p:nvSpPr>
        <p:spPr bwMode="auto">
          <a:xfrm flipH="1" flipV="1">
            <a:off x="685800" y="3069336"/>
            <a:ext cx="76200" cy="0"/>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18440" name="Line 41"/>
          <p:cNvSpPr>
            <a:spLocks noChangeShapeType="1"/>
          </p:cNvSpPr>
          <p:nvPr/>
        </p:nvSpPr>
        <p:spPr bwMode="auto">
          <a:xfrm>
            <a:off x="838200" y="1773936"/>
            <a:ext cx="76200" cy="1219200"/>
          </a:xfrm>
          <a:prstGeom prst="line">
            <a:avLst/>
          </a:prstGeom>
          <a:noFill/>
          <a:ln w="5715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1" name="Line 42"/>
          <p:cNvSpPr>
            <a:spLocks noChangeShapeType="1"/>
          </p:cNvSpPr>
          <p:nvPr/>
        </p:nvSpPr>
        <p:spPr bwMode="auto">
          <a:xfrm flipH="1">
            <a:off x="762000" y="2993136"/>
            <a:ext cx="152400" cy="15240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2" name="Line 43"/>
          <p:cNvSpPr>
            <a:spLocks noChangeShapeType="1"/>
          </p:cNvSpPr>
          <p:nvPr/>
        </p:nvSpPr>
        <p:spPr bwMode="auto">
          <a:xfrm>
            <a:off x="685800" y="2459736"/>
            <a:ext cx="76200" cy="2057400"/>
          </a:xfrm>
          <a:prstGeom prst="line">
            <a:avLst/>
          </a:prstGeom>
          <a:noFill/>
          <a:ln w="1905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3" name="Line 44"/>
          <p:cNvSpPr>
            <a:spLocks noChangeShapeType="1"/>
          </p:cNvSpPr>
          <p:nvPr/>
        </p:nvSpPr>
        <p:spPr bwMode="auto">
          <a:xfrm flipH="1">
            <a:off x="2895600" y="2764536"/>
            <a:ext cx="1371600" cy="1447800"/>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18444" name="Line 45"/>
          <p:cNvSpPr>
            <a:spLocks noChangeShapeType="1"/>
          </p:cNvSpPr>
          <p:nvPr/>
        </p:nvSpPr>
        <p:spPr bwMode="auto">
          <a:xfrm>
            <a:off x="2971800" y="2764536"/>
            <a:ext cx="1371600" cy="0"/>
          </a:xfrm>
          <a:prstGeom prst="line">
            <a:avLst/>
          </a:prstGeom>
          <a:noFill/>
          <a:ln w="5715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5" name="Line 46"/>
          <p:cNvSpPr>
            <a:spLocks noChangeShapeType="1"/>
          </p:cNvSpPr>
          <p:nvPr/>
        </p:nvSpPr>
        <p:spPr bwMode="auto">
          <a:xfrm flipH="1">
            <a:off x="4267200" y="2764536"/>
            <a:ext cx="76200" cy="14478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6" name="Line 48"/>
          <p:cNvSpPr>
            <a:spLocks noChangeShapeType="1"/>
          </p:cNvSpPr>
          <p:nvPr/>
        </p:nvSpPr>
        <p:spPr bwMode="auto">
          <a:xfrm flipV="1">
            <a:off x="6629400" y="2840736"/>
            <a:ext cx="914400" cy="1219200"/>
          </a:xfrm>
          <a:prstGeom prst="line">
            <a:avLst/>
          </a:prstGeom>
          <a:noFill/>
          <a:ln w="57150">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7" name="Line 49"/>
          <p:cNvSpPr>
            <a:spLocks noChangeShapeType="1"/>
          </p:cNvSpPr>
          <p:nvPr/>
        </p:nvSpPr>
        <p:spPr bwMode="auto">
          <a:xfrm flipH="1">
            <a:off x="7543800" y="2840736"/>
            <a:ext cx="0" cy="16002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8" name="Line 50"/>
          <p:cNvSpPr>
            <a:spLocks noChangeShapeType="1"/>
          </p:cNvSpPr>
          <p:nvPr/>
        </p:nvSpPr>
        <p:spPr bwMode="auto">
          <a:xfrm flipH="1">
            <a:off x="685800" y="1773936"/>
            <a:ext cx="152400" cy="1371600"/>
          </a:xfrm>
          <a:prstGeom prst="line">
            <a:avLst/>
          </a:prstGeom>
          <a:noFill/>
          <a:ln w="1905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49" name="Line 51"/>
          <p:cNvSpPr>
            <a:spLocks noChangeShapeType="1"/>
          </p:cNvSpPr>
          <p:nvPr/>
        </p:nvSpPr>
        <p:spPr bwMode="auto">
          <a:xfrm flipH="1">
            <a:off x="2895600" y="2764536"/>
            <a:ext cx="76200" cy="1524000"/>
          </a:xfrm>
          <a:prstGeom prst="line">
            <a:avLst/>
          </a:prstGeom>
          <a:noFill/>
          <a:ln w="1905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50" name="Line 52"/>
          <p:cNvSpPr>
            <a:spLocks noChangeShapeType="1"/>
          </p:cNvSpPr>
          <p:nvPr/>
        </p:nvSpPr>
        <p:spPr bwMode="auto">
          <a:xfrm>
            <a:off x="2819400" y="4212336"/>
            <a:ext cx="1447800" cy="0"/>
          </a:xfrm>
          <a:prstGeom prst="line">
            <a:avLst/>
          </a:prstGeom>
          <a:noFill/>
          <a:ln w="1905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51" name="Line 53"/>
          <p:cNvSpPr>
            <a:spLocks noChangeShapeType="1"/>
          </p:cNvSpPr>
          <p:nvPr/>
        </p:nvSpPr>
        <p:spPr bwMode="auto">
          <a:xfrm flipH="1">
            <a:off x="6629400" y="3983736"/>
            <a:ext cx="0" cy="1752600"/>
          </a:xfrm>
          <a:prstGeom prst="line">
            <a:avLst/>
          </a:prstGeom>
          <a:noFill/>
          <a:ln w="1905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52" name="Line 54"/>
          <p:cNvSpPr>
            <a:spLocks noChangeShapeType="1"/>
          </p:cNvSpPr>
          <p:nvPr/>
        </p:nvSpPr>
        <p:spPr bwMode="auto">
          <a:xfrm flipH="1">
            <a:off x="6629400" y="4440936"/>
            <a:ext cx="914400" cy="1219200"/>
          </a:xfrm>
          <a:prstGeom prst="line">
            <a:avLst/>
          </a:prstGeom>
          <a:noFill/>
          <a:ln w="1905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453" name="Line 55"/>
          <p:cNvSpPr>
            <a:spLocks noChangeShapeType="1"/>
          </p:cNvSpPr>
          <p:nvPr/>
        </p:nvSpPr>
        <p:spPr bwMode="auto">
          <a:xfrm flipH="1">
            <a:off x="6629400" y="2916936"/>
            <a:ext cx="838200" cy="2743200"/>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9" name="Rectangle 3"/>
          <p:cNvSpPr>
            <a:spLocks noChangeArrowheads="1"/>
          </p:cNvSpPr>
          <p:nvPr/>
        </p:nvSpPr>
        <p:spPr bwMode="auto">
          <a:xfrm>
            <a:off x="515143" y="5873378"/>
            <a:ext cx="8113713" cy="451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150000"/>
              </a:lnSpc>
              <a:buClr>
                <a:srgbClr val="FFFFFF"/>
              </a:buClr>
              <a:buSzPct val="100000"/>
              <a:buFont typeface="Arial" charset="0"/>
              <a:buNone/>
            </a:pPr>
            <a:r>
              <a:rPr lang="de-DE" altLang="de-DE" sz="2000" dirty="0">
                <a:latin typeface="Arial" charset="0"/>
                <a:cs typeface="Arial" charset="0"/>
              </a:rPr>
              <a:t>Was ergeben sich daraus für praktische Konsequenzen?</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533400" y="228600"/>
            <a:ext cx="8372475" cy="937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150000"/>
              </a:lnSpc>
              <a:buClr>
                <a:srgbClr val="000000"/>
              </a:buClr>
              <a:buSzPct val="100000"/>
              <a:buFont typeface="Times New Roman" pitchFamily="18" charset="0"/>
              <a:buNone/>
            </a:pPr>
            <a:r>
              <a:rPr lang="en-GB" altLang="de-DE" sz="2800" dirty="0" err="1">
                <a:solidFill>
                  <a:srgbClr val="0070C0"/>
                </a:solidFill>
                <a:latin typeface="Arial" charset="0"/>
                <a:cs typeface="Arial" charset="0"/>
              </a:rPr>
              <a:t>Drehmoment</a:t>
            </a:r>
            <a:r>
              <a:rPr lang="en-GB" altLang="de-DE" dirty="0">
                <a:latin typeface="Arial" charset="0"/>
                <a:cs typeface="Arial" charset="0"/>
              </a:rPr>
              <a:t> = Kraft mal </a:t>
            </a:r>
            <a:r>
              <a:rPr lang="en-GB" altLang="de-DE" dirty="0" err="1">
                <a:latin typeface="Arial" charset="0"/>
                <a:cs typeface="Arial" charset="0"/>
              </a:rPr>
              <a:t>Abstand</a:t>
            </a:r>
            <a:endParaRPr lang="en-GB" altLang="de-DE" dirty="0">
              <a:latin typeface="Arial" charset="0"/>
              <a:cs typeface="Arial" charset="0"/>
            </a:endParaRPr>
          </a:p>
          <a:p>
            <a:pPr>
              <a:lnSpc>
                <a:spcPct val="150000"/>
              </a:lnSpc>
              <a:buClr>
                <a:srgbClr val="000000"/>
              </a:buClr>
              <a:buSzPct val="100000"/>
              <a:buFont typeface="Times New Roman" pitchFamily="18" charset="0"/>
              <a:buNone/>
            </a:pPr>
            <a:r>
              <a:rPr lang="en-GB" altLang="de-DE" sz="1200" dirty="0">
                <a:latin typeface="Arial" charset="0"/>
                <a:cs typeface="Arial" charset="0"/>
              </a:rPr>
              <a:t>Kraft (F) mal </a:t>
            </a:r>
            <a:r>
              <a:rPr lang="en-GB" altLang="de-DE" sz="1200" i="1" dirty="0" err="1">
                <a:latin typeface="Arial" charset="0"/>
                <a:cs typeface="Arial" charset="0"/>
              </a:rPr>
              <a:t>dem</a:t>
            </a:r>
            <a:r>
              <a:rPr lang="en-GB" altLang="de-DE" sz="1200" i="1" dirty="0">
                <a:latin typeface="Arial" charset="0"/>
                <a:cs typeface="Arial" charset="0"/>
              </a:rPr>
              <a:t> </a:t>
            </a:r>
            <a:r>
              <a:rPr lang="en-GB" altLang="de-DE" sz="1200" i="1" dirty="0" err="1">
                <a:latin typeface="Arial" charset="0"/>
                <a:cs typeface="Arial" charset="0"/>
              </a:rPr>
              <a:t>senkrechten</a:t>
            </a:r>
            <a:r>
              <a:rPr lang="en-GB" altLang="de-DE" sz="1200" i="1" dirty="0">
                <a:latin typeface="Arial" charset="0"/>
                <a:cs typeface="Arial" charset="0"/>
              </a:rPr>
              <a:t> </a:t>
            </a:r>
            <a:r>
              <a:rPr lang="en-GB" altLang="de-DE" sz="1200" dirty="0" err="1">
                <a:latin typeface="Arial" charset="0"/>
                <a:cs typeface="Arial" charset="0"/>
              </a:rPr>
              <a:t>Abstand</a:t>
            </a:r>
            <a:r>
              <a:rPr lang="en-GB" altLang="de-DE" sz="1200" dirty="0">
                <a:latin typeface="Arial" charset="0"/>
                <a:cs typeface="Arial" charset="0"/>
              </a:rPr>
              <a:t> </a:t>
            </a:r>
            <a:r>
              <a:rPr lang="en-GB" altLang="de-DE" sz="1200" dirty="0" err="1">
                <a:latin typeface="Arial" charset="0"/>
                <a:cs typeface="Arial" charset="0"/>
              </a:rPr>
              <a:t>ihrer</a:t>
            </a:r>
            <a:r>
              <a:rPr lang="en-GB" altLang="de-DE" sz="1200" dirty="0">
                <a:latin typeface="Arial" charset="0"/>
                <a:cs typeface="Arial" charset="0"/>
              </a:rPr>
              <a:t> </a:t>
            </a:r>
            <a:r>
              <a:rPr lang="en-GB" altLang="de-DE" sz="1200" dirty="0" err="1">
                <a:latin typeface="Arial" charset="0"/>
                <a:cs typeface="Arial" charset="0"/>
              </a:rPr>
              <a:t>Wirkungslinie</a:t>
            </a:r>
            <a:r>
              <a:rPr lang="en-GB" altLang="de-DE" sz="1200" dirty="0">
                <a:latin typeface="Arial" charset="0"/>
                <a:cs typeface="Arial" charset="0"/>
              </a:rPr>
              <a:t> </a:t>
            </a:r>
            <a:r>
              <a:rPr lang="en-GB" altLang="de-DE" sz="1200" dirty="0" err="1">
                <a:latin typeface="Arial" charset="0"/>
                <a:cs typeface="Arial" charset="0"/>
              </a:rPr>
              <a:t>zum</a:t>
            </a:r>
            <a:r>
              <a:rPr lang="en-GB" altLang="de-DE" sz="1200" dirty="0">
                <a:latin typeface="Arial" charset="0"/>
                <a:cs typeface="Arial" charset="0"/>
              </a:rPr>
              <a:t> </a:t>
            </a:r>
            <a:r>
              <a:rPr lang="en-GB" altLang="de-DE" sz="1200" dirty="0" err="1">
                <a:latin typeface="Arial" charset="0"/>
                <a:cs typeface="Arial" charset="0"/>
              </a:rPr>
              <a:t>Drehpunkt</a:t>
            </a:r>
            <a:r>
              <a:rPr lang="en-GB" altLang="de-DE" sz="1200" dirty="0">
                <a:latin typeface="Arial" charset="0"/>
                <a:cs typeface="Arial" charset="0"/>
              </a:rPr>
              <a:t> (r)   	</a:t>
            </a:r>
            <a:endParaRPr lang="en-GB" altLang="de-DE" sz="1200" b="1" i="1" dirty="0">
              <a:cs typeface="Arial" charset="0"/>
            </a:endParaRPr>
          </a:p>
        </p:txBody>
      </p:sp>
      <p:sp>
        <p:nvSpPr>
          <p:cNvPr id="19459" name="Rectangle 3"/>
          <p:cNvSpPr>
            <a:spLocks noChangeArrowheads="1"/>
          </p:cNvSpPr>
          <p:nvPr/>
        </p:nvSpPr>
        <p:spPr bwMode="auto">
          <a:xfrm>
            <a:off x="0" y="1804988"/>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9460" name="Rectangle 4"/>
          <p:cNvSpPr>
            <a:spLocks noChangeArrowheads="1"/>
          </p:cNvSpPr>
          <p:nvPr/>
        </p:nvSpPr>
        <p:spPr bwMode="auto">
          <a:xfrm>
            <a:off x="1350963" y="6248400"/>
            <a:ext cx="7793037"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 y="1687943"/>
            <a:ext cx="4882896" cy="3354550"/>
          </a:xfrm>
          <a:prstGeom prst="rect">
            <a:avLst/>
          </a:prstGeom>
        </p:spPr>
      </p:pic>
      <p:sp>
        <p:nvSpPr>
          <p:cNvPr id="4" name="Rechteck 3"/>
          <p:cNvSpPr/>
          <p:nvPr/>
        </p:nvSpPr>
        <p:spPr>
          <a:xfrm>
            <a:off x="615632" y="5245344"/>
            <a:ext cx="6712094" cy="1421671"/>
          </a:xfrm>
          <a:prstGeom prst="rect">
            <a:avLst/>
          </a:prstGeom>
        </p:spPr>
        <p:txBody>
          <a:bodyPr wrap="none">
            <a:spAutoFit/>
          </a:bodyPr>
          <a:lstStyle/>
          <a:p>
            <a:pPr marL="342900" indent="-342900">
              <a:lnSpc>
                <a:spcPct val="150000"/>
              </a:lnSpc>
              <a:buFont typeface="Arial" panose="020B0604020202020204" pitchFamily="34" charset="0"/>
              <a:buChar char="•"/>
            </a:pPr>
            <a:r>
              <a:rPr lang="en-GB" altLang="de-DE" sz="2000" dirty="0" err="1">
                <a:latin typeface="Arial" charset="0"/>
                <a:cs typeface="Arial" charset="0"/>
              </a:rPr>
              <a:t>wie</a:t>
            </a:r>
            <a:r>
              <a:rPr lang="en-GB" altLang="de-DE" sz="2000" dirty="0">
                <a:latin typeface="Arial" charset="0"/>
                <a:cs typeface="Arial" charset="0"/>
              </a:rPr>
              <a:t> </a:t>
            </a:r>
            <a:r>
              <a:rPr lang="en-GB" altLang="de-DE" sz="2000" dirty="0" err="1">
                <a:latin typeface="Arial" charset="0"/>
                <a:cs typeface="Arial" charset="0"/>
              </a:rPr>
              <a:t>groß</a:t>
            </a:r>
            <a:r>
              <a:rPr lang="en-GB" altLang="de-DE" sz="2000" dirty="0">
                <a:latin typeface="Arial" charset="0"/>
                <a:cs typeface="Arial" charset="0"/>
              </a:rPr>
              <a:t> </a:t>
            </a:r>
            <a:r>
              <a:rPr lang="en-GB" altLang="de-DE" sz="2000" dirty="0" err="1">
                <a:latin typeface="Arial" charset="0"/>
                <a:cs typeface="Arial" charset="0"/>
              </a:rPr>
              <a:t>ist</a:t>
            </a:r>
            <a:r>
              <a:rPr lang="en-GB" altLang="de-DE" sz="2000" dirty="0">
                <a:latin typeface="Arial" charset="0"/>
                <a:cs typeface="Arial" charset="0"/>
              </a:rPr>
              <a:t> die Kraft</a:t>
            </a:r>
          </a:p>
          <a:p>
            <a:pPr marL="342900" indent="-342900">
              <a:lnSpc>
                <a:spcPct val="150000"/>
              </a:lnSpc>
              <a:buFont typeface="Arial" panose="020B0604020202020204" pitchFamily="34" charset="0"/>
              <a:buChar char="•"/>
            </a:pPr>
            <a:r>
              <a:rPr lang="en-GB" altLang="de-DE" sz="2000" dirty="0">
                <a:latin typeface="Arial" charset="0"/>
                <a:cs typeface="Arial" charset="0"/>
              </a:rPr>
              <a:t>wo </a:t>
            </a:r>
            <a:r>
              <a:rPr lang="en-GB" altLang="de-DE" sz="2000" dirty="0" err="1">
                <a:latin typeface="Arial" charset="0"/>
                <a:cs typeface="Arial" charset="0"/>
              </a:rPr>
              <a:t>setzt</a:t>
            </a:r>
            <a:r>
              <a:rPr lang="en-GB" altLang="de-DE" sz="2000" dirty="0">
                <a:latin typeface="Arial" charset="0"/>
                <a:cs typeface="Arial" charset="0"/>
              </a:rPr>
              <a:t> die Kraft an und in </a:t>
            </a:r>
            <a:r>
              <a:rPr lang="en-GB" altLang="de-DE" sz="2000" dirty="0" err="1">
                <a:latin typeface="Arial" charset="0"/>
                <a:cs typeface="Arial" charset="0"/>
              </a:rPr>
              <a:t>welche</a:t>
            </a:r>
            <a:r>
              <a:rPr lang="en-GB" altLang="de-DE" sz="2000" dirty="0">
                <a:latin typeface="Arial" charset="0"/>
                <a:cs typeface="Arial" charset="0"/>
              </a:rPr>
              <a:t> </a:t>
            </a:r>
            <a:r>
              <a:rPr lang="en-GB" altLang="de-DE" sz="2000" dirty="0" err="1">
                <a:latin typeface="Arial" charset="0"/>
                <a:cs typeface="Arial" charset="0"/>
              </a:rPr>
              <a:t>Richtung</a:t>
            </a:r>
            <a:r>
              <a:rPr lang="en-GB" altLang="de-DE" sz="2000" dirty="0">
                <a:latin typeface="Arial" charset="0"/>
                <a:cs typeface="Arial" charset="0"/>
              </a:rPr>
              <a:t> </a:t>
            </a:r>
            <a:r>
              <a:rPr lang="en-GB" altLang="de-DE" sz="2000" dirty="0" err="1">
                <a:latin typeface="Arial" charset="0"/>
                <a:cs typeface="Arial" charset="0"/>
              </a:rPr>
              <a:t>wirkt</a:t>
            </a:r>
            <a:r>
              <a:rPr lang="en-GB" altLang="de-DE" sz="2000" dirty="0">
                <a:latin typeface="Arial" charset="0"/>
                <a:cs typeface="Arial" charset="0"/>
              </a:rPr>
              <a:t> </a:t>
            </a:r>
            <a:r>
              <a:rPr lang="en-GB" altLang="de-DE" sz="2000" dirty="0" err="1">
                <a:latin typeface="Arial" charset="0"/>
                <a:cs typeface="Arial" charset="0"/>
              </a:rPr>
              <a:t>sie</a:t>
            </a:r>
            <a:r>
              <a:rPr lang="en-GB" altLang="de-DE" sz="2000" dirty="0">
                <a:latin typeface="Arial" charset="0"/>
                <a:cs typeface="Arial" charset="0"/>
              </a:rPr>
              <a:t> </a:t>
            </a:r>
          </a:p>
          <a:p>
            <a:pPr marL="342900" indent="-342900">
              <a:lnSpc>
                <a:spcPct val="150000"/>
              </a:lnSpc>
              <a:buFont typeface="Arial" panose="020B0604020202020204" pitchFamily="34" charset="0"/>
              <a:buChar char="•"/>
            </a:pPr>
            <a:r>
              <a:rPr lang="en-GB" altLang="de-DE" sz="2000" dirty="0">
                <a:latin typeface="Arial" charset="0"/>
                <a:cs typeface="Arial" charset="0"/>
              </a:rPr>
              <a:t>wo </a:t>
            </a:r>
            <a:r>
              <a:rPr lang="en-GB" altLang="de-DE" sz="2000" dirty="0" err="1">
                <a:latin typeface="Arial" charset="0"/>
                <a:cs typeface="Arial" charset="0"/>
              </a:rPr>
              <a:t>befindet</a:t>
            </a:r>
            <a:r>
              <a:rPr lang="en-GB" altLang="de-DE" sz="2000" dirty="0">
                <a:latin typeface="Arial" charset="0"/>
                <a:cs typeface="Arial" charset="0"/>
              </a:rPr>
              <a:t> </a:t>
            </a:r>
            <a:r>
              <a:rPr lang="en-GB" altLang="de-DE" sz="2000" dirty="0" err="1">
                <a:latin typeface="Arial" charset="0"/>
                <a:cs typeface="Arial" charset="0"/>
              </a:rPr>
              <a:t>sich</a:t>
            </a:r>
            <a:r>
              <a:rPr lang="en-GB" altLang="de-DE" sz="2000" dirty="0">
                <a:latin typeface="Arial" charset="0"/>
                <a:cs typeface="Arial" charset="0"/>
              </a:rPr>
              <a:t> der </a:t>
            </a:r>
            <a:r>
              <a:rPr lang="en-GB" altLang="de-DE" sz="2000" dirty="0" err="1">
                <a:latin typeface="Arial" charset="0"/>
                <a:cs typeface="Arial" charset="0"/>
              </a:rPr>
              <a:t>Drehpunkt</a:t>
            </a:r>
            <a:endParaRPr lang="de-DE" sz="2000" dirty="0"/>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533400" y="228600"/>
            <a:ext cx="8372475" cy="6137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150000"/>
              </a:lnSpc>
              <a:buClr>
                <a:srgbClr val="000000"/>
              </a:buClr>
              <a:buSzPct val="100000"/>
              <a:buFont typeface="Times New Roman" pitchFamily="18" charset="0"/>
              <a:buNone/>
            </a:pPr>
            <a:r>
              <a:rPr lang="en-GB" altLang="de-DE" sz="2800" dirty="0" err="1">
                <a:solidFill>
                  <a:srgbClr val="0070C0"/>
                </a:solidFill>
                <a:latin typeface="Arial" charset="0"/>
                <a:cs typeface="Arial" charset="0"/>
              </a:rPr>
              <a:t>Drehmoment</a:t>
            </a:r>
            <a:r>
              <a:rPr lang="en-GB" altLang="de-DE" dirty="0">
                <a:latin typeface="Arial" charset="0"/>
                <a:cs typeface="Arial" charset="0"/>
              </a:rPr>
              <a:t> = Kraft mal </a:t>
            </a:r>
            <a:r>
              <a:rPr lang="en-GB" altLang="de-DE" dirty="0" err="1">
                <a:latin typeface="Arial" charset="0"/>
                <a:cs typeface="Arial" charset="0"/>
              </a:rPr>
              <a:t>Abstand</a:t>
            </a:r>
            <a:endParaRPr lang="en-GB" altLang="de-DE" dirty="0">
              <a:latin typeface="Arial" charset="0"/>
              <a:cs typeface="Arial" charset="0"/>
            </a:endParaRPr>
          </a:p>
        </p:txBody>
      </p:sp>
      <p:sp>
        <p:nvSpPr>
          <p:cNvPr id="19459" name="Rectangle 3"/>
          <p:cNvSpPr>
            <a:spLocks noChangeArrowheads="1"/>
          </p:cNvSpPr>
          <p:nvPr/>
        </p:nvSpPr>
        <p:spPr bwMode="auto">
          <a:xfrm>
            <a:off x="0" y="1804988"/>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3264" y="144366"/>
            <a:ext cx="1789033" cy="1229066"/>
          </a:xfrm>
          <a:prstGeom prst="rect">
            <a:avLst/>
          </a:prstGeom>
        </p:spPr>
      </p:pic>
      <p:sp>
        <p:nvSpPr>
          <p:cNvPr id="4" name="Rechteck 3"/>
          <p:cNvSpPr/>
          <p:nvPr/>
        </p:nvSpPr>
        <p:spPr>
          <a:xfrm>
            <a:off x="572117" y="947123"/>
            <a:ext cx="6232796" cy="960006"/>
          </a:xfrm>
          <a:prstGeom prst="rect">
            <a:avLst/>
          </a:prstGeom>
        </p:spPr>
        <p:txBody>
          <a:bodyPr wrap="none">
            <a:spAutoFit/>
          </a:bodyPr>
          <a:lstStyle/>
          <a:p>
            <a:pPr>
              <a:lnSpc>
                <a:spcPct val="150000"/>
              </a:lnSpc>
            </a:pPr>
            <a:r>
              <a:rPr lang="en-GB" altLang="de-DE" sz="2000" dirty="0">
                <a:latin typeface="Arial" charset="0"/>
                <a:cs typeface="Arial" charset="0"/>
              </a:rPr>
              <a:t>Falls die Kraft </a:t>
            </a:r>
            <a:r>
              <a:rPr lang="en-GB" altLang="de-DE" sz="2000" dirty="0" err="1">
                <a:latin typeface="Arial" charset="0"/>
                <a:cs typeface="Arial" charset="0"/>
              </a:rPr>
              <a:t>senkrecht</a:t>
            </a:r>
            <a:r>
              <a:rPr lang="en-GB" altLang="de-DE" sz="2000" dirty="0">
                <a:latin typeface="Arial" charset="0"/>
                <a:cs typeface="Arial" charset="0"/>
              </a:rPr>
              <a:t> </a:t>
            </a:r>
            <a:r>
              <a:rPr lang="en-GB" altLang="de-DE" sz="2000" dirty="0" err="1">
                <a:latin typeface="Arial" charset="0"/>
                <a:cs typeface="Arial" charset="0"/>
              </a:rPr>
              <a:t>wirkt</a:t>
            </a:r>
            <a:r>
              <a:rPr lang="en-GB" altLang="de-DE" sz="2000" dirty="0">
                <a:latin typeface="Arial" charset="0"/>
                <a:cs typeface="Arial" charset="0"/>
              </a:rPr>
              <a:t> (</a:t>
            </a:r>
            <a:r>
              <a:rPr lang="en-GB" altLang="de-DE" sz="2000" dirty="0" err="1">
                <a:latin typeface="Arial" charset="0"/>
                <a:cs typeface="Arial" charset="0"/>
              </a:rPr>
              <a:t>z.B</a:t>
            </a:r>
            <a:r>
              <a:rPr lang="en-GB" altLang="de-DE" sz="2000" dirty="0">
                <a:latin typeface="Arial" charset="0"/>
                <a:cs typeface="Arial" charset="0"/>
              </a:rPr>
              <a:t>. </a:t>
            </a:r>
            <a:r>
              <a:rPr lang="en-GB" altLang="de-DE" sz="2000" dirty="0" err="1">
                <a:latin typeface="Arial" charset="0"/>
                <a:cs typeface="Arial" charset="0"/>
              </a:rPr>
              <a:t>Gewichtskraft</a:t>
            </a:r>
            <a:r>
              <a:rPr lang="en-GB" altLang="de-DE" sz="2000" dirty="0">
                <a:latin typeface="Arial" charset="0"/>
                <a:cs typeface="Arial" charset="0"/>
              </a:rPr>
              <a:t>) </a:t>
            </a:r>
            <a:r>
              <a:rPr lang="en-GB" altLang="de-DE" sz="2000" dirty="0" err="1">
                <a:latin typeface="Arial" charset="0"/>
                <a:cs typeface="Arial" charset="0"/>
              </a:rPr>
              <a:t>ist</a:t>
            </a:r>
            <a:r>
              <a:rPr lang="en-GB" altLang="de-DE" sz="2000" dirty="0">
                <a:latin typeface="Arial" charset="0"/>
                <a:cs typeface="Arial" charset="0"/>
              </a:rPr>
              <a:t> </a:t>
            </a:r>
          </a:p>
          <a:p>
            <a:pPr>
              <a:lnSpc>
                <a:spcPct val="150000"/>
              </a:lnSpc>
            </a:pPr>
            <a:r>
              <a:rPr lang="en-GB" altLang="de-DE" sz="2000" dirty="0">
                <a:latin typeface="Arial" charset="0"/>
                <a:cs typeface="Arial" charset="0"/>
              </a:rPr>
              <a:t>der </a:t>
            </a:r>
            <a:r>
              <a:rPr lang="en-GB" altLang="de-DE" sz="2000" dirty="0" err="1">
                <a:latin typeface="Arial" charset="0"/>
                <a:cs typeface="Arial" charset="0"/>
              </a:rPr>
              <a:t>Hebelarm</a:t>
            </a:r>
            <a:r>
              <a:rPr lang="en-GB" altLang="de-DE" sz="2000" dirty="0">
                <a:latin typeface="Arial" charset="0"/>
                <a:cs typeface="Arial" charset="0"/>
              </a:rPr>
              <a:t> horizontal</a:t>
            </a:r>
            <a:endParaRPr lang="de-DE" sz="2000" dirty="0"/>
          </a:p>
        </p:txBody>
      </p:sp>
      <p:grpSp>
        <p:nvGrpSpPr>
          <p:cNvPr id="7" name="Group 51">
            <a:extLst>
              <a:ext uri="{FF2B5EF4-FFF2-40B4-BE49-F238E27FC236}">
                <a16:creationId xmlns:a16="http://schemas.microsoft.com/office/drawing/2014/main" id="{2C9798DF-D027-4581-BDD2-73C2DDDF6178}"/>
              </a:ext>
            </a:extLst>
          </p:cNvPr>
          <p:cNvGrpSpPr>
            <a:grpSpLocks/>
          </p:cNvGrpSpPr>
          <p:nvPr/>
        </p:nvGrpSpPr>
        <p:grpSpPr bwMode="auto">
          <a:xfrm>
            <a:off x="533400" y="2857986"/>
            <a:ext cx="7783016" cy="2973711"/>
            <a:chOff x="321" y="228"/>
            <a:chExt cx="4851" cy="1910"/>
          </a:xfrm>
        </p:grpSpPr>
        <p:grpSp>
          <p:nvGrpSpPr>
            <p:cNvPr id="8" name="Group 13">
              <a:extLst>
                <a:ext uri="{FF2B5EF4-FFF2-40B4-BE49-F238E27FC236}">
                  <a16:creationId xmlns:a16="http://schemas.microsoft.com/office/drawing/2014/main" id="{BFDE6890-FD13-48A9-95B2-834247DDC2AF}"/>
                </a:ext>
              </a:extLst>
            </p:cNvPr>
            <p:cNvGrpSpPr>
              <a:grpSpLocks/>
            </p:cNvGrpSpPr>
            <p:nvPr/>
          </p:nvGrpSpPr>
          <p:grpSpPr bwMode="auto">
            <a:xfrm>
              <a:off x="324" y="402"/>
              <a:ext cx="1193" cy="1332"/>
              <a:chOff x="432" y="528"/>
              <a:chExt cx="1949" cy="1872"/>
            </a:xfrm>
          </p:grpSpPr>
          <p:sp>
            <p:nvSpPr>
              <p:cNvPr id="43" name="Line 4">
                <a:extLst>
                  <a:ext uri="{FF2B5EF4-FFF2-40B4-BE49-F238E27FC236}">
                    <a16:creationId xmlns:a16="http://schemas.microsoft.com/office/drawing/2014/main" id="{B9B9759D-406A-4152-A119-3AEACAE54F00}"/>
                  </a:ext>
                </a:extLst>
              </p:cNvPr>
              <p:cNvSpPr>
                <a:spLocks noChangeShapeType="1"/>
              </p:cNvSpPr>
              <p:nvPr/>
            </p:nvSpPr>
            <p:spPr bwMode="auto">
              <a:xfrm flipH="1">
                <a:off x="576" y="960"/>
                <a:ext cx="1392" cy="1344"/>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44" name="Line 5">
                <a:extLst>
                  <a:ext uri="{FF2B5EF4-FFF2-40B4-BE49-F238E27FC236}">
                    <a16:creationId xmlns:a16="http://schemas.microsoft.com/office/drawing/2014/main" id="{BCEB13A6-DBDD-4F1E-943B-530B13199FC6}"/>
                  </a:ext>
                </a:extLst>
              </p:cNvPr>
              <p:cNvSpPr>
                <a:spLocks noChangeShapeType="1"/>
              </p:cNvSpPr>
              <p:nvPr/>
            </p:nvSpPr>
            <p:spPr bwMode="auto">
              <a:xfrm flipV="1">
                <a:off x="528" y="528"/>
                <a:ext cx="0" cy="1776"/>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45" name="Line 6">
                <a:extLst>
                  <a:ext uri="{FF2B5EF4-FFF2-40B4-BE49-F238E27FC236}">
                    <a16:creationId xmlns:a16="http://schemas.microsoft.com/office/drawing/2014/main" id="{184EDFCD-F2C9-41CA-A4AE-41167E2AE334}"/>
                  </a:ext>
                </a:extLst>
              </p:cNvPr>
              <p:cNvSpPr>
                <a:spLocks noChangeShapeType="1"/>
              </p:cNvSpPr>
              <p:nvPr/>
            </p:nvSpPr>
            <p:spPr bwMode="auto">
              <a:xfrm>
                <a:off x="528" y="624"/>
                <a:ext cx="96" cy="3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46" name="Oval 7">
                <a:extLst>
                  <a:ext uri="{FF2B5EF4-FFF2-40B4-BE49-F238E27FC236}">
                    <a16:creationId xmlns:a16="http://schemas.microsoft.com/office/drawing/2014/main" id="{9A183FAA-B97E-4C46-A7DA-7ED50D5D17E4}"/>
                  </a:ext>
                </a:extLst>
              </p:cNvPr>
              <p:cNvSpPr>
                <a:spLocks noChangeArrowheads="1"/>
              </p:cNvSpPr>
              <p:nvPr/>
            </p:nvSpPr>
            <p:spPr bwMode="auto">
              <a:xfrm rot="-195095">
                <a:off x="576" y="912"/>
                <a:ext cx="144" cy="1104"/>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47" name="Line 8">
                <a:extLst>
                  <a:ext uri="{FF2B5EF4-FFF2-40B4-BE49-F238E27FC236}">
                    <a16:creationId xmlns:a16="http://schemas.microsoft.com/office/drawing/2014/main" id="{DC10BA6C-89E1-4C0D-91E5-170BA9440106}"/>
                  </a:ext>
                </a:extLst>
              </p:cNvPr>
              <p:cNvSpPr>
                <a:spLocks noChangeShapeType="1"/>
              </p:cNvSpPr>
              <p:nvPr/>
            </p:nvSpPr>
            <p:spPr bwMode="auto">
              <a:xfrm>
                <a:off x="672" y="1968"/>
                <a:ext cx="48" cy="24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48" name="Oval 9">
                <a:extLst>
                  <a:ext uri="{FF2B5EF4-FFF2-40B4-BE49-F238E27FC236}">
                    <a16:creationId xmlns:a16="http://schemas.microsoft.com/office/drawing/2014/main" id="{1ED7CBDB-5711-41A4-BB8F-C582AB53B593}"/>
                  </a:ext>
                </a:extLst>
              </p:cNvPr>
              <p:cNvSpPr>
                <a:spLocks noChangeArrowheads="1"/>
              </p:cNvSpPr>
              <p:nvPr/>
            </p:nvSpPr>
            <p:spPr bwMode="auto">
              <a:xfrm>
                <a:off x="432" y="2208"/>
                <a:ext cx="192" cy="19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49" name="Oval 12">
                <a:extLst>
                  <a:ext uri="{FF2B5EF4-FFF2-40B4-BE49-F238E27FC236}">
                    <a16:creationId xmlns:a16="http://schemas.microsoft.com/office/drawing/2014/main" id="{15ACF9B1-68B2-4BC0-95D8-1CF152EE600B}"/>
                  </a:ext>
                </a:extLst>
              </p:cNvPr>
              <p:cNvSpPr>
                <a:spLocks noChangeArrowheads="1"/>
              </p:cNvSpPr>
              <p:nvPr/>
            </p:nvSpPr>
            <p:spPr bwMode="auto">
              <a:xfrm>
                <a:off x="1625" y="606"/>
                <a:ext cx="756" cy="71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grpSp>
        <p:sp>
          <p:nvSpPr>
            <p:cNvPr id="9" name="Line 15">
              <a:extLst>
                <a:ext uri="{FF2B5EF4-FFF2-40B4-BE49-F238E27FC236}">
                  <a16:creationId xmlns:a16="http://schemas.microsoft.com/office/drawing/2014/main" id="{82A62986-7638-40ED-A49F-0531239871DE}"/>
                </a:ext>
              </a:extLst>
            </p:cNvPr>
            <p:cNvSpPr>
              <a:spLocks noChangeShapeType="1"/>
            </p:cNvSpPr>
            <p:nvPr/>
          </p:nvSpPr>
          <p:spPr bwMode="auto">
            <a:xfrm rot="2880862" flipH="1">
              <a:off x="2512" y="1150"/>
              <a:ext cx="852" cy="95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0" name="Line 16">
              <a:extLst>
                <a:ext uri="{FF2B5EF4-FFF2-40B4-BE49-F238E27FC236}">
                  <a16:creationId xmlns:a16="http://schemas.microsoft.com/office/drawing/2014/main" id="{EA13B37A-D80C-452E-87D2-F1652E96FF36}"/>
                </a:ext>
              </a:extLst>
            </p:cNvPr>
            <p:cNvSpPr>
              <a:spLocks noChangeShapeType="1"/>
            </p:cNvSpPr>
            <p:nvPr/>
          </p:nvSpPr>
          <p:spPr bwMode="auto">
            <a:xfrm flipV="1">
              <a:off x="2282" y="365"/>
              <a:ext cx="0" cy="1264"/>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1" name="Line 17">
              <a:extLst>
                <a:ext uri="{FF2B5EF4-FFF2-40B4-BE49-F238E27FC236}">
                  <a16:creationId xmlns:a16="http://schemas.microsoft.com/office/drawing/2014/main" id="{DCE6CFAA-17AF-4D8A-A680-2B45ED5655B4}"/>
                </a:ext>
              </a:extLst>
            </p:cNvPr>
            <p:cNvSpPr>
              <a:spLocks noChangeShapeType="1"/>
            </p:cNvSpPr>
            <p:nvPr/>
          </p:nvSpPr>
          <p:spPr bwMode="auto">
            <a:xfrm>
              <a:off x="2282" y="433"/>
              <a:ext cx="59" cy="23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2" name="Oval 18">
              <a:extLst>
                <a:ext uri="{FF2B5EF4-FFF2-40B4-BE49-F238E27FC236}">
                  <a16:creationId xmlns:a16="http://schemas.microsoft.com/office/drawing/2014/main" id="{A5DE0AA1-CC67-488E-A398-DCD766D71D7F}"/>
                </a:ext>
              </a:extLst>
            </p:cNvPr>
            <p:cNvSpPr>
              <a:spLocks noChangeArrowheads="1"/>
            </p:cNvSpPr>
            <p:nvPr/>
          </p:nvSpPr>
          <p:spPr bwMode="auto">
            <a:xfrm rot="-195095">
              <a:off x="2311" y="638"/>
              <a:ext cx="88" cy="786"/>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3" name="Line 19">
              <a:extLst>
                <a:ext uri="{FF2B5EF4-FFF2-40B4-BE49-F238E27FC236}">
                  <a16:creationId xmlns:a16="http://schemas.microsoft.com/office/drawing/2014/main" id="{C85BA658-1098-4E59-B60C-5182E53D89C6}"/>
                </a:ext>
              </a:extLst>
            </p:cNvPr>
            <p:cNvSpPr>
              <a:spLocks noChangeShapeType="1"/>
            </p:cNvSpPr>
            <p:nvPr/>
          </p:nvSpPr>
          <p:spPr bwMode="auto">
            <a:xfrm rot="-125284">
              <a:off x="2370" y="1389"/>
              <a:ext cx="29" cy="20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4" name="Oval 20">
              <a:extLst>
                <a:ext uri="{FF2B5EF4-FFF2-40B4-BE49-F238E27FC236}">
                  <a16:creationId xmlns:a16="http://schemas.microsoft.com/office/drawing/2014/main" id="{9C2DC086-6F9E-44C2-91B4-841AEC78C614}"/>
                </a:ext>
              </a:extLst>
            </p:cNvPr>
            <p:cNvSpPr>
              <a:spLocks noChangeArrowheads="1"/>
            </p:cNvSpPr>
            <p:nvPr/>
          </p:nvSpPr>
          <p:spPr bwMode="auto">
            <a:xfrm>
              <a:off x="2223" y="1560"/>
              <a:ext cx="118" cy="1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5" name="Oval 21">
              <a:extLst>
                <a:ext uri="{FF2B5EF4-FFF2-40B4-BE49-F238E27FC236}">
                  <a16:creationId xmlns:a16="http://schemas.microsoft.com/office/drawing/2014/main" id="{B9B68538-47C9-4CC8-9706-71DB7B149980}"/>
                </a:ext>
              </a:extLst>
            </p:cNvPr>
            <p:cNvSpPr>
              <a:spLocks noChangeArrowheads="1"/>
            </p:cNvSpPr>
            <p:nvPr/>
          </p:nvSpPr>
          <p:spPr bwMode="auto">
            <a:xfrm>
              <a:off x="3278" y="1364"/>
              <a:ext cx="463" cy="50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6" name="Line 23">
              <a:extLst>
                <a:ext uri="{FF2B5EF4-FFF2-40B4-BE49-F238E27FC236}">
                  <a16:creationId xmlns:a16="http://schemas.microsoft.com/office/drawing/2014/main" id="{AE879962-0B5C-429B-8396-DCCB1B5EC0CC}"/>
                </a:ext>
              </a:extLst>
            </p:cNvPr>
            <p:cNvSpPr>
              <a:spLocks noChangeShapeType="1"/>
            </p:cNvSpPr>
            <p:nvPr/>
          </p:nvSpPr>
          <p:spPr bwMode="auto">
            <a:xfrm rot="5530095" flipH="1">
              <a:off x="4091" y="1077"/>
              <a:ext cx="852" cy="95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7" name="Line 24">
              <a:extLst>
                <a:ext uri="{FF2B5EF4-FFF2-40B4-BE49-F238E27FC236}">
                  <a16:creationId xmlns:a16="http://schemas.microsoft.com/office/drawing/2014/main" id="{82316CB7-2C6E-4A03-A6A5-94A404CB3A5B}"/>
                </a:ext>
              </a:extLst>
            </p:cNvPr>
            <p:cNvSpPr>
              <a:spLocks noChangeShapeType="1"/>
            </p:cNvSpPr>
            <p:nvPr/>
          </p:nvSpPr>
          <p:spPr bwMode="auto">
            <a:xfrm rot="2842475" flipV="1">
              <a:off x="4496" y="78"/>
              <a:ext cx="1" cy="1264"/>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8" name="Line 25">
              <a:extLst>
                <a:ext uri="{FF2B5EF4-FFF2-40B4-BE49-F238E27FC236}">
                  <a16:creationId xmlns:a16="http://schemas.microsoft.com/office/drawing/2014/main" id="{34CB78E8-3CED-44EC-8325-167CBFFBF3A7}"/>
                </a:ext>
              </a:extLst>
            </p:cNvPr>
            <p:cNvSpPr>
              <a:spLocks noChangeShapeType="1"/>
            </p:cNvSpPr>
            <p:nvPr/>
          </p:nvSpPr>
          <p:spPr bwMode="auto">
            <a:xfrm rot="2387516">
              <a:off x="4852" y="326"/>
              <a:ext cx="59" cy="23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9" name="Oval 26">
              <a:extLst>
                <a:ext uri="{FF2B5EF4-FFF2-40B4-BE49-F238E27FC236}">
                  <a16:creationId xmlns:a16="http://schemas.microsoft.com/office/drawing/2014/main" id="{D30D6F1C-4B1D-4C78-8119-FCDD469EDACB}"/>
                </a:ext>
              </a:extLst>
            </p:cNvPr>
            <p:cNvSpPr>
              <a:spLocks noChangeArrowheads="1"/>
            </p:cNvSpPr>
            <p:nvPr/>
          </p:nvSpPr>
          <p:spPr bwMode="auto">
            <a:xfrm rot="2834669">
              <a:off x="4501" y="315"/>
              <a:ext cx="88" cy="925"/>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0" name="Line 27">
              <a:extLst>
                <a:ext uri="{FF2B5EF4-FFF2-40B4-BE49-F238E27FC236}">
                  <a16:creationId xmlns:a16="http://schemas.microsoft.com/office/drawing/2014/main" id="{D51C3598-0F67-4328-97E1-C7210938749A}"/>
                </a:ext>
              </a:extLst>
            </p:cNvPr>
            <p:cNvSpPr>
              <a:spLocks noChangeShapeType="1"/>
            </p:cNvSpPr>
            <p:nvPr/>
          </p:nvSpPr>
          <p:spPr bwMode="auto">
            <a:xfrm rot="3686521">
              <a:off x="4168" y="1024"/>
              <a:ext cx="29" cy="17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1" name="Oval 28">
              <a:extLst>
                <a:ext uri="{FF2B5EF4-FFF2-40B4-BE49-F238E27FC236}">
                  <a16:creationId xmlns:a16="http://schemas.microsoft.com/office/drawing/2014/main" id="{D623937A-FAB9-4B08-991D-F23B4BC877AA}"/>
                </a:ext>
              </a:extLst>
            </p:cNvPr>
            <p:cNvSpPr>
              <a:spLocks noChangeArrowheads="1"/>
            </p:cNvSpPr>
            <p:nvPr/>
          </p:nvSpPr>
          <p:spPr bwMode="auto">
            <a:xfrm>
              <a:off x="3979" y="1036"/>
              <a:ext cx="118" cy="1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2" name="Oval 29">
              <a:extLst>
                <a:ext uri="{FF2B5EF4-FFF2-40B4-BE49-F238E27FC236}">
                  <a16:creationId xmlns:a16="http://schemas.microsoft.com/office/drawing/2014/main" id="{12412451-FFD4-4C29-952F-63F531D32118}"/>
                </a:ext>
              </a:extLst>
            </p:cNvPr>
            <p:cNvSpPr>
              <a:spLocks noChangeArrowheads="1"/>
            </p:cNvSpPr>
            <p:nvPr/>
          </p:nvSpPr>
          <p:spPr bwMode="auto">
            <a:xfrm>
              <a:off x="4709" y="1629"/>
              <a:ext cx="463" cy="50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3" name="Oval 41">
              <a:extLst>
                <a:ext uri="{FF2B5EF4-FFF2-40B4-BE49-F238E27FC236}">
                  <a16:creationId xmlns:a16="http://schemas.microsoft.com/office/drawing/2014/main" id="{7739FFD1-6CDF-43DA-8E5D-11ACF99FB5A9}"/>
                </a:ext>
              </a:extLst>
            </p:cNvPr>
            <p:cNvSpPr>
              <a:spLocks noChangeArrowheads="1"/>
            </p:cNvSpPr>
            <p:nvPr/>
          </p:nvSpPr>
          <p:spPr bwMode="auto">
            <a:xfrm>
              <a:off x="2213" y="308"/>
              <a:ext cx="118" cy="1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4" name="Oval 42">
              <a:extLst>
                <a:ext uri="{FF2B5EF4-FFF2-40B4-BE49-F238E27FC236}">
                  <a16:creationId xmlns:a16="http://schemas.microsoft.com/office/drawing/2014/main" id="{903B78C6-B8AA-4BD8-A5D9-26F771CD5F81}"/>
                </a:ext>
              </a:extLst>
            </p:cNvPr>
            <p:cNvSpPr>
              <a:spLocks noChangeArrowheads="1"/>
            </p:cNvSpPr>
            <p:nvPr/>
          </p:nvSpPr>
          <p:spPr bwMode="auto">
            <a:xfrm>
              <a:off x="321" y="342"/>
              <a:ext cx="118" cy="1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5" name="Oval 43">
              <a:extLst>
                <a:ext uri="{FF2B5EF4-FFF2-40B4-BE49-F238E27FC236}">
                  <a16:creationId xmlns:a16="http://schemas.microsoft.com/office/drawing/2014/main" id="{50BFC1AD-4826-4A11-BEBE-CC9D9CB8B480}"/>
                </a:ext>
              </a:extLst>
            </p:cNvPr>
            <p:cNvSpPr>
              <a:spLocks noChangeArrowheads="1"/>
            </p:cNvSpPr>
            <p:nvPr/>
          </p:nvSpPr>
          <p:spPr bwMode="auto">
            <a:xfrm>
              <a:off x="4881" y="228"/>
              <a:ext cx="118" cy="1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grpSp>
      <p:cxnSp>
        <p:nvCxnSpPr>
          <p:cNvPr id="5" name="Gerade Verbindung mit Pfeil 4">
            <a:extLst>
              <a:ext uri="{FF2B5EF4-FFF2-40B4-BE49-F238E27FC236}">
                <a16:creationId xmlns:a16="http://schemas.microsoft.com/office/drawing/2014/main" id="{C9139682-E2F9-4729-91AF-644642B212A8}"/>
              </a:ext>
            </a:extLst>
          </p:cNvPr>
          <p:cNvCxnSpPr>
            <a:cxnSpLocks/>
          </p:cNvCxnSpPr>
          <p:nvPr/>
        </p:nvCxnSpPr>
        <p:spPr>
          <a:xfrm>
            <a:off x="2081055" y="2872290"/>
            <a:ext cx="0" cy="3653054"/>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52" name="Gerade Verbindung mit Pfeil 51">
            <a:extLst>
              <a:ext uri="{FF2B5EF4-FFF2-40B4-BE49-F238E27FC236}">
                <a16:creationId xmlns:a16="http://schemas.microsoft.com/office/drawing/2014/main" id="{D8DF2754-5BAD-412F-BC62-3B060A5B2556}"/>
              </a:ext>
            </a:extLst>
          </p:cNvPr>
          <p:cNvCxnSpPr>
            <a:cxnSpLocks/>
          </p:cNvCxnSpPr>
          <p:nvPr/>
        </p:nvCxnSpPr>
        <p:spPr>
          <a:xfrm>
            <a:off x="5649076" y="2887282"/>
            <a:ext cx="7221" cy="3671593"/>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53" name="Gerade Verbindung mit Pfeil 52">
            <a:extLst>
              <a:ext uri="{FF2B5EF4-FFF2-40B4-BE49-F238E27FC236}">
                <a16:creationId xmlns:a16="http://schemas.microsoft.com/office/drawing/2014/main" id="{6C8B9F7F-D19E-4C65-A7ED-5AA1F6D78D93}"/>
              </a:ext>
            </a:extLst>
          </p:cNvPr>
          <p:cNvCxnSpPr>
            <a:cxnSpLocks/>
          </p:cNvCxnSpPr>
          <p:nvPr/>
        </p:nvCxnSpPr>
        <p:spPr>
          <a:xfrm flipH="1">
            <a:off x="7944191" y="2769204"/>
            <a:ext cx="7555" cy="3823559"/>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73" name="Gerade Verbindung mit Pfeil 72">
            <a:extLst>
              <a:ext uri="{FF2B5EF4-FFF2-40B4-BE49-F238E27FC236}">
                <a16:creationId xmlns:a16="http://schemas.microsoft.com/office/drawing/2014/main" id="{165CFCBD-6967-4028-A569-2FE49B23DAED}"/>
              </a:ext>
            </a:extLst>
          </p:cNvPr>
          <p:cNvCxnSpPr>
            <a:cxnSpLocks/>
          </p:cNvCxnSpPr>
          <p:nvPr/>
        </p:nvCxnSpPr>
        <p:spPr>
          <a:xfrm flipV="1">
            <a:off x="632492" y="5069920"/>
            <a:ext cx="1448563" cy="12935"/>
          </a:xfrm>
          <a:prstGeom prst="straightConnector1">
            <a:avLst/>
          </a:prstGeom>
          <a:ln w="41275" cap="flat" cmpd="sng" algn="ctr">
            <a:solidFill>
              <a:schemeClr val="bg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74" name="Gerade Verbindung mit Pfeil 73">
            <a:extLst>
              <a:ext uri="{FF2B5EF4-FFF2-40B4-BE49-F238E27FC236}">
                <a16:creationId xmlns:a16="http://schemas.microsoft.com/office/drawing/2014/main" id="{3D4083D3-E5DC-45B6-B4FA-422E15AB81F6}"/>
              </a:ext>
            </a:extLst>
          </p:cNvPr>
          <p:cNvCxnSpPr>
            <a:cxnSpLocks/>
          </p:cNvCxnSpPr>
          <p:nvPr/>
        </p:nvCxnSpPr>
        <p:spPr>
          <a:xfrm flipV="1">
            <a:off x="3660510" y="5027489"/>
            <a:ext cx="1995892" cy="8708"/>
          </a:xfrm>
          <a:prstGeom prst="straightConnector1">
            <a:avLst/>
          </a:prstGeom>
          <a:ln w="41275" cap="flat" cmpd="sng" algn="ctr">
            <a:solidFill>
              <a:schemeClr val="bg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75" name="Gerade Verbindung mit Pfeil 74">
            <a:extLst>
              <a:ext uri="{FF2B5EF4-FFF2-40B4-BE49-F238E27FC236}">
                <a16:creationId xmlns:a16="http://schemas.microsoft.com/office/drawing/2014/main" id="{566885D8-8D9A-4943-85D0-66A4CDC1F12F}"/>
              </a:ext>
            </a:extLst>
          </p:cNvPr>
          <p:cNvCxnSpPr>
            <a:cxnSpLocks/>
          </p:cNvCxnSpPr>
          <p:nvPr/>
        </p:nvCxnSpPr>
        <p:spPr>
          <a:xfrm flipV="1">
            <a:off x="6502865" y="4208369"/>
            <a:ext cx="1475846" cy="20701"/>
          </a:xfrm>
          <a:prstGeom prst="straightConnector1">
            <a:avLst/>
          </a:prstGeom>
          <a:ln w="41275" cap="flat" cmpd="sng" algn="ctr">
            <a:solidFill>
              <a:schemeClr val="bg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76" name="Gerade Verbindung mit Pfeil 75">
            <a:extLst>
              <a:ext uri="{FF2B5EF4-FFF2-40B4-BE49-F238E27FC236}">
                <a16:creationId xmlns:a16="http://schemas.microsoft.com/office/drawing/2014/main" id="{23AFDF50-E58D-4846-8195-39769FC1FE2F}"/>
              </a:ext>
            </a:extLst>
          </p:cNvPr>
          <p:cNvCxnSpPr>
            <a:cxnSpLocks/>
          </p:cNvCxnSpPr>
          <p:nvPr/>
        </p:nvCxnSpPr>
        <p:spPr>
          <a:xfrm flipV="1">
            <a:off x="3682865" y="3027153"/>
            <a:ext cx="1973432" cy="28049"/>
          </a:xfrm>
          <a:prstGeom prst="straightConnector1">
            <a:avLst/>
          </a:prstGeom>
          <a:ln w="41275" cap="flat" cmpd="sng" algn="ctr">
            <a:solidFill>
              <a:schemeClr val="bg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77" name="Gerade Verbindung mit Pfeil 76">
            <a:extLst>
              <a:ext uri="{FF2B5EF4-FFF2-40B4-BE49-F238E27FC236}">
                <a16:creationId xmlns:a16="http://schemas.microsoft.com/office/drawing/2014/main" id="{75DBA37D-71CA-4CCD-B156-70C747295D78}"/>
              </a:ext>
            </a:extLst>
          </p:cNvPr>
          <p:cNvCxnSpPr>
            <a:cxnSpLocks/>
          </p:cNvCxnSpPr>
          <p:nvPr/>
        </p:nvCxnSpPr>
        <p:spPr>
          <a:xfrm flipV="1">
            <a:off x="618433" y="3106909"/>
            <a:ext cx="1505295" cy="1"/>
          </a:xfrm>
          <a:prstGeom prst="straightConnector1">
            <a:avLst/>
          </a:prstGeom>
          <a:ln w="41275" cap="flat" cmpd="sng" algn="ctr">
            <a:solidFill>
              <a:schemeClr val="bg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50161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500" fill="hold"/>
                                        <p:tgtEl>
                                          <p:spTgt spid="53"/>
                                        </p:tgtEl>
                                        <p:attrNameLst>
                                          <p:attrName>ppt_x</p:attrName>
                                        </p:attrNameLst>
                                      </p:cBhvr>
                                      <p:tavLst>
                                        <p:tav tm="0">
                                          <p:val>
                                            <p:strVal val="#ppt_x"/>
                                          </p:val>
                                        </p:tav>
                                        <p:tav tm="100000">
                                          <p:val>
                                            <p:strVal val="#ppt_x"/>
                                          </p:val>
                                        </p:tav>
                                      </p:tavLst>
                                    </p:anim>
                                    <p:anim calcmode="lin" valueType="num">
                                      <p:cBhvr additive="base">
                                        <p:cTn id="1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3"/>
                                        </p:tgtEl>
                                        <p:attrNameLst>
                                          <p:attrName>style.visibility</p:attrName>
                                        </p:attrNameLst>
                                      </p:cBhvr>
                                      <p:to>
                                        <p:strVal val="visible"/>
                                      </p:to>
                                    </p:set>
                                    <p:anim calcmode="lin" valueType="num">
                                      <p:cBhvr additive="base">
                                        <p:cTn id="21" dur="500" fill="hold"/>
                                        <p:tgtEl>
                                          <p:spTgt spid="73"/>
                                        </p:tgtEl>
                                        <p:attrNameLst>
                                          <p:attrName>ppt_x</p:attrName>
                                        </p:attrNameLst>
                                      </p:cBhvr>
                                      <p:tavLst>
                                        <p:tav tm="0">
                                          <p:val>
                                            <p:strVal val="#ppt_x"/>
                                          </p:val>
                                        </p:tav>
                                        <p:tav tm="100000">
                                          <p:val>
                                            <p:strVal val="#ppt_x"/>
                                          </p:val>
                                        </p:tav>
                                      </p:tavLst>
                                    </p:anim>
                                    <p:anim calcmode="lin" valueType="num">
                                      <p:cBhvr additive="base">
                                        <p:cTn id="22" dur="500" fill="hold"/>
                                        <p:tgtEl>
                                          <p:spTgt spid="7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4"/>
                                        </p:tgtEl>
                                        <p:attrNameLst>
                                          <p:attrName>style.visibility</p:attrName>
                                        </p:attrNameLst>
                                      </p:cBhvr>
                                      <p:to>
                                        <p:strVal val="visible"/>
                                      </p:to>
                                    </p:set>
                                    <p:anim calcmode="lin" valueType="num">
                                      <p:cBhvr additive="base">
                                        <p:cTn id="25" dur="500" fill="hold"/>
                                        <p:tgtEl>
                                          <p:spTgt spid="74"/>
                                        </p:tgtEl>
                                        <p:attrNameLst>
                                          <p:attrName>ppt_x</p:attrName>
                                        </p:attrNameLst>
                                      </p:cBhvr>
                                      <p:tavLst>
                                        <p:tav tm="0">
                                          <p:val>
                                            <p:strVal val="#ppt_x"/>
                                          </p:val>
                                        </p:tav>
                                        <p:tav tm="100000">
                                          <p:val>
                                            <p:strVal val="#ppt_x"/>
                                          </p:val>
                                        </p:tav>
                                      </p:tavLst>
                                    </p:anim>
                                    <p:anim calcmode="lin" valueType="num">
                                      <p:cBhvr additive="base">
                                        <p:cTn id="26" dur="500" fill="hold"/>
                                        <p:tgtEl>
                                          <p:spTgt spid="7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5"/>
                                        </p:tgtEl>
                                        <p:attrNameLst>
                                          <p:attrName>style.visibility</p:attrName>
                                        </p:attrNameLst>
                                      </p:cBhvr>
                                      <p:to>
                                        <p:strVal val="visible"/>
                                      </p:to>
                                    </p:set>
                                    <p:anim calcmode="lin" valueType="num">
                                      <p:cBhvr additive="base">
                                        <p:cTn id="29" dur="500" fill="hold"/>
                                        <p:tgtEl>
                                          <p:spTgt spid="75"/>
                                        </p:tgtEl>
                                        <p:attrNameLst>
                                          <p:attrName>ppt_x</p:attrName>
                                        </p:attrNameLst>
                                      </p:cBhvr>
                                      <p:tavLst>
                                        <p:tav tm="0">
                                          <p:val>
                                            <p:strVal val="#ppt_x"/>
                                          </p:val>
                                        </p:tav>
                                        <p:tav tm="100000">
                                          <p:val>
                                            <p:strVal val="#ppt_x"/>
                                          </p:val>
                                        </p:tav>
                                      </p:tavLst>
                                    </p:anim>
                                    <p:anim calcmode="lin" valueType="num">
                                      <p:cBhvr additive="base">
                                        <p:cTn id="30" dur="500" fill="hold"/>
                                        <p:tgtEl>
                                          <p:spTgt spid="7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6"/>
                                        </p:tgtEl>
                                        <p:attrNameLst>
                                          <p:attrName>style.visibility</p:attrName>
                                        </p:attrNameLst>
                                      </p:cBhvr>
                                      <p:to>
                                        <p:strVal val="visible"/>
                                      </p:to>
                                    </p:set>
                                    <p:anim calcmode="lin" valueType="num">
                                      <p:cBhvr additive="base">
                                        <p:cTn id="33" dur="500" fill="hold"/>
                                        <p:tgtEl>
                                          <p:spTgt spid="76"/>
                                        </p:tgtEl>
                                        <p:attrNameLst>
                                          <p:attrName>ppt_x</p:attrName>
                                        </p:attrNameLst>
                                      </p:cBhvr>
                                      <p:tavLst>
                                        <p:tav tm="0">
                                          <p:val>
                                            <p:strVal val="#ppt_x"/>
                                          </p:val>
                                        </p:tav>
                                        <p:tav tm="100000">
                                          <p:val>
                                            <p:strVal val="#ppt_x"/>
                                          </p:val>
                                        </p:tav>
                                      </p:tavLst>
                                    </p:anim>
                                    <p:anim calcmode="lin" valueType="num">
                                      <p:cBhvr additive="base">
                                        <p:cTn id="34" dur="500" fill="hold"/>
                                        <p:tgtEl>
                                          <p:spTgt spid="7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7"/>
                                        </p:tgtEl>
                                        <p:attrNameLst>
                                          <p:attrName>style.visibility</p:attrName>
                                        </p:attrNameLst>
                                      </p:cBhvr>
                                      <p:to>
                                        <p:strVal val="visible"/>
                                      </p:to>
                                    </p:set>
                                    <p:anim calcmode="lin" valueType="num">
                                      <p:cBhvr additive="base">
                                        <p:cTn id="37" dur="500" fill="hold"/>
                                        <p:tgtEl>
                                          <p:spTgt spid="77"/>
                                        </p:tgtEl>
                                        <p:attrNameLst>
                                          <p:attrName>ppt_x</p:attrName>
                                        </p:attrNameLst>
                                      </p:cBhvr>
                                      <p:tavLst>
                                        <p:tav tm="0">
                                          <p:val>
                                            <p:strVal val="#ppt_x"/>
                                          </p:val>
                                        </p:tav>
                                        <p:tav tm="100000">
                                          <p:val>
                                            <p:strVal val="#ppt_x"/>
                                          </p:val>
                                        </p:tav>
                                      </p:tavLst>
                                    </p:anim>
                                    <p:anim calcmode="lin" valueType="num">
                                      <p:cBhvr additive="base">
                                        <p:cTn id="3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223888" y="152179"/>
            <a:ext cx="7924800"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3200" dirty="0">
                <a:solidFill>
                  <a:srgbClr val="0070C0"/>
                </a:solidFill>
                <a:latin typeface="Arial" charset="0"/>
                <a:cs typeface="Arial" charset="0"/>
              </a:rPr>
              <a:t>Kniestreckmaschinen</a:t>
            </a:r>
            <a:endParaRPr lang="de-AT" altLang="de-DE" sz="3200" dirty="0">
              <a:solidFill>
                <a:srgbClr val="0070C0"/>
              </a:solidFill>
              <a:latin typeface="Arial" charset="0"/>
              <a:cs typeface="Times New Roman" pitchFamily="18" charset="0"/>
            </a:endParaRPr>
          </a:p>
          <a:p>
            <a:r>
              <a:rPr lang="de-AT" altLang="de-DE" sz="3200" dirty="0">
                <a:latin typeface="Arial" charset="0"/>
                <a:cs typeface="Arial" charset="0"/>
              </a:rPr>
              <a:t> </a:t>
            </a:r>
          </a:p>
          <a:p>
            <a:r>
              <a:rPr lang="de-AT" altLang="de-DE" sz="3200" dirty="0">
                <a:latin typeface="Arial" charset="0"/>
                <a:cs typeface="Arial" charset="0"/>
              </a:rPr>
              <a:t>	</a:t>
            </a:r>
          </a:p>
        </p:txBody>
      </p:sp>
      <p:grpSp>
        <p:nvGrpSpPr>
          <p:cNvPr id="32771" name="Group 24"/>
          <p:cNvGrpSpPr>
            <a:grpSpLocks/>
          </p:cNvGrpSpPr>
          <p:nvPr/>
        </p:nvGrpSpPr>
        <p:grpSpPr bwMode="auto">
          <a:xfrm>
            <a:off x="346493" y="2953461"/>
            <a:ext cx="1143000" cy="2667000"/>
            <a:chOff x="432" y="960"/>
            <a:chExt cx="1248" cy="2496"/>
          </a:xfrm>
        </p:grpSpPr>
        <p:sp>
          <p:nvSpPr>
            <p:cNvPr id="32809" name="Line 3"/>
            <p:cNvSpPr>
              <a:spLocks noChangeShapeType="1"/>
            </p:cNvSpPr>
            <p:nvPr/>
          </p:nvSpPr>
          <p:spPr bwMode="auto">
            <a:xfrm>
              <a:off x="432" y="2250"/>
              <a:ext cx="1032" cy="2"/>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2810" name="Oval 4"/>
            <p:cNvSpPr>
              <a:spLocks noChangeArrowheads="1"/>
            </p:cNvSpPr>
            <p:nvPr/>
          </p:nvSpPr>
          <p:spPr bwMode="auto">
            <a:xfrm>
              <a:off x="1443" y="2160"/>
              <a:ext cx="115" cy="176"/>
            </a:xfrm>
            <a:prstGeom prst="ellipse">
              <a:avLst/>
            </a:prstGeom>
            <a:solidFill>
              <a:srgbClr val="FFFFFF"/>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2811" name="Line 5"/>
            <p:cNvSpPr>
              <a:spLocks noChangeShapeType="1"/>
            </p:cNvSpPr>
            <p:nvPr/>
          </p:nvSpPr>
          <p:spPr bwMode="auto">
            <a:xfrm>
              <a:off x="1536" y="2304"/>
              <a:ext cx="0" cy="672"/>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2812" name="Oval 6"/>
            <p:cNvSpPr>
              <a:spLocks noChangeArrowheads="1"/>
            </p:cNvSpPr>
            <p:nvPr/>
          </p:nvSpPr>
          <p:spPr bwMode="auto">
            <a:xfrm>
              <a:off x="1386" y="2880"/>
              <a:ext cx="294" cy="514"/>
            </a:xfrm>
            <a:prstGeom prst="ellipse">
              <a:avLst/>
            </a:prstGeom>
            <a:solidFill>
              <a:srgbClr val="FFFFFF"/>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2813" name="Line 8"/>
            <p:cNvSpPr>
              <a:spLocks noChangeShapeType="1"/>
            </p:cNvSpPr>
            <p:nvPr/>
          </p:nvSpPr>
          <p:spPr bwMode="auto">
            <a:xfrm>
              <a:off x="576" y="960"/>
              <a:ext cx="0" cy="12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814" name="Line 9"/>
            <p:cNvSpPr>
              <a:spLocks noChangeShapeType="1"/>
            </p:cNvSpPr>
            <p:nvPr/>
          </p:nvSpPr>
          <p:spPr bwMode="auto">
            <a:xfrm flipH="1" flipV="1">
              <a:off x="576" y="2160"/>
              <a:ext cx="912" cy="48"/>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815" name="Line 10"/>
            <p:cNvSpPr>
              <a:spLocks noChangeShapeType="1"/>
            </p:cNvSpPr>
            <p:nvPr/>
          </p:nvSpPr>
          <p:spPr bwMode="auto">
            <a:xfrm flipH="1">
              <a:off x="1344" y="2208"/>
              <a:ext cx="192" cy="12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816" name="Line 11"/>
            <p:cNvSpPr>
              <a:spLocks noChangeShapeType="1"/>
            </p:cNvSpPr>
            <p:nvPr/>
          </p:nvSpPr>
          <p:spPr bwMode="auto">
            <a:xfrm flipH="1" flipV="1">
              <a:off x="1344" y="3408"/>
              <a:ext cx="336" cy="48"/>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grpSp>
      <p:sp>
        <p:nvSpPr>
          <p:cNvPr id="32772" name="Line 53"/>
          <p:cNvSpPr>
            <a:spLocks noChangeShapeType="1"/>
          </p:cNvSpPr>
          <p:nvPr/>
        </p:nvSpPr>
        <p:spPr bwMode="auto">
          <a:xfrm>
            <a:off x="1946693" y="4331411"/>
            <a:ext cx="944563" cy="317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2773" name="Oval 54"/>
          <p:cNvSpPr>
            <a:spLocks noChangeArrowheads="1"/>
          </p:cNvSpPr>
          <p:nvPr/>
        </p:nvSpPr>
        <p:spPr bwMode="auto">
          <a:xfrm>
            <a:off x="2872206" y="4236161"/>
            <a:ext cx="106362" cy="187325"/>
          </a:xfrm>
          <a:prstGeom prst="ellipse">
            <a:avLst/>
          </a:prstGeom>
          <a:solidFill>
            <a:srgbClr val="FFFFFF"/>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2774" name="Line 55"/>
          <p:cNvSpPr>
            <a:spLocks noChangeShapeType="1"/>
          </p:cNvSpPr>
          <p:nvPr/>
        </p:nvSpPr>
        <p:spPr bwMode="auto">
          <a:xfrm>
            <a:off x="2957931" y="4390149"/>
            <a:ext cx="207962" cy="696912"/>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2775" name="Oval 56"/>
          <p:cNvSpPr>
            <a:spLocks noChangeArrowheads="1"/>
          </p:cNvSpPr>
          <p:nvPr/>
        </p:nvSpPr>
        <p:spPr bwMode="auto">
          <a:xfrm>
            <a:off x="3013493" y="4934661"/>
            <a:ext cx="269875" cy="549275"/>
          </a:xfrm>
          <a:prstGeom prst="ellipse">
            <a:avLst/>
          </a:prstGeom>
          <a:solidFill>
            <a:srgbClr val="000099"/>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2776" name="Line 57"/>
          <p:cNvSpPr>
            <a:spLocks noChangeShapeType="1"/>
          </p:cNvSpPr>
          <p:nvPr/>
        </p:nvSpPr>
        <p:spPr bwMode="auto">
          <a:xfrm>
            <a:off x="2078456" y="2953461"/>
            <a:ext cx="0" cy="12827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77" name="Line 58"/>
          <p:cNvSpPr>
            <a:spLocks noChangeShapeType="1"/>
          </p:cNvSpPr>
          <p:nvPr/>
        </p:nvSpPr>
        <p:spPr bwMode="auto">
          <a:xfrm flipH="1" flipV="1">
            <a:off x="2078456" y="4236161"/>
            <a:ext cx="835025" cy="508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78" name="Line 59"/>
          <p:cNvSpPr>
            <a:spLocks noChangeShapeType="1"/>
          </p:cNvSpPr>
          <p:nvPr/>
        </p:nvSpPr>
        <p:spPr bwMode="auto">
          <a:xfrm>
            <a:off x="2957931" y="4286961"/>
            <a:ext cx="55562" cy="13335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79" name="Line 60"/>
          <p:cNvSpPr>
            <a:spLocks noChangeShapeType="1"/>
          </p:cNvSpPr>
          <p:nvPr/>
        </p:nvSpPr>
        <p:spPr bwMode="auto">
          <a:xfrm flipH="1" flipV="1">
            <a:off x="3013493" y="5620461"/>
            <a:ext cx="307975" cy="508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80" name="Line 62"/>
          <p:cNvSpPr>
            <a:spLocks noChangeShapeType="1"/>
          </p:cNvSpPr>
          <p:nvPr/>
        </p:nvSpPr>
        <p:spPr bwMode="auto">
          <a:xfrm>
            <a:off x="3927893" y="4331411"/>
            <a:ext cx="944563" cy="317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2781" name="Oval 63"/>
          <p:cNvSpPr>
            <a:spLocks noChangeArrowheads="1"/>
          </p:cNvSpPr>
          <p:nvPr/>
        </p:nvSpPr>
        <p:spPr bwMode="auto">
          <a:xfrm>
            <a:off x="4853406" y="4236161"/>
            <a:ext cx="106362" cy="187325"/>
          </a:xfrm>
          <a:prstGeom prst="ellipse">
            <a:avLst/>
          </a:prstGeom>
          <a:solidFill>
            <a:srgbClr val="FFFFFF"/>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2782" name="Line 64"/>
          <p:cNvSpPr>
            <a:spLocks noChangeShapeType="1"/>
          </p:cNvSpPr>
          <p:nvPr/>
        </p:nvSpPr>
        <p:spPr bwMode="auto">
          <a:xfrm>
            <a:off x="4918493" y="4325061"/>
            <a:ext cx="533400" cy="53340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2783" name="Oval 65"/>
          <p:cNvSpPr>
            <a:spLocks noChangeArrowheads="1"/>
          </p:cNvSpPr>
          <p:nvPr/>
        </p:nvSpPr>
        <p:spPr bwMode="auto">
          <a:xfrm>
            <a:off x="5375693" y="4629861"/>
            <a:ext cx="269875" cy="549275"/>
          </a:xfrm>
          <a:prstGeom prst="ellipse">
            <a:avLst/>
          </a:prstGeom>
          <a:solidFill>
            <a:srgbClr val="000099"/>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2784" name="Line 66"/>
          <p:cNvSpPr>
            <a:spLocks noChangeShapeType="1"/>
          </p:cNvSpPr>
          <p:nvPr/>
        </p:nvSpPr>
        <p:spPr bwMode="auto">
          <a:xfrm>
            <a:off x="4059656" y="2953461"/>
            <a:ext cx="0" cy="12827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85" name="Line 67"/>
          <p:cNvSpPr>
            <a:spLocks noChangeShapeType="1"/>
          </p:cNvSpPr>
          <p:nvPr/>
        </p:nvSpPr>
        <p:spPr bwMode="auto">
          <a:xfrm flipH="1" flipV="1">
            <a:off x="4059656" y="4236161"/>
            <a:ext cx="835025" cy="508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86" name="Line 68"/>
          <p:cNvSpPr>
            <a:spLocks noChangeShapeType="1"/>
          </p:cNvSpPr>
          <p:nvPr/>
        </p:nvSpPr>
        <p:spPr bwMode="auto">
          <a:xfrm>
            <a:off x="4939131" y="4286961"/>
            <a:ext cx="512762" cy="10287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87" name="Line 69"/>
          <p:cNvSpPr>
            <a:spLocks noChangeShapeType="1"/>
          </p:cNvSpPr>
          <p:nvPr/>
        </p:nvSpPr>
        <p:spPr bwMode="auto">
          <a:xfrm flipH="1">
            <a:off x="5451893" y="5163261"/>
            <a:ext cx="381000" cy="1524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88" name="Line 71"/>
          <p:cNvSpPr>
            <a:spLocks noChangeShapeType="1"/>
          </p:cNvSpPr>
          <p:nvPr/>
        </p:nvSpPr>
        <p:spPr bwMode="auto">
          <a:xfrm>
            <a:off x="6290093" y="4331411"/>
            <a:ext cx="944563" cy="317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2789" name="Oval 72"/>
          <p:cNvSpPr>
            <a:spLocks noChangeArrowheads="1"/>
          </p:cNvSpPr>
          <p:nvPr/>
        </p:nvSpPr>
        <p:spPr bwMode="auto">
          <a:xfrm>
            <a:off x="7215606" y="4236161"/>
            <a:ext cx="106362" cy="187325"/>
          </a:xfrm>
          <a:prstGeom prst="ellipse">
            <a:avLst/>
          </a:prstGeom>
          <a:solidFill>
            <a:srgbClr val="FFFFFF"/>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2790" name="Line 73"/>
          <p:cNvSpPr>
            <a:spLocks noChangeShapeType="1"/>
          </p:cNvSpPr>
          <p:nvPr/>
        </p:nvSpPr>
        <p:spPr bwMode="auto">
          <a:xfrm>
            <a:off x="7356893" y="4325061"/>
            <a:ext cx="60960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2791" name="Oval 74"/>
          <p:cNvSpPr>
            <a:spLocks noChangeArrowheads="1"/>
          </p:cNvSpPr>
          <p:nvPr/>
        </p:nvSpPr>
        <p:spPr bwMode="auto">
          <a:xfrm>
            <a:off x="7966493" y="4096461"/>
            <a:ext cx="269875" cy="549275"/>
          </a:xfrm>
          <a:prstGeom prst="ellipse">
            <a:avLst/>
          </a:prstGeom>
          <a:solidFill>
            <a:srgbClr val="000099"/>
          </a:solidFill>
          <a:ln w="57150">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2792" name="Line 75"/>
          <p:cNvSpPr>
            <a:spLocks noChangeShapeType="1"/>
          </p:cNvSpPr>
          <p:nvPr/>
        </p:nvSpPr>
        <p:spPr bwMode="auto">
          <a:xfrm>
            <a:off x="6421856" y="2953461"/>
            <a:ext cx="0" cy="12827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93" name="Line 76"/>
          <p:cNvSpPr>
            <a:spLocks noChangeShapeType="1"/>
          </p:cNvSpPr>
          <p:nvPr/>
        </p:nvSpPr>
        <p:spPr bwMode="auto">
          <a:xfrm flipH="1" flipV="1">
            <a:off x="6421856" y="4236161"/>
            <a:ext cx="835025" cy="508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94" name="Line 77"/>
          <p:cNvSpPr>
            <a:spLocks noChangeShapeType="1"/>
          </p:cNvSpPr>
          <p:nvPr/>
        </p:nvSpPr>
        <p:spPr bwMode="auto">
          <a:xfrm>
            <a:off x="7301331" y="4286961"/>
            <a:ext cx="893762" cy="4953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95" name="Line 78"/>
          <p:cNvSpPr>
            <a:spLocks noChangeShapeType="1"/>
          </p:cNvSpPr>
          <p:nvPr/>
        </p:nvSpPr>
        <p:spPr bwMode="auto">
          <a:xfrm flipH="1">
            <a:off x="8118893" y="4477461"/>
            <a:ext cx="304800" cy="3048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796" name="Line 79"/>
          <p:cNvSpPr>
            <a:spLocks noChangeShapeType="1"/>
          </p:cNvSpPr>
          <p:nvPr/>
        </p:nvSpPr>
        <p:spPr bwMode="auto">
          <a:xfrm>
            <a:off x="1337092" y="3639261"/>
            <a:ext cx="1" cy="30480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804" name="Line 87"/>
          <p:cNvSpPr>
            <a:spLocks noChangeShapeType="1"/>
          </p:cNvSpPr>
          <p:nvPr/>
        </p:nvSpPr>
        <p:spPr bwMode="auto">
          <a:xfrm>
            <a:off x="2937293" y="4325061"/>
            <a:ext cx="228600" cy="0"/>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805" name="Line 88"/>
          <p:cNvSpPr>
            <a:spLocks noChangeShapeType="1"/>
          </p:cNvSpPr>
          <p:nvPr/>
        </p:nvSpPr>
        <p:spPr bwMode="auto">
          <a:xfrm>
            <a:off x="4994693" y="4325061"/>
            <a:ext cx="533400" cy="0"/>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806" name="Line 89"/>
          <p:cNvSpPr>
            <a:spLocks noChangeShapeType="1"/>
          </p:cNvSpPr>
          <p:nvPr/>
        </p:nvSpPr>
        <p:spPr bwMode="auto">
          <a:xfrm>
            <a:off x="7280693" y="4325061"/>
            <a:ext cx="838200" cy="0"/>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grpSp>
        <p:nvGrpSpPr>
          <p:cNvPr id="49" name="Gruppieren 48">
            <a:extLst>
              <a:ext uri="{FF2B5EF4-FFF2-40B4-BE49-F238E27FC236}">
                <a16:creationId xmlns:a16="http://schemas.microsoft.com/office/drawing/2014/main" id="{7D8F523F-177B-47EA-BDE8-EC8B4C64B0BA}"/>
              </a:ext>
            </a:extLst>
          </p:cNvPr>
          <p:cNvGrpSpPr/>
          <p:nvPr/>
        </p:nvGrpSpPr>
        <p:grpSpPr>
          <a:xfrm>
            <a:off x="6498329" y="221295"/>
            <a:ext cx="2499765" cy="1727688"/>
            <a:chOff x="287338" y="3048000"/>
            <a:chExt cx="3308350" cy="2438400"/>
          </a:xfrm>
        </p:grpSpPr>
        <p:sp>
          <p:nvSpPr>
            <p:cNvPr id="50" name="Oval 17">
              <a:extLst>
                <a:ext uri="{FF2B5EF4-FFF2-40B4-BE49-F238E27FC236}">
                  <a16:creationId xmlns:a16="http://schemas.microsoft.com/office/drawing/2014/main" id="{CF064B64-3B20-46B7-85A0-35203E88542C}"/>
                </a:ext>
              </a:extLst>
            </p:cNvPr>
            <p:cNvSpPr>
              <a:spLocks noChangeArrowheads="1"/>
            </p:cNvSpPr>
            <p:nvPr/>
          </p:nvSpPr>
          <p:spPr bwMode="auto">
            <a:xfrm>
              <a:off x="2986088" y="3919538"/>
              <a:ext cx="609600" cy="636587"/>
            </a:xfrm>
            <a:prstGeom prst="ellipse">
              <a:avLst/>
            </a:prstGeom>
            <a:solidFill>
              <a:srgbClr val="000099"/>
            </a:solidFill>
            <a:ln w="572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1" name="Line 18">
              <a:extLst>
                <a:ext uri="{FF2B5EF4-FFF2-40B4-BE49-F238E27FC236}">
                  <a16:creationId xmlns:a16="http://schemas.microsoft.com/office/drawing/2014/main" id="{88937E6F-1966-44E8-8C53-6949D68975B1}"/>
                </a:ext>
              </a:extLst>
            </p:cNvPr>
            <p:cNvSpPr>
              <a:spLocks noChangeShapeType="1"/>
            </p:cNvSpPr>
            <p:nvPr/>
          </p:nvSpPr>
          <p:spPr bwMode="auto">
            <a:xfrm flipV="1">
              <a:off x="2224088" y="4254500"/>
              <a:ext cx="1076325" cy="992188"/>
            </a:xfrm>
            <a:prstGeom prst="line">
              <a:avLst/>
            </a:prstGeom>
            <a:noFill/>
            <a:ln w="572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52" name="Line 19">
              <a:extLst>
                <a:ext uri="{FF2B5EF4-FFF2-40B4-BE49-F238E27FC236}">
                  <a16:creationId xmlns:a16="http://schemas.microsoft.com/office/drawing/2014/main" id="{F43807FE-05A4-4260-9555-AD43C5FFF6B3}"/>
                </a:ext>
              </a:extLst>
            </p:cNvPr>
            <p:cNvSpPr>
              <a:spLocks noChangeShapeType="1"/>
            </p:cNvSpPr>
            <p:nvPr/>
          </p:nvSpPr>
          <p:spPr bwMode="auto">
            <a:xfrm>
              <a:off x="2451100" y="3846513"/>
              <a:ext cx="6350" cy="1112837"/>
            </a:xfrm>
            <a:prstGeom prst="line">
              <a:avLst/>
            </a:prstGeom>
            <a:noFill/>
            <a:ln w="572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53" name="Oval 20">
              <a:extLst>
                <a:ext uri="{FF2B5EF4-FFF2-40B4-BE49-F238E27FC236}">
                  <a16:creationId xmlns:a16="http://schemas.microsoft.com/office/drawing/2014/main" id="{D660D146-D7F9-4D06-A212-5BAF11B30629}"/>
                </a:ext>
              </a:extLst>
            </p:cNvPr>
            <p:cNvSpPr>
              <a:spLocks noChangeArrowheads="1"/>
            </p:cNvSpPr>
            <p:nvPr/>
          </p:nvSpPr>
          <p:spPr bwMode="auto">
            <a:xfrm>
              <a:off x="1971675" y="4849813"/>
              <a:ext cx="619125" cy="636587"/>
            </a:xfrm>
            <a:prstGeom prst="ellipse">
              <a:avLst/>
            </a:prstGeom>
            <a:solidFill>
              <a:srgbClr val="000099"/>
            </a:solidFill>
            <a:ln w="572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4" name="AutoShape 21">
              <a:extLst>
                <a:ext uri="{FF2B5EF4-FFF2-40B4-BE49-F238E27FC236}">
                  <a16:creationId xmlns:a16="http://schemas.microsoft.com/office/drawing/2014/main" id="{5A6DE82B-3C8E-4429-9851-D2A65B8FD6FB}"/>
                </a:ext>
              </a:extLst>
            </p:cNvPr>
            <p:cNvSpPr>
              <a:spLocks noChangeArrowheads="1"/>
            </p:cNvSpPr>
            <p:nvPr/>
          </p:nvSpPr>
          <p:spPr bwMode="auto">
            <a:xfrm>
              <a:off x="287338" y="3155950"/>
              <a:ext cx="2841625" cy="565150"/>
            </a:xfrm>
            <a:prstGeom prst="parallelogram">
              <a:avLst>
                <a:gd name="adj" fmla="val 125702"/>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5" name="Line 22">
              <a:extLst>
                <a:ext uri="{FF2B5EF4-FFF2-40B4-BE49-F238E27FC236}">
                  <a16:creationId xmlns:a16="http://schemas.microsoft.com/office/drawing/2014/main" id="{0A2C27D2-8C94-42E5-B1B7-EF3A092D2B99}"/>
                </a:ext>
              </a:extLst>
            </p:cNvPr>
            <p:cNvSpPr>
              <a:spLocks noChangeShapeType="1"/>
            </p:cNvSpPr>
            <p:nvPr/>
          </p:nvSpPr>
          <p:spPr bwMode="auto">
            <a:xfrm>
              <a:off x="1936750" y="3738563"/>
              <a:ext cx="1588" cy="1533525"/>
            </a:xfrm>
            <a:prstGeom prst="line">
              <a:avLst/>
            </a:prstGeom>
            <a:noFill/>
            <a:ln w="720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56" name="Line 23">
              <a:extLst>
                <a:ext uri="{FF2B5EF4-FFF2-40B4-BE49-F238E27FC236}">
                  <a16:creationId xmlns:a16="http://schemas.microsoft.com/office/drawing/2014/main" id="{84880398-BBD4-442E-B9E6-83621443052D}"/>
                </a:ext>
              </a:extLst>
            </p:cNvPr>
            <p:cNvSpPr>
              <a:spLocks noChangeShapeType="1"/>
            </p:cNvSpPr>
            <p:nvPr/>
          </p:nvSpPr>
          <p:spPr bwMode="auto">
            <a:xfrm>
              <a:off x="609600" y="3738563"/>
              <a:ext cx="1588" cy="1533525"/>
            </a:xfrm>
            <a:prstGeom prst="line">
              <a:avLst/>
            </a:prstGeom>
            <a:noFill/>
            <a:ln w="720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57" name="Oval 24">
              <a:extLst>
                <a:ext uri="{FF2B5EF4-FFF2-40B4-BE49-F238E27FC236}">
                  <a16:creationId xmlns:a16="http://schemas.microsoft.com/office/drawing/2014/main" id="{FCE81851-856F-42EC-8323-0F7A7AD1E4B9}"/>
                </a:ext>
              </a:extLst>
            </p:cNvPr>
            <p:cNvSpPr>
              <a:spLocks noChangeArrowheads="1"/>
            </p:cNvSpPr>
            <p:nvPr/>
          </p:nvSpPr>
          <p:spPr bwMode="auto">
            <a:xfrm>
              <a:off x="2362200" y="3578225"/>
              <a:ext cx="182563" cy="257175"/>
            </a:xfrm>
            <a:prstGeom prst="ellipse">
              <a:avLst/>
            </a:prstGeom>
            <a:solidFill>
              <a:srgbClr val="DC2300"/>
            </a:solidFill>
            <a:ln w="57240">
              <a:solidFill>
                <a:srgbClr val="8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8" name="Oval 25">
              <a:extLst>
                <a:ext uri="{FF2B5EF4-FFF2-40B4-BE49-F238E27FC236}">
                  <a16:creationId xmlns:a16="http://schemas.microsoft.com/office/drawing/2014/main" id="{BE889835-2FE2-47A2-BA9B-F9E5398144C1}"/>
                </a:ext>
              </a:extLst>
            </p:cNvPr>
            <p:cNvSpPr>
              <a:spLocks noChangeArrowheads="1"/>
            </p:cNvSpPr>
            <p:nvPr/>
          </p:nvSpPr>
          <p:spPr bwMode="auto">
            <a:xfrm>
              <a:off x="2971800" y="3048000"/>
              <a:ext cx="182563" cy="257175"/>
            </a:xfrm>
            <a:prstGeom prst="ellipse">
              <a:avLst/>
            </a:prstGeom>
            <a:solidFill>
              <a:srgbClr val="DC2300"/>
            </a:solidFill>
            <a:ln w="57240">
              <a:solidFill>
                <a:srgbClr val="8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9" name="Line 26">
              <a:extLst>
                <a:ext uri="{FF2B5EF4-FFF2-40B4-BE49-F238E27FC236}">
                  <a16:creationId xmlns:a16="http://schemas.microsoft.com/office/drawing/2014/main" id="{D1FE9711-03DA-46CB-8402-80FE8B3747E0}"/>
                </a:ext>
              </a:extLst>
            </p:cNvPr>
            <p:cNvSpPr>
              <a:spLocks noChangeShapeType="1"/>
            </p:cNvSpPr>
            <p:nvPr/>
          </p:nvSpPr>
          <p:spPr bwMode="auto">
            <a:xfrm>
              <a:off x="3043238" y="3325813"/>
              <a:ext cx="4762" cy="1174750"/>
            </a:xfrm>
            <a:prstGeom prst="line">
              <a:avLst/>
            </a:prstGeom>
            <a:noFill/>
            <a:ln w="572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60" name="AutoShape 27">
              <a:extLst>
                <a:ext uri="{FF2B5EF4-FFF2-40B4-BE49-F238E27FC236}">
                  <a16:creationId xmlns:a16="http://schemas.microsoft.com/office/drawing/2014/main" id="{4AD883B1-C5C1-4912-98BB-560F65ED9B05}"/>
                </a:ext>
              </a:extLst>
            </p:cNvPr>
            <p:cNvSpPr>
              <a:spLocks noChangeArrowheads="1"/>
            </p:cNvSpPr>
            <p:nvPr/>
          </p:nvSpPr>
          <p:spPr bwMode="auto">
            <a:xfrm>
              <a:off x="295275" y="3721100"/>
              <a:ext cx="2044700" cy="125413"/>
            </a:xfrm>
            <a:prstGeom prst="roundRect">
              <a:avLst>
                <a:gd name="adj" fmla="val 1278"/>
              </a:avLst>
            </a:prstGeom>
            <a:solidFill>
              <a:srgbClr val="99CCFF"/>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1" name="Line 28">
              <a:extLst>
                <a:ext uri="{FF2B5EF4-FFF2-40B4-BE49-F238E27FC236}">
                  <a16:creationId xmlns:a16="http://schemas.microsoft.com/office/drawing/2014/main" id="{D6B4156A-8E2C-4C03-A950-25418216CBC0}"/>
                </a:ext>
              </a:extLst>
            </p:cNvPr>
            <p:cNvSpPr>
              <a:spLocks noChangeShapeType="1"/>
            </p:cNvSpPr>
            <p:nvPr/>
          </p:nvSpPr>
          <p:spPr bwMode="auto">
            <a:xfrm flipH="1">
              <a:off x="1027113" y="3838575"/>
              <a:ext cx="15875" cy="914400"/>
            </a:xfrm>
            <a:prstGeom prst="line">
              <a:avLst/>
            </a:prstGeom>
            <a:noFill/>
            <a:ln w="720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62" name="Line 29">
              <a:extLst>
                <a:ext uri="{FF2B5EF4-FFF2-40B4-BE49-F238E27FC236}">
                  <a16:creationId xmlns:a16="http://schemas.microsoft.com/office/drawing/2014/main" id="{0D10F13D-A924-495F-B3C8-89498B573396}"/>
                </a:ext>
              </a:extLst>
            </p:cNvPr>
            <p:cNvSpPr>
              <a:spLocks noChangeShapeType="1"/>
            </p:cNvSpPr>
            <p:nvPr/>
          </p:nvSpPr>
          <p:spPr bwMode="auto">
            <a:xfrm flipH="1">
              <a:off x="2363788" y="3854450"/>
              <a:ext cx="15875" cy="914400"/>
            </a:xfrm>
            <a:prstGeom prst="line">
              <a:avLst/>
            </a:prstGeom>
            <a:noFill/>
            <a:ln w="72000">
              <a:solidFill>
                <a:srgbClr val="0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63" name="Oval 30">
              <a:extLst>
                <a:ext uri="{FF2B5EF4-FFF2-40B4-BE49-F238E27FC236}">
                  <a16:creationId xmlns:a16="http://schemas.microsoft.com/office/drawing/2014/main" id="{8EB1DE40-707D-4D6E-991E-32BAEED3B3F9}"/>
                </a:ext>
              </a:extLst>
            </p:cNvPr>
            <p:cNvSpPr>
              <a:spLocks noChangeArrowheads="1"/>
            </p:cNvSpPr>
            <p:nvPr/>
          </p:nvSpPr>
          <p:spPr bwMode="auto">
            <a:xfrm>
              <a:off x="2232025" y="5127625"/>
              <a:ext cx="80963" cy="115888"/>
            </a:xfrm>
            <a:prstGeom prst="ellipse">
              <a:avLst/>
            </a:prstGeom>
            <a:solidFill>
              <a:srgbClr val="0000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grpSp>
      <p:pic>
        <p:nvPicPr>
          <p:cNvPr id="64" name="Grafik 63">
            <a:extLst>
              <a:ext uri="{FF2B5EF4-FFF2-40B4-BE49-F238E27FC236}">
                <a16:creationId xmlns:a16="http://schemas.microsoft.com/office/drawing/2014/main" id="{7A2AFF86-F972-44CA-9936-C03A277535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0332" y="152399"/>
            <a:ext cx="1789033" cy="1229066"/>
          </a:xfrm>
          <a:prstGeom prst="rect">
            <a:avLst/>
          </a:prstGeom>
        </p:spPr>
      </p:pic>
      <p:sp>
        <p:nvSpPr>
          <p:cNvPr id="66" name="Line 79">
            <a:extLst>
              <a:ext uri="{FF2B5EF4-FFF2-40B4-BE49-F238E27FC236}">
                <a16:creationId xmlns:a16="http://schemas.microsoft.com/office/drawing/2014/main" id="{26316DC9-1BAD-4171-A1BD-8167584DCC3E}"/>
              </a:ext>
            </a:extLst>
          </p:cNvPr>
          <p:cNvSpPr>
            <a:spLocks noChangeShapeType="1"/>
          </p:cNvSpPr>
          <p:nvPr/>
        </p:nvSpPr>
        <p:spPr bwMode="auto">
          <a:xfrm>
            <a:off x="3131839" y="3621360"/>
            <a:ext cx="1" cy="30480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67" name="Line 79">
            <a:extLst>
              <a:ext uri="{FF2B5EF4-FFF2-40B4-BE49-F238E27FC236}">
                <a16:creationId xmlns:a16="http://schemas.microsoft.com/office/drawing/2014/main" id="{F134058F-5670-4C4E-B8CA-CF267189EEF8}"/>
              </a:ext>
            </a:extLst>
          </p:cNvPr>
          <p:cNvSpPr>
            <a:spLocks noChangeShapeType="1"/>
          </p:cNvSpPr>
          <p:nvPr/>
        </p:nvSpPr>
        <p:spPr bwMode="auto">
          <a:xfrm>
            <a:off x="5508103" y="3645024"/>
            <a:ext cx="1" cy="30480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68" name="Line 79">
            <a:extLst>
              <a:ext uri="{FF2B5EF4-FFF2-40B4-BE49-F238E27FC236}">
                <a16:creationId xmlns:a16="http://schemas.microsoft.com/office/drawing/2014/main" id="{258F0EE1-380D-4974-9974-C0A274F8D97A}"/>
              </a:ext>
            </a:extLst>
          </p:cNvPr>
          <p:cNvSpPr>
            <a:spLocks noChangeShapeType="1"/>
          </p:cNvSpPr>
          <p:nvPr/>
        </p:nvSpPr>
        <p:spPr bwMode="auto">
          <a:xfrm>
            <a:off x="8100391" y="3621360"/>
            <a:ext cx="1" cy="30480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96"/>
                                        </p:tgtEl>
                                        <p:attrNameLst>
                                          <p:attrName>style.visibility</p:attrName>
                                        </p:attrNameLst>
                                      </p:cBhvr>
                                      <p:to>
                                        <p:strVal val="visible"/>
                                      </p:to>
                                    </p:set>
                                    <p:anim calcmode="lin" valueType="num">
                                      <p:cBhvr additive="base">
                                        <p:cTn id="7" dur="500" fill="hold"/>
                                        <p:tgtEl>
                                          <p:spTgt spid="32796"/>
                                        </p:tgtEl>
                                        <p:attrNameLst>
                                          <p:attrName>ppt_x</p:attrName>
                                        </p:attrNameLst>
                                      </p:cBhvr>
                                      <p:tavLst>
                                        <p:tav tm="0">
                                          <p:val>
                                            <p:strVal val="#ppt_x"/>
                                          </p:val>
                                        </p:tav>
                                        <p:tav tm="100000">
                                          <p:val>
                                            <p:strVal val="#ppt_x"/>
                                          </p:val>
                                        </p:tav>
                                      </p:tavLst>
                                    </p:anim>
                                    <p:anim calcmode="lin" valueType="num">
                                      <p:cBhvr additive="base">
                                        <p:cTn id="8" dur="500" fill="hold"/>
                                        <p:tgtEl>
                                          <p:spTgt spid="3279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additive="base">
                                        <p:cTn id="11" dur="500" fill="hold"/>
                                        <p:tgtEl>
                                          <p:spTgt spid="66"/>
                                        </p:tgtEl>
                                        <p:attrNameLst>
                                          <p:attrName>ppt_x</p:attrName>
                                        </p:attrNameLst>
                                      </p:cBhvr>
                                      <p:tavLst>
                                        <p:tav tm="0">
                                          <p:val>
                                            <p:strVal val="#ppt_x"/>
                                          </p:val>
                                        </p:tav>
                                        <p:tav tm="100000">
                                          <p:val>
                                            <p:strVal val="#ppt_x"/>
                                          </p:val>
                                        </p:tav>
                                      </p:tavLst>
                                    </p:anim>
                                    <p:anim calcmode="lin" valueType="num">
                                      <p:cBhvr additive="base">
                                        <p:cTn id="12" dur="500" fill="hold"/>
                                        <p:tgtEl>
                                          <p:spTgt spid="6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500" fill="hold"/>
                                        <p:tgtEl>
                                          <p:spTgt spid="68"/>
                                        </p:tgtEl>
                                        <p:attrNameLst>
                                          <p:attrName>ppt_x</p:attrName>
                                        </p:attrNameLst>
                                      </p:cBhvr>
                                      <p:tavLst>
                                        <p:tav tm="0">
                                          <p:val>
                                            <p:strVal val="#ppt_x"/>
                                          </p:val>
                                        </p:tav>
                                        <p:tav tm="100000">
                                          <p:val>
                                            <p:strVal val="#ppt_x"/>
                                          </p:val>
                                        </p:tav>
                                      </p:tavLst>
                                    </p:anim>
                                    <p:anim calcmode="lin" valueType="num">
                                      <p:cBhvr additive="base">
                                        <p:cTn id="2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804"/>
                                        </p:tgtEl>
                                        <p:attrNameLst>
                                          <p:attrName>style.visibility</p:attrName>
                                        </p:attrNameLst>
                                      </p:cBhvr>
                                      <p:to>
                                        <p:strVal val="visible"/>
                                      </p:to>
                                    </p:set>
                                    <p:anim calcmode="lin" valueType="num">
                                      <p:cBhvr additive="base">
                                        <p:cTn id="25" dur="500" fill="hold"/>
                                        <p:tgtEl>
                                          <p:spTgt spid="32804"/>
                                        </p:tgtEl>
                                        <p:attrNameLst>
                                          <p:attrName>ppt_x</p:attrName>
                                        </p:attrNameLst>
                                      </p:cBhvr>
                                      <p:tavLst>
                                        <p:tav tm="0">
                                          <p:val>
                                            <p:strVal val="#ppt_x"/>
                                          </p:val>
                                        </p:tav>
                                        <p:tav tm="100000">
                                          <p:val>
                                            <p:strVal val="#ppt_x"/>
                                          </p:val>
                                        </p:tav>
                                      </p:tavLst>
                                    </p:anim>
                                    <p:anim calcmode="lin" valueType="num">
                                      <p:cBhvr additive="base">
                                        <p:cTn id="26" dur="500" fill="hold"/>
                                        <p:tgtEl>
                                          <p:spTgt spid="3280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2805"/>
                                        </p:tgtEl>
                                        <p:attrNameLst>
                                          <p:attrName>style.visibility</p:attrName>
                                        </p:attrNameLst>
                                      </p:cBhvr>
                                      <p:to>
                                        <p:strVal val="visible"/>
                                      </p:to>
                                    </p:set>
                                    <p:anim calcmode="lin" valueType="num">
                                      <p:cBhvr additive="base">
                                        <p:cTn id="29" dur="500" fill="hold"/>
                                        <p:tgtEl>
                                          <p:spTgt spid="32805"/>
                                        </p:tgtEl>
                                        <p:attrNameLst>
                                          <p:attrName>ppt_x</p:attrName>
                                        </p:attrNameLst>
                                      </p:cBhvr>
                                      <p:tavLst>
                                        <p:tav tm="0">
                                          <p:val>
                                            <p:strVal val="#ppt_x"/>
                                          </p:val>
                                        </p:tav>
                                        <p:tav tm="100000">
                                          <p:val>
                                            <p:strVal val="#ppt_x"/>
                                          </p:val>
                                        </p:tav>
                                      </p:tavLst>
                                    </p:anim>
                                    <p:anim calcmode="lin" valueType="num">
                                      <p:cBhvr additive="base">
                                        <p:cTn id="30" dur="500" fill="hold"/>
                                        <p:tgtEl>
                                          <p:spTgt spid="3280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2806"/>
                                        </p:tgtEl>
                                        <p:attrNameLst>
                                          <p:attrName>style.visibility</p:attrName>
                                        </p:attrNameLst>
                                      </p:cBhvr>
                                      <p:to>
                                        <p:strVal val="visible"/>
                                      </p:to>
                                    </p:set>
                                    <p:anim calcmode="lin" valueType="num">
                                      <p:cBhvr additive="base">
                                        <p:cTn id="33" dur="500" fill="hold"/>
                                        <p:tgtEl>
                                          <p:spTgt spid="32806"/>
                                        </p:tgtEl>
                                        <p:attrNameLst>
                                          <p:attrName>ppt_x</p:attrName>
                                        </p:attrNameLst>
                                      </p:cBhvr>
                                      <p:tavLst>
                                        <p:tav tm="0">
                                          <p:val>
                                            <p:strVal val="#ppt_x"/>
                                          </p:val>
                                        </p:tav>
                                        <p:tav tm="100000">
                                          <p:val>
                                            <p:strVal val="#ppt_x"/>
                                          </p:val>
                                        </p:tav>
                                      </p:tavLst>
                                    </p:anim>
                                    <p:anim calcmode="lin" valueType="num">
                                      <p:cBhvr additive="base">
                                        <p:cTn id="34" dur="500" fill="hold"/>
                                        <p:tgtEl>
                                          <p:spTgt spid="328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6" grpId="0" animBg="1"/>
      <p:bldP spid="32804" grpId="0" animBg="1"/>
      <p:bldP spid="32805" grpId="0" animBg="1"/>
      <p:bldP spid="32806" grpId="0" animBg="1"/>
      <p:bldP spid="66" grpId="0" animBg="1"/>
      <p:bldP spid="67" grpId="0" animBg="1"/>
      <p:bldP spid="6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533400" y="76200"/>
            <a:ext cx="7924800" cy="103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3200" dirty="0">
                <a:solidFill>
                  <a:srgbClr val="0070C0"/>
                </a:solidFill>
                <a:latin typeface="Arial" charset="0"/>
                <a:cs typeface="Arial" charset="0"/>
              </a:rPr>
              <a:t>Kniestreckmaschinen</a:t>
            </a:r>
            <a:endParaRPr lang="de-AT" altLang="de-DE" sz="3200" dirty="0">
              <a:solidFill>
                <a:srgbClr val="0070C0"/>
              </a:solidFill>
              <a:latin typeface="Arial" charset="0"/>
              <a:cs typeface="Times New Roman" pitchFamily="18" charset="0"/>
            </a:endParaRPr>
          </a:p>
          <a:p>
            <a:r>
              <a:rPr lang="de-AT" altLang="de-DE" sz="3200" dirty="0">
                <a:latin typeface="Arial" charset="0"/>
                <a:cs typeface="Arial" charset="0"/>
              </a:rPr>
              <a:t> </a:t>
            </a:r>
            <a:endParaRPr lang="de-AT" altLang="de-DE" sz="3200" dirty="0">
              <a:solidFill>
                <a:srgbClr val="FFFF00"/>
              </a:solidFill>
              <a:latin typeface="Arial" charset="0"/>
              <a:cs typeface="Times New Roman" pitchFamily="18" charset="0"/>
            </a:endParaRPr>
          </a:p>
        </p:txBody>
      </p:sp>
      <p:grpSp>
        <p:nvGrpSpPr>
          <p:cNvPr id="79908" name="Group 36"/>
          <p:cNvGrpSpPr>
            <a:grpSpLocks/>
          </p:cNvGrpSpPr>
          <p:nvPr/>
        </p:nvGrpSpPr>
        <p:grpSpPr bwMode="auto">
          <a:xfrm>
            <a:off x="5486400" y="1371600"/>
            <a:ext cx="3124200" cy="4267200"/>
            <a:chOff x="3072" y="1440"/>
            <a:chExt cx="1968" cy="2688"/>
          </a:xfrm>
        </p:grpSpPr>
        <p:sp>
          <p:nvSpPr>
            <p:cNvPr id="35877" name="Line 16"/>
            <p:cNvSpPr>
              <a:spLocks noChangeShapeType="1"/>
            </p:cNvSpPr>
            <p:nvPr/>
          </p:nvSpPr>
          <p:spPr bwMode="auto">
            <a:xfrm flipV="1">
              <a:off x="3168" y="1824"/>
              <a:ext cx="0" cy="196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5878" name="Line 17"/>
            <p:cNvSpPr>
              <a:spLocks noChangeShapeType="1"/>
            </p:cNvSpPr>
            <p:nvPr/>
          </p:nvSpPr>
          <p:spPr bwMode="auto">
            <a:xfrm flipV="1">
              <a:off x="3168" y="3792"/>
              <a:ext cx="187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5879" name="Text Box 19"/>
            <p:cNvSpPr txBox="1">
              <a:spLocks noChangeArrowheads="1"/>
            </p:cNvSpPr>
            <p:nvPr/>
          </p:nvSpPr>
          <p:spPr bwMode="auto">
            <a:xfrm>
              <a:off x="3072" y="1440"/>
              <a:ext cx="11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t>Drehmoment</a:t>
              </a:r>
            </a:p>
          </p:txBody>
        </p:sp>
        <p:sp>
          <p:nvSpPr>
            <p:cNvPr id="35880" name="Text Box 20"/>
            <p:cNvSpPr txBox="1">
              <a:spLocks noChangeArrowheads="1"/>
            </p:cNvSpPr>
            <p:nvPr/>
          </p:nvSpPr>
          <p:spPr bwMode="auto">
            <a:xfrm>
              <a:off x="3072" y="3840"/>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FF3300"/>
                  </a:solidFill>
                </a:rPr>
                <a:t>A</a:t>
              </a:r>
            </a:p>
          </p:txBody>
        </p:sp>
        <p:sp>
          <p:nvSpPr>
            <p:cNvPr id="35881" name="Text Box 21"/>
            <p:cNvSpPr txBox="1">
              <a:spLocks noChangeArrowheads="1"/>
            </p:cNvSpPr>
            <p:nvPr/>
          </p:nvSpPr>
          <p:spPr bwMode="auto">
            <a:xfrm>
              <a:off x="4752" y="3840"/>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FF3300"/>
                  </a:solidFill>
                </a:rPr>
                <a:t>B</a:t>
              </a:r>
            </a:p>
          </p:txBody>
        </p:sp>
        <p:sp>
          <p:nvSpPr>
            <p:cNvPr id="35882" name="Line 35"/>
            <p:cNvSpPr>
              <a:spLocks noChangeShapeType="1"/>
            </p:cNvSpPr>
            <p:nvPr/>
          </p:nvSpPr>
          <p:spPr bwMode="auto">
            <a:xfrm>
              <a:off x="3168" y="2448"/>
              <a:ext cx="1728"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grpSp>
      <p:sp>
        <p:nvSpPr>
          <p:cNvPr id="35844" name="Line 40"/>
          <p:cNvSpPr>
            <a:spLocks noChangeShapeType="1"/>
          </p:cNvSpPr>
          <p:nvPr/>
        </p:nvSpPr>
        <p:spPr bwMode="auto">
          <a:xfrm>
            <a:off x="3590925" y="6381750"/>
            <a:ext cx="533400" cy="0"/>
          </a:xfrm>
          <a:prstGeom prst="line">
            <a:avLst/>
          </a:prstGeom>
          <a:noFill/>
          <a:ln w="57150">
            <a:solidFill>
              <a:srgbClr val="66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5845" name="Text Box 41"/>
          <p:cNvSpPr txBox="1">
            <a:spLocks noChangeArrowheads="1"/>
          </p:cNvSpPr>
          <p:nvPr/>
        </p:nvSpPr>
        <p:spPr bwMode="auto">
          <a:xfrm>
            <a:off x="4175125" y="6137275"/>
            <a:ext cx="1266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t>Dreharm</a:t>
            </a:r>
          </a:p>
        </p:txBody>
      </p:sp>
      <p:sp>
        <p:nvSpPr>
          <p:cNvPr id="35846" name="Line 44"/>
          <p:cNvSpPr>
            <a:spLocks noChangeShapeType="1"/>
          </p:cNvSpPr>
          <p:nvPr/>
        </p:nvSpPr>
        <p:spPr bwMode="auto">
          <a:xfrm flipH="1">
            <a:off x="1320800" y="1747838"/>
            <a:ext cx="203200" cy="1793875"/>
          </a:xfrm>
          <a:prstGeom prst="line">
            <a:avLst/>
          </a:prstGeom>
          <a:noFill/>
          <a:ln w="2844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47" name="Line 45"/>
          <p:cNvSpPr>
            <a:spLocks noChangeShapeType="1"/>
          </p:cNvSpPr>
          <p:nvPr/>
        </p:nvSpPr>
        <p:spPr bwMode="auto">
          <a:xfrm flipH="1" flipV="1">
            <a:off x="1338263" y="3511550"/>
            <a:ext cx="1292225" cy="73025"/>
          </a:xfrm>
          <a:prstGeom prst="line">
            <a:avLst/>
          </a:prstGeom>
          <a:noFill/>
          <a:ln w="2844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48" name="Line 46"/>
          <p:cNvSpPr>
            <a:spLocks noChangeShapeType="1"/>
          </p:cNvSpPr>
          <p:nvPr/>
        </p:nvSpPr>
        <p:spPr bwMode="auto">
          <a:xfrm>
            <a:off x="2703513" y="3581400"/>
            <a:ext cx="838200" cy="2057400"/>
          </a:xfrm>
          <a:prstGeom prst="line">
            <a:avLst/>
          </a:prstGeom>
          <a:noFill/>
          <a:ln w="2844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49" name="Line 47"/>
          <p:cNvSpPr>
            <a:spLocks noChangeShapeType="1"/>
          </p:cNvSpPr>
          <p:nvPr/>
        </p:nvSpPr>
        <p:spPr bwMode="auto">
          <a:xfrm flipH="1">
            <a:off x="3538538" y="5562600"/>
            <a:ext cx="539750" cy="76200"/>
          </a:xfrm>
          <a:prstGeom prst="line">
            <a:avLst/>
          </a:prstGeom>
          <a:noFill/>
          <a:ln w="28440">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50" name="Line 48"/>
          <p:cNvSpPr>
            <a:spLocks noChangeShapeType="1"/>
          </p:cNvSpPr>
          <p:nvPr/>
        </p:nvSpPr>
        <p:spPr bwMode="auto">
          <a:xfrm>
            <a:off x="2589213" y="3657600"/>
            <a:ext cx="1587" cy="1981200"/>
          </a:xfrm>
          <a:prstGeom prst="line">
            <a:avLst/>
          </a:prstGeom>
          <a:noFill/>
          <a:ln w="46800">
            <a:solidFill>
              <a:srgbClr val="FF33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51" name="Line 49"/>
          <p:cNvSpPr>
            <a:spLocks noChangeShapeType="1"/>
          </p:cNvSpPr>
          <p:nvPr/>
        </p:nvSpPr>
        <p:spPr bwMode="auto">
          <a:xfrm flipH="1">
            <a:off x="2624138" y="3657600"/>
            <a:ext cx="1682750" cy="1588"/>
          </a:xfrm>
          <a:prstGeom prst="line">
            <a:avLst/>
          </a:prstGeom>
          <a:noFill/>
          <a:ln w="46800">
            <a:solidFill>
              <a:srgbClr val="FF33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52" name="Text Box 50"/>
          <p:cNvSpPr txBox="1">
            <a:spLocks noChangeArrowheads="1"/>
          </p:cNvSpPr>
          <p:nvPr/>
        </p:nvSpPr>
        <p:spPr bwMode="auto">
          <a:xfrm>
            <a:off x="2392363" y="5603875"/>
            <a:ext cx="474662"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eaLnBrk="1" hangingPunct="1">
              <a:buClr>
                <a:srgbClr val="FF3300"/>
              </a:buClr>
              <a:buSzPct val="100000"/>
              <a:buFont typeface="Times New Roman" pitchFamily="18" charset="0"/>
              <a:buNone/>
            </a:pPr>
            <a:r>
              <a:rPr lang="en-GB" altLang="de-DE" sz="3200">
                <a:solidFill>
                  <a:srgbClr val="FF3300"/>
                </a:solidFill>
                <a:cs typeface="Lucida Sans Unicode" pitchFamily="34" charset="0"/>
              </a:rPr>
              <a:t>A</a:t>
            </a:r>
          </a:p>
        </p:txBody>
      </p:sp>
      <p:sp>
        <p:nvSpPr>
          <p:cNvPr id="35853" name="Text Box 51"/>
          <p:cNvSpPr txBox="1">
            <a:spLocks noChangeArrowheads="1"/>
          </p:cNvSpPr>
          <p:nvPr/>
        </p:nvSpPr>
        <p:spPr bwMode="auto">
          <a:xfrm>
            <a:off x="4348163" y="3505200"/>
            <a:ext cx="452437"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eaLnBrk="1" hangingPunct="1">
              <a:buClr>
                <a:srgbClr val="FF3300"/>
              </a:buClr>
              <a:buSzPct val="100000"/>
              <a:buFont typeface="Times New Roman" pitchFamily="18" charset="0"/>
              <a:buNone/>
            </a:pPr>
            <a:r>
              <a:rPr lang="en-GB" altLang="de-DE" sz="3200">
                <a:solidFill>
                  <a:srgbClr val="FF3300"/>
                </a:solidFill>
                <a:cs typeface="Lucida Sans Unicode" pitchFamily="34" charset="0"/>
              </a:rPr>
              <a:t>B</a:t>
            </a:r>
          </a:p>
        </p:txBody>
      </p:sp>
      <p:sp>
        <p:nvSpPr>
          <p:cNvPr id="35854" name="Line 52"/>
          <p:cNvSpPr>
            <a:spLocks noChangeShapeType="1"/>
          </p:cNvSpPr>
          <p:nvPr/>
        </p:nvSpPr>
        <p:spPr bwMode="auto">
          <a:xfrm>
            <a:off x="582613" y="3675063"/>
            <a:ext cx="2065337" cy="1587"/>
          </a:xfrm>
          <a:prstGeom prst="line">
            <a:avLst/>
          </a:prstGeom>
          <a:noFill/>
          <a:ln w="572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55" name="Oval 53"/>
          <p:cNvSpPr>
            <a:spLocks noChangeArrowheads="1"/>
          </p:cNvSpPr>
          <p:nvPr/>
        </p:nvSpPr>
        <p:spPr bwMode="auto">
          <a:xfrm>
            <a:off x="2590800" y="3625850"/>
            <a:ext cx="153988" cy="157163"/>
          </a:xfrm>
          <a:prstGeom prst="ellipse">
            <a:avLst/>
          </a:prstGeom>
          <a:solidFill>
            <a:srgbClr val="000000"/>
          </a:solidFill>
          <a:ln w="284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5856" name="Line 54"/>
          <p:cNvSpPr>
            <a:spLocks noChangeShapeType="1"/>
          </p:cNvSpPr>
          <p:nvPr/>
        </p:nvSpPr>
        <p:spPr bwMode="auto">
          <a:xfrm>
            <a:off x="2713038" y="3775075"/>
            <a:ext cx="1209675" cy="2016125"/>
          </a:xfrm>
          <a:prstGeom prst="line">
            <a:avLst/>
          </a:prstGeom>
          <a:noFill/>
          <a:ln w="572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57" name="Line 55"/>
          <p:cNvSpPr>
            <a:spLocks noChangeShapeType="1"/>
          </p:cNvSpPr>
          <p:nvPr/>
        </p:nvSpPr>
        <p:spPr bwMode="auto">
          <a:xfrm flipH="1">
            <a:off x="1246188" y="4157663"/>
            <a:ext cx="1355725" cy="1587"/>
          </a:xfrm>
          <a:prstGeom prst="line">
            <a:avLst/>
          </a:prstGeom>
          <a:noFill/>
          <a:ln w="2844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58" name="Oval 56"/>
          <p:cNvSpPr>
            <a:spLocks noChangeArrowheads="1"/>
          </p:cNvSpPr>
          <p:nvPr/>
        </p:nvSpPr>
        <p:spPr bwMode="auto">
          <a:xfrm>
            <a:off x="1152525" y="3824288"/>
            <a:ext cx="292100" cy="315912"/>
          </a:xfrm>
          <a:prstGeom prst="ellipse">
            <a:avLst/>
          </a:prstGeom>
          <a:solidFill>
            <a:srgbClr val="000099"/>
          </a:solidFill>
          <a:ln w="284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5859" name="Line 57"/>
          <p:cNvSpPr>
            <a:spLocks noChangeShapeType="1"/>
          </p:cNvSpPr>
          <p:nvPr/>
        </p:nvSpPr>
        <p:spPr bwMode="auto">
          <a:xfrm flipV="1">
            <a:off x="1152525" y="2541588"/>
            <a:ext cx="1588" cy="1452562"/>
          </a:xfrm>
          <a:prstGeom prst="line">
            <a:avLst/>
          </a:prstGeom>
          <a:noFill/>
          <a:ln w="2844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60" name="Oval 58"/>
          <p:cNvSpPr>
            <a:spLocks noChangeArrowheads="1"/>
          </p:cNvSpPr>
          <p:nvPr/>
        </p:nvSpPr>
        <p:spPr bwMode="auto">
          <a:xfrm>
            <a:off x="777875" y="2362200"/>
            <a:ext cx="341313" cy="331788"/>
          </a:xfrm>
          <a:prstGeom prst="ellipse">
            <a:avLst/>
          </a:prstGeom>
          <a:solidFill>
            <a:srgbClr val="000099"/>
          </a:solidFill>
          <a:ln w="284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5861" name="Line 59"/>
          <p:cNvSpPr>
            <a:spLocks noChangeShapeType="1"/>
          </p:cNvSpPr>
          <p:nvPr/>
        </p:nvSpPr>
        <p:spPr bwMode="auto">
          <a:xfrm>
            <a:off x="798513" y="2590800"/>
            <a:ext cx="0" cy="2286000"/>
          </a:xfrm>
          <a:prstGeom prst="line">
            <a:avLst/>
          </a:prstGeom>
          <a:noFill/>
          <a:ln w="2844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62" name="Rectangle 60"/>
          <p:cNvSpPr>
            <a:spLocks noChangeArrowheads="1"/>
          </p:cNvSpPr>
          <p:nvPr/>
        </p:nvSpPr>
        <p:spPr bwMode="auto">
          <a:xfrm>
            <a:off x="407988" y="4876800"/>
            <a:ext cx="735012" cy="663575"/>
          </a:xfrm>
          <a:prstGeom prst="rect">
            <a:avLst/>
          </a:prstGeom>
          <a:solidFill>
            <a:srgbClr val="000099"/>
          </a:solidFill>
          <a:ln w="2844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5863" name="Freeform 61"/>
          <p:cNvSpPr>
            <a:spLocks noChangeArrowheads="1"/>
          </p:cNvSpPr>
          <p:nvPr/>
        </p:nvSpPr>
        <p:spPr bwMode="auto">
          <a:xfrm>
            <a:off x="2208213" y="3675063"/>
            <a:ext cx="682625" cy="460375"/>
          </a:xfrm>
          <a:custGeom>
            <a:avLst/>
            <a:gdLst>
              <a:gd name="T0" fmla="*/ 682625 w 630"/>
              <a:gd name="T1" fmla="*/ 324255 h 416"/>
              <a:gd name="T2" fmla="*/ 455083 w 630"/>
              <a:gd name="T3" fmla="*/ 448202 h 416"/>
              <a:gd name="T4" fmla="*/ 211289 w 630"/>
              <a:gd name="T5" fmla="*/ 398401 h 416"/>
              <a:gd name="T6" fmla="*/ 48759 w 630"/>
              <a:gd name="T7" fmla="*/ 232401 h 416"/>
              <a:gd name="T8" fmla="*/ 0 w 630"/>
              <a:gd name="T9" fmla="*/ 0 h 4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0" h="416">
                <a:moveTo>
                  <a:pt x="630" y="293"/>
                </a:moveTo>
                <a:cubicBezTo>
                  <a:pt x="595" y="312"/>
                  <a:pt x="492" y="394"/>
                  <a:pt x="420" y="405"/>
                </a:cubicBezTo>
                <a:cubicBezTo>
                  <a:pt x="348" y="416"/>
                  <a:pt x="258" y="393"/>
                  <a:pt x="195" y="360"/>
                </a:cubicBezTo>
                <a:cubicBezTo>
                  <a:pt x="132" y="327"/>
                  <a:pt x="78" y="270"/>
                  <a:pt x="45" y="210"/>
                </a:cubicBezTo>
                <a:cubicBezTo>
                  <a:pt x="12" y="150"/>
                  <a:pt x="9" y="44"/>
                  <a:pt x="0" y="0"/>
                </a:cubicBezTo>
              </a:path>
            </a:pathLst>
          </a:custGeom>
          <a:solidFill>
            <a:srgbClr val="FFFF00"/>
          </a:solidFill>
          <a:ln w="2844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35864" name="Line 62"/>
          <p:cNvSpPr>
            <a:spLocks noChangeShapeType="1"/>
          </p:cNvSpPr>
          <p:nvPr/>
        </p:nvSpPr>
        <p:spPr bwMode="auto">
          <a:xfrm flipV="1">
            <a:off x="2225675" y="3671888"/>
            <a:ext cx="341313" cy="22225"/>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65" name="Line 63"/>
          <p:cNvSpPr>
            <a:spLocks noChangeShapeType="1"/>
          </p:cNvSpPr>
          <p:nvPr/>
        </p:nvSpPr>
        <p:spPr bwMode="auto">
          <a:xfrm>
            <a:off x="2697163" y="3757613"/>
            <a:ext cx="227012" cy="182562"/>
          </a:xfrm>
          <a:prstGeom prst="line">
            <a:avLst/>
          </a:prstGeom>
          <a:noFill/>
          <a:ln w="2844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66" name="Oval 64"/>
          <p:cNvSpPr>
            <a:spLocks noChangeArrowheads="1"/>
          </p:cNvSpPr>
          <p:nvPr/>
        </p:nvSpPr>
        <p:spPr bwMode="auto">
          <a:xfrm>
            <a:off x="2170113" y="3276600"/>
            <a:ext cx="838200" cy="838200"/>
          </a:xfrm>
          <a:prstGeom prst="ellipse">
            <a:avLst/>
          </a:prstGeom>
          <a:solidFill>
            <a:srgbClr val="00CC99"/>
          </a:solidFill>
          <a:ln w="381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5867" name="Oval 65"/>
          <p:cNvSpPr>
            <a:spLocks noChangeArrowheads="1"/>
          </p:cNvSpPr>
          <p:nvPr/>
        </p:nvSpPr>
        <p:spPr bwMode="auto">
          <a:xfrm>
            <a:off x="1270000" y="1165225"/>
            <a:ext cx="565150" cy="600075"/>
          </a:xfrm>
          <a:prstGeom prst="ellipse">
            <a:avLst/>
          </a:prstGeom>
          <a:solidFill>
            <a:srgbClr val="FFFF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5868" name="Oval 66"/>
          <p:cNvSpPr>
            <a:spLocks noChangeArrowheads="1"/>
          </p:cNvSpPr>
          <p:nvPr/>
        </p:nvSpPr>
        <p:spPr bwMode="auto">
          <a:xfrm>
            <a:off x="2541588" y="3648075"/>
            <a:ext cx="90487" cy="71438"/>
          </a:xfrm>
          <a:prstGeom prst="ellipse">
            <a:avLst/>
          </a:prstGeom>
          <a:solidFill>
            <a:srgbClr val="0000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5869" name="Line 67"/>
          <p:cNvSpPr>
            <a:spLocks noChangeShapeType="1"/>
          </p:cNvSpPr>
          <p:nvPr/>
        </p:nvSpPr>
        <p:spPr bwMode="auto">
          <a:xfrm>
            <a:off x="407988" y="5073650"/>
            <a:ext cx="717550" cy="1588"/>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70" name="Line 68"/>
          <p:cNvSpPr>
            <a:spLocks noChangeShapeType="1"/>
          </p:cNvSpPr>
          <p:nvPr/>
        </p:nvSpPr>
        <p:spPr bwMode="auto">
          <a:xfrm>
            <a:off x="417513" y="5476875"/>
            <a:ext cx="717550" cy="1588"/>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71" name="Line 69"/>
          <p:cNvSpPr>
            <a:spLocks noChangeShapeType="1"/>
          </p:cNvSpPr>
          <p:nvPr/>
        </p:nvSpPr>
        <p:spPr bwMode="auto">
          <a:xfrm>
            <a:off x="427038" y="5351463"/>
            <a:ext cx="717550" cy="1587"/>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72" name="Line 70"/>
          <p:cNvSpPr>
            <a:spLocks noChangeShapeType="1"/>
          </p:cNvSpPr>
          <p:nvPr/>
        </p:nvSpPr>
        <p:spPr bwMode="auto">
          <a:xfrm>
            <a:off x="407988" y="5216525"/>
            <a:ext cx="717550" cy="1588"/>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873" name="Text Box 71"/>
          <p:cNvSpPr txBox="1">
            <a:spLocks noChangeArrowheads="1"/>
          </p:cNvSpPr>
          <p:nvPr/>
        </p:nvSpPr>
        <p:spPr bwMode="auto">
          <a:xfrm>
            <a:off x="354013" y="5653088"/>
            <a:ext cx="2101850"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FFFF00"/>
              </a:buClr>
              <a:buSzPct val="100000"/>
              <a:buFont typeface="Arial" charset="0"/>
              <a:buNone/>
            </a:pPr>
            <a:r>
              <a:rPr lang="en-GB" altLang="de-DE">
                <a:latin typeface="Arial" charset="0"/>
                <a:cs typeface="Times New Roman" pitchFamily="18" charset="0"/>
              </a:rPr>
              <a:t>Gewicht</a:t>
            </a:r>
          </a:p>
        </p:txBody>
      </p:sp>
      <p:sp>
        <p:nvSpPr>
          <p:cNvPr id="35874" name="Text Box 72"/>
          <p:cNvSpPr txBox="1">
            <a:spLocks noChangeArrowheads="1"/>
          </p:cNvSpPr>
          <p:nvPr/>
        </p:nvSpPr>
        <p:spPr bwMode="auto">
          <a:xfrm>
            <a:off x="1404938" y="4330700"/>
            <a:ext cx="2101850"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FFFF00"/>
              </a:buClr>
              <a:buSzPct val="100000"/>
              <a:buFont typeface="Arial" charset="0"/>
              <a:buNone/>
            </a:pPr>
            <a:r>
              <a:rPr lang="en-GB" altLang="de-DE">
                <a:latin typeface="Arial" charset="0"/>
                <a:cs typeface="Times New Roman" pitchFamily="18" charset="0"/>
              </a:rPr>
              <a:t>Seil</a:t>
            </a:r>
          </a:p>
        </p:txBody>
      </p:sp>
      <p:sp>
        <p:nvSpPr>
          <p:cNvPr id="35875" name="Text Box 73"/>
          <p:cNvSpPr txBox="1">
            <a:spLocks noChangeArrowheads="1"/>
          </p:cNvSpPr>
          <p:nvPr/>
        </p:nvSpPr>
        <p:spPr bwMode="auto">
          <a:xfrm>
            <a:off x="1976438" y="2873375"/>
            <a:ext cx="2503487" cy="54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FFFF00"/>
              </a:buClr>
              <a:buSzPct val="100000"/>
              <a:buFont typeface="Arial" charset="0"/>
              <a:buNone/>
            </a:pPr>
            <a:r>
              <a:rPr lang="en-GB" altLang="de-DE">
                <a:latin typeface="Arial" charset="0"/>
                <a:cs typeface="Times New Roman" pitchFamily="18" charset="0"/>
              </a:rPr>
              <a:t>Drehscheibe</a:t>
            </a:r>
          </a:p>
        </p:txBody>
      </p:sp>
      <p:sp>
        <p:nvSpPr>
          <p:cNvPr id="35876" name="Line 74"/>
          <p:cNvSpPr>
            <a:spLocks noChangeShapeType="1"/>
          </p:cNvSpPr>
          <p:nvPr/>
        </p:nvSpPr>
        <p:spPr bwMode="auto">
          <a:xfrm flipV="1">
            <a:off x="2590800" y="3733800"/>
            <a:ext cx="0" cy="423863"/>
          </a:xfrm>
          <a:prstGeom prst="line">
            <a:avLst/>
          </a:prstGeom>
          <a:noFill/>
          <a:ln w="571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43" name="Line 79">
            <a:extLst>
              <a:ext uri="{FF2B5EF4-FFF2-40B4-BE49-F238E27FC236}">
                <a16:creationId xmlns:a16="http://schemas.microsoft.com/office/drawing/2014/main" id="{2D4A787E-24E1-4D52-8737-F470068EE59A}"/>
              </a:ext>
            </a:extLst>
          </p:cNvPr>
          <p:cNvSpPr>
            <a:spLocks noChangeShapeType="1"/>
          </p:cNvSpPr>
          <p:nvPr/>
        </p:nvSpPr>
        <p:spPr bwMode="auto">
          <a:xfrm flipH="1">
            <a:off x="454037" y="4138614"/>
            <a:ext cx="2085963" cy="0"/>
          </a:xfrm>
          <a:prstGeom prst="line">
            <a:avLst/>
          </a:prstGeom>
          <a:noFill/>
          <a:ln w="539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9908"/>
                                        </p:tgtEl>
                                        <p:attrNameLst>
                                          <p:attrName>style.visibility</p:attrName>
                                        </p:attrNameLst>
                                      </p:cBhvr>
                                      <p:to>
                                        <p:strVal val="visible"/>
                                      </p:to>
                                    </p:set>
                                    <p:animEffect transition="in" filter="box(in)">
                                      <p:cBhvr>
                                        <p:cTn id="7" dur="500"/>
                                        <p:tgtEl>
                                          <p:spTgt spid="7990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 calcmode="lin" valueType="num">
                                      <p:cBhvr additive="base">
                                        <p:cTn id="10" dur="500" fill="hold"/>
                                        <p:tgtEl>
                                          <p:spTgt spid="43"/>
                                        </p:tgtEl>
                                        <p:attrNameLst>
                                          <p:attrName>ppt_x</p:attrName>
                                        </p:attrNameLst>
                                      </p:cBhvr>
                                      <p:tavLst>
                                        <p:tav tm="0">
                                          <p:val>
                                            <p:strVal val="#ppt_x"/>
                                          </p:val>
                                        </p:tav>
                                        <p:tav tm="100000">
                                          <p:val>
                                            <p:strVal val="#ppt_x"/>
                                          </p:val>
                                        </p:tav>
                                      </p:tavLst>
                                    </p:anim>
                                    <p:anim calcmode="lin" valueType="num">
                                      <p:cBhvr additive="base">
                                        <p:cTn id="1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1828800" y="2693988"/>
            <a:ext cx="1023938" cy="1392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123" name="Rectangle 3"/>
          <p:cNvSpPr>
            <a:spLocks noChangeArrowheads="1"/>
          </p:cNvSpPr>
          <p:nvPr/>
        </p:nvSpPr>
        <p:spPr bwMode="auto">
          <a:xfrm>
            <a:off x="693291" y="739808"/>
            <a:ext cx="8387748" cy="468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2000" b="1" dirty="0">
                <a:solidFill>
                  <a:srgbClr val="0070C0"/>
                </a:solidFill>
                <a:latin typeface="Arial" charset="0"/>
              </a:rPr>
              <a:t>Kinematik</a:t>
            </a:r>
            <a:r>
              <a:rPr lang="de-AT" altLang="de-DE" sz="2000" dirty="0">
                <a:latin typeface="Arial" charset="0"/>
              </a:rPr>
              <a:t> ist die Lehre von Bewegungen und befasst sich mit der räumlich- zeitlichen Charakterisierung von Bewegungsvorgängen ohne Berücksichtigung von Masse und einwirkenden Kräften.</a:t>
            </a:r>
          </a:p>
          <a:p>
            <a:pPr eaLnBrk="1" hangingPunct="1"/>
            <a:endParaRPr lang="de-AT" altLang="de-DE" sz="2000" dirty="0">
              <a:latin typeface="Arial" charset="0"/>
            </a:endParaRPr>
          </a:p>
          <a:p>
            <a:pPr eaLnBrk="1" hangingPunct="1"/>
            <a:endParaRPr lang="de-AT" altLang="de-DE" sz="2000" dirty="0">
              <a:latin typeface="Arial" charset="0"/>
            </a:endParaRPr>
          </a:p>
          <a:p>
            <a:pPr eaLnBrk="1" hangingPunct="1"/>
            <a:r>
              <a:rPr lang="de-AT" altLang="de-DE" sz="2000" b="1" dirty="0">
                <a:solidFill>
                  <a:srgbClr val="0070C0"/>
                </a:solidFill>
                <a:latin typeface="Arial" charset="0"/>
              </a:rPr>
              <a:t>Dynamik</a:t>
            </a:r>
            <a:r>
              <a:rPr lang="de-AT" altLang="de-DE" sz="2000" dirty="0">
                <a:latin typeface="Arial" charset="0"/>
              </a:rPr>
              <a:t> befasst sich mit der Wirkung von Kräften</a:t>
            </a:r>
          </a:p>
          <a:p>
            <a:pPr eaLnBrk="1" hangingPunct="1"/>
            <a:endParaRPr lang="de-AT" altLang="de-DE" sz="2000" b="1" dirty="0">
              <a:latin typeface="Arial" charset="0"/>
            </a:endParaRPr>
          </a:p>
          <a:p>
            <a:pPr eaLnBrk="1" hangingPunct="1"/>
            <a:r>
              <a:rPr lang="de-AT" altLang="de-DE" sz="2000" b="1" dirty="0">
                <a:solidFill>
                  <a:srgbClr val="000099"/>
                </a:solidFill>
                <a:latin typeface="Arial" charset="0"/>
              </a:rPr>
              <a:t>	</a:t>
            </a:r>
            <a:r>
              <a:rPr lang="de-AT" altLang="de-DE" sz="2000" b="1" dirty="0">
                <a:solidFill>
                  <a:srgbClr val="FFC000"/>
                </a:solidFill>
                <a:latin typeface="Arial" charset="0"/>
              </a:rPr>
              <a:t>Statik</a:t>
            </a:r>
            <a:r>
              <a:rPr lang="de-AT" altLang="de-DE" sz="2000" dirty="0">
                <a:solidFill>
                  <a:srgbClr val="000099"/>
                </a:solidFill>
                <a:latin typeface="Arial" charset="0"/>
              </a:rPr>
              <a:t> </a:t>
            </a:r>
            <a:r>
              <a:rPr lang="de-AT" altLang="de-DE" sz="2000" dirty="0">
                <a:latin typeface="Arial" charset="0"/>
              </a:rPr>
              <a:t>untersucht Bedingungen, unter denen die Kräfte im Gleichgewicht stehen </a:t>
            </a:r>
            <a:r>
              <a:rPr lang="de-AT" altLang="de-DE" sz="2000" dirty="0">
                <a:latin typeface="Arial" charset="0"/>
                <a:sym typeface="Wingdings" pitchFamily="2" charset="2"/>
              </a:rPr>
              <a:t></a:t>
            </a:r>
            <a:r>
              <a:rPr lang="de-AT" altLang="de-DE" sz="2000" dirty="0">
                <a:latin typeface="Arial" charset="0"/>
              </a:rPr>
              <a:t> keine Bewegung  	</a:t>
            </a:r>
          </a:p>
          <a:p>
            <a:pPr eaLnBrk="1" hangingPunct="1"/>
            <a:endParaRPr lang="de-AT" altLang="de-DE" sz="2000" b="1" dirty="0">
              <a:latin typeface="Arial" charset="0"/>
            </a:endParaRPr>
          </a:p>
          <a:p>
            <a:pPr eaLnBrk="1" hangingPunct="1"/>
            <a:r>
              <a:rPr lang="de-AT" altLang="de-DE" sz="2000" b="1" dirty="0">
                <a:solidFill>
                  <a:srgbClr val="000099"/>
                </a:solidFill>
                <a:latin typeface="Arial" charset="0"/>
              </a:rPr>
              <a:t>	</a:t>
            </a:r>
            <a:r>
              <a:rPr lang="de-AT" altLang="de-DE" sz="2000" b="1" dirty="0">
                <a:solidFill>
                  <a:srgbClr val="FFC000"/>
                </a:solidFill>
                <a:latin typeface="Arial" charset="0"/>
              </a:rPr>
              <a:t>Kinetik</a:t>
            </a:r>
            <a:r>
              <a:rPr lang="de-AT" altLang="de-DE" sz="2000" dirty="0">
                <a:latin typeface="Arial" charset="0"/>
              </a:rPr>
              <a:t> befasst sich mit der Bestimmung der von Kräften hervorgerufenen Bewegungen</a:t>
            </a:r>
          </a:p>
          <a:p>
            <a:pPr eaLnBrk="1" hangingPunct="1"/>
            <a:endParaRPr lang="de-AT" altLang="de-DE" sz="2000" dirty="0">
              <a:latin typeface="Arial" charset="0"/>
            </a:endParaRPr>
          </a:p>
          <a:p>
            <a:pPr eaLnBrk="1" hangingPunct="1"/>
            <a:endParaRPr lang="de-AT" altLang="de-DE" sz="2000" dirty="0">
              <a:latin typeface="Arial" charset="0"/>
            </a:endParaRPr>
          </a:p>
          <a:p>
            <a:pPr eaLnBrk="1" hangingPunct="1"/>
            <a:endParaRPr lang="de-AT" altLang="de-DE" sz="2000" dirty="0">
              <a:latin typeface="Arial" charset="0"/>
            </a:endParaRPr>
          </a:p>
          <a:p>
            <a:pPr eaLnBrk="1" hangingPunct="1"/>
            <a:r>
              <a:rPr lang="de-AT" altLang="de-DE" sz="2000" dirty="0">
                <a:latin typeface="Arial" charset="0"/>
              </a:rPr>
              <a:t>Erstellen sie eine kinematische und eine kinetische Beschreibung eines RTL-Schwunges.</a:t>
            </a:r>
            <a:r>
              <a:rPr lang="de-AT" altLang="de-DE" sz="2000" dirty="0"/>
              <a:t> </a:t>
            </a:r>
            <a:r>
              <a:rPr lang="de-DE" altLang="de-DE" sz="2000" dirty="0"/>
              <a:t> </a:t>
            </a:r>
          </a:p>
        </p:txBody>
      </p:sp>
      <p:sp>
        <p:nvSpPr>
          <p:cNvPr id="3" name="Rechteck 2">
            <a:extLst>
              <a:ext uri="{FF2B5EF4-FFF2-40B4-BE49-F238E27FC236}">
                <a16:creationId xmlns:a16="http://schemas.microsoft.com/office/drawing/2014/main" id="{DD405DE3-F4D7-4704-BEFE-C2D1A4766C18}"/>
              </a:ext>
            </a:extLst>
          </p:cNvPr>
          <p:cNvSpPr/>
          <p:nvPr/>
        </p:nvSpPr>
        <p:spPr>
          <a:xfrm rot="16200000">
            <a:off x="-521134" y="1260533"/>
            <a:ext cx="1503938" cy="461665"/>
          </a:xfrm>
          <a:prstGeom prst="rect">
            <a:avLst/>
          </a:prstGeom>
        </p:spPr>
        <p:txBody>
          <a:bodyPr wrap="none">
            <a:spAutoFit/>
          </a:bodyPr>
          <a:lstStyle/>
          <a:p>
            <a:pPr algn="ctr" eaLnBrk="1" hangingPunct="1"/>
            <a:r>
              <a:rPr lang="de-AT" altLang="de-DE" dirty="0">
                <a:solidFill>
                  <a:srgbClr val="0070C0"/>
                </a:solidFill>
                <a:latin typeface="Arial" charset="0"/>
              </a:rPr>
              <a:t>Mechanik</a:t>
            </a:r>
            <a:endParaRPr lang="de-DE" altLang="de-DE" dirty="0">
              <a:solidFill>
                <a:srgbClr val="0070C0"/>
              </a:solidFill>
              <a:latin typeface="Arial" charset="0"/>
            </a:endParaRPr>
          </a:p>
        </p:txBody>
      </p:sp>
      <p:cxnSp>
        <p:nvCxnSpPr>
          <p:cNvPr id="5" name="Gerader Verbinder 4">
            <a:extLst>
              <a:ext uri="{FF2B5EF4-FFF2-40B4-BE49-F238E27FC236}">
                <a16:creationId xmlns:a16="http://schemas.microsoft.com/office/drawing/2014/main" id="{B2C160ED-3AFF-4F7E-BC03-E66645D37254}"/>
              </a:ext>
            </a:extLst>
          </p:cNvPr>
          <p:cNvCxnSpPr>
            <a:cxnSpLocks/>
          </p:cNvCxnSpPr>
          <p:nvPr/>
        </p:nvCxnSpPr>
        <p:spPr bwMode="auto">
          <a:xfrm flipH="1">
            <a:off x="462098" y="674703"/>
            <a:ext cx="231193" cy="355107"/>
          </a:xfrm>
          <a:prstGeom prst="line">
            <a:avLst/>
          </a:prstGeom>
          <a:solidFill>
            <a:schemeClr val="accent1"/>
          </a:solidFill>
          <a:ln w="9525" cap="flat" cmpd="sng" algn="ctr">
            <a:solidFill>
              <a:srgbClr val="00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r Verbinder 7">
            <a:extLst>
              <a:ext uri="{FF2B5EF4-FFF2-40B4-BE49-F238E27FC236}">
                <a16:creationId xmlns:a16="http://schemas.microsoft.com/office/drawing/2014/main" id="{7CC41F9D-6DF1-4B1D-B937-9BE474DDE211}"/>
              </a:ext>
            </a:extLst>
          </p:cNvPr>
          <p:cNvCxnSpPr>
            <a:cxnSpLocks/>
          </p:cNvCxnSpPr>
          <p:nvPr/>
        </p:nvCxnSpPr>
        <p:spPr bwMode="auto">
          <a:xfrm flipH="1" flipV="1">
            <a:off x="461668" y="1793289"/>
            <a:ext cx="232054" cy="346230"/>
          </a:xfrm>
          <a:prstGeom prst="line">
            <a:avLst/>
          </a:prstGeom>
          <a:solidFill>
            <a:schemeClr val="accent1"/>
          </a:solidFill>
          <a:ln w="9525" cap="flat" cmpd="sng" algn="ctr">
            <a:solidFill>
              <a:srgbClr val="0000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533400" y="152400"/>
            <a:ext cx="7924800" cy="103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3200" dirty="0">
                <a:solidFill>
                  <a:srgbClr val="0070C0"/>
                </a:solidFill>
                <a:latin typeface="Arial" charset="0"/>
                <a:cs typeface="Arial" charset="0"/>
              </a:rPr>
              <a:t>Kniestreckmaschinen</a:t>
            </a:r>
            <a:endParaRPr lang="de-AT" altLang="de-DE" sz="3200" dirty="0">
              <a:solidFill>
                <a:srgbClr val="0070C0"/>
              </a:solidFill>
              <a:latin typeface="Arial" charset="0"/>
              <a:cs typeface="Times New Roman" pitchFamily="18" charset="0"/>
            </a:endParaRPr>
          </a:p>
          <a:p>
            <a:r>
              <a:rPr lang="de-AT" altLang="de-DE" sz="3200" dirty="0">
                <a:latin typeface="Arial" charset="0"/>
                <a:cs typeface="Arial" charset="0"/>
              </a:rPr>
              <a:t> </a:t>
            </a:r>
            <a:r>
              <a:rPr lang="de-AT" altLang="de-DE" sz="3200" dirty="0">
                <a:latin typeface="Arial" charset="0"/>
                <a:cs typeface="Times New Roman" pitchFamily="18" charset="0"/>
              </a:rPr>
              <a:t>mit Seilzug mit </a:t>
            </a:r>
            <a:r>
              <a:rPr lang="de-AT" altLang="de-DE" sz="3200" dirty="0" err="1">
                <a:latin typeface="Arial" charset="0"/>
                <a:cs typeface="Times New Roman" pitchFamily="18" charset="0"/>
              </a:rPr>
              <a:t>Ovalscheibe</a:t>
            </a:r>
            <a:r>
              <a:rPr lang="de-DE" altLang="de-DE" sz="3200" dirty="0">
                <a:solidFill>
                  <a:srgbClr val="FFFF00"/>
                </a:solidFill>
                <a:latin typeface="Arial" charset="0"/>
                <a:cs typeface="Times New Roman" pitchFamily="18" charset="0"/>
              </a:rPr>
              <a:t> </a:t>
            </a:r>
            <a:endParaRPr lang="de-AT" altLang="de-DE" sz="3200" dirty="0">
              <a:solidFill>
                <a:srgbClr val="FFFF00"/>
              </a:solidFill>
              <a:latin typeface="Arial" charset="0"/>
              <a:cs typeface="Times New Roman" pitchFamily="18" charset="0"/>
            </a:endParaRPr>
          </a:p>
        </p:txBody>
      </p:sp>
      <p:sp>
        <p:nvSpPr>
          <p:cNvPr id="38915" name="Line 3"/>
          <p:cNvSpPr>
            <a:spLocks noChangeShapeType="1"/>
          </p:cNvSpPr>
          <p:nvPr/>
        </p:nvSpPr>
        <p:spPr bwMode="auto">
          <a:xfrm>
            <a:off x="914400" y="1600200"/>
            <a:ext cx="0" cy="19050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916" name="Line 4"/>
          <p:cNvSpPr>
            <a:spLocks noChangeShapeType="1"/>
          </p:cNvSpPr>
          <p:nvPr/>
        </p:nvSpPr>
        <p:spPr bwMode="auto">
          <a:xfrm flipH="1" flipV="1">
            <a:off x="914400" y="3505200"/>
            <a:ext cx="1447800" cy="762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917" name="Line 5"/>
          <p:cNvSpPr>
            <a:spLocks noChangeShapeType="1"/>
          </p:cNvSpPr>
          <p:nvPr/>
        </p:nvSpPr>
        <p:spPr bwMode="auto">
          <a:xfrm>
            <a:off x="2438400" y="3581400"/>
            <a:ext cx="838200" cy="20574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918" name="Line 6"/>
          <p:cNvSpPr>
            <a:spLocks noChangeShapeType="1"/>
          </p:cNvSpPr>
          <p:nvPr/>
        </p:nvSpPr>
        <p:spPr bwMode="auto">
          <a:xfrm flipH="1">
            <a:off x="3276600" y="5562600"/>
            <a:ext cx="533400" cy="7620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919" name="Line 7"/>
          <p:cNvSpPr>
            <a:spLocks noChangeShapeType="1"/>
          </p:cNvSpPr>
          <p:nvPr/>
        </p:nvSpPr>
        <p:spPr bwMode="auto">
          <a:xfrm>
            <a:off x="2362200" y="3657600"/>
            <a:ext cx="0" cy="198120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920" name="Line 8"/>
          <p:cNvSpPr>
            <a:spLocks noChangeShapeType="1"/>
          </p:cNvSpPr>
          <p:nvPr/>
        </p:nvSpPr>
        <p:spPr bwMode="auto">
          <a:xfrm flipH="1">
            <a:off x="2362200" y="3657600"/>
            <a:ext cx="1676400" cy="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921" name="Text Box 9"/>
          <p:cNvSpPr txBox="1">
            <a:spLocks noChangeArrowheads="1"/>
          </p:cNvSpPr>
          <p:nvPr/>
        </p:nvSpPr>
        <p:spPr bwMode="auto">
          <a:xfrm>
            <a:off x="1965325" y="5603875"/>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FF3300"/>
                </a:solidFill>
              </a:rPr>
              <a:t>A</a:t>
            </a:r>
          </a:p>
        </p:txBody>
      </p:sp>
      <p:sp>
        <p:nvSpPr>
          <p:cNvPr id="38922" name="Text Box 10"/>
          <p:cNvSpPr txBox="1">
            <a:spLocks noChangeArrowheads="1"/>
          </p:cNvSpPr>
          <p:nvPr/>
        </p:nvSpPr>
        <p:spPr bwMode="auto">
          <a:xfrm>
            <a:off x="4114800" y="3505200"/>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FF3300"/>
                </a:solidFill>
              </a:rPr>
              <a:t>B</a:t>
            </a:r>
          </a:p>
        </p:txBody>
      </p:sp>
      <p:sp>
        <p:nvSpPr>
          <p:cNvPr id="38923" name="Line 11"/>
          <p:cNvSpPr>
            <a:spLocks noChangeShapeType="1"/>
          </p:cNvSpPr>
          <p:nvPr/>
        </p:nvSpPr>
        <p:spPr bwMode="auto">
          <a:xfrm>
            <a:off x="317500" y="3675063"/>
            <a:ext cx="2065338"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8924" name="Oval 12"/>
          <p:cNvSpPr>
            <a:spLocks noChangeArrowheads="1"/>
          </p:cNvSpPr>
          <p:nvPr/>
        </p:nvSpPr>
        <p:spPr bwMode="auto">
          <a:xfrm>
            <a:off x="2325688" y="3625850"/>
            <a:ext cx="153987" cy="157163"/>
          </a:xfrm>
          <a:prstGeom prst="ellipse">
            <a:avLst/>
          </a:prstGeom>
          <a:solidFill>
            <a:srgbClr val="000000"/>
          </a:solidFill>
          <a:ln w="28575">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8925" name="Line 13"/>
          <p:cNvSpPr>
            <a:spLocks noChangeShapeType="1"/>
          </p:cNvSpPr>
          <p:nvPr/>
        </p:nvSpPr>
        <p:spPr bwMode="auto">
          <a:xfrm>
            <a:off x="2447925" y="3775075"/>
            <a:ext cx="1209675" cy="2016125"/>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8926" name="Line 14"/>
          <p:cNvSpPr>
            <a:spLocks noChangeShapeType="1"/>
          </p:cNvSpPr>
          <p:nvPr/>
        </p:nvSpPr>
        <p:spPr bwMode="auto">
          <a:xfrm flipH="1">
            <a:off x="984250" y="4157663"/>
            <a:ext cx="134937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8927" name="Oval 15"/>
          <p:cNvSpPr>
            <a:spLocks noChangeArrowheads="1"/>
          </p:cNvSpPr>
          <p:nvPr/>
        </p:nvSpPr>
        <p:spPr bwMode="auto">
          <a:xfrm>
            <a:off x="887413" y="3824288"/>
            <a:ext cx="292100" cy="315912"/>
          </a:xfrm>
          <a:prstGeom prst="ellipse">
            <a:avLst/>
          </a:prstGeom>
          <a:solidFill>
            <a:srgbClr val="000099"/>
          </a:solidFill>
          <a:ln w="28575">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8928" name="Line 16"/>
          <p:cNvSpPr>
            <a:spLocks noChangeShapeType="1"/>
          </p:cNvSpPr>
          <p:nvPr/>
        </p:nvSpPr>
        <p:spPr bwMode="auto">
          <a:xfrm flipV="1">
            <a:off x="887413" y="2544763"/>
            <a:ext cx="0" cy="14462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8929" name="Oval 17"/>
          <p:cNvSpPr>
            <a:spLocks noChangeArrowheads="1"/>
          </p:cNvSpPr>
          <p:nvPr/>
        </p:nvSpPr>
        <p:spPr bwMode="auto">
          <a:xfrm>
            <a:off x="512763" y="2362200"/>
            <a:ext cx="341312" cy="331788"/>
          </a:xfrm>
          <a:prstGeom prst="ellipse">
            <a:avLst/>
          </a:prstGeom>
          <a:solidFill>
            <a:srgbClr val="000099"/>
          </a:solidFill>
          <a:ln w="28575">
            <a:solidFill>
              <a:srgbClr val="000000"/>
            </a:solidFill>
            <a:round/>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8930" name="Line 18"/>
          <p:cNvSpPr>
            <a:spLocks noChangeShapeType="1"/>
          </p:cNvSpPr>
          <p:nvPr/>
        </p:nvSpPr>
        <p:spPr bwMode="auto">
          <a:xfrm flipH="1">
            <a:off x="512763" y="2528888"/>
            <a:ext cx="0" cy="235902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8931" name="Rectangle 19"/>
          <p:cNvSpPr>
            <a:spLocks noChangeArrowheads="1"/>
          </p:cNvSpPr>
          <p:nvPr/>
        </p:nvSpPr>
        <p:spPr bwMode="auto">
          <a:xfrm>
            <a:off x="285750" y="4921250"/>
            <a:ext cx="438150" cy="565150"/>
          </a:xfrm>
          <a:prstGeom prst="rect">
            <a:avLst/>
          </a:prstGeom>
          <a:solidFill>
            <a:srgbClr val="000099"/>
          </a:solidFill>
          <a:ln w="2857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8932" name="Line 21"/>
          <p:cNvSpPr>
            <a:spLocks noChangeShapeType="1"/>
          </p:cNvSpPr>
          <p:nvPr/>
        </p:nvSpPr>
        <p:spPr bwMode="auto">
          <a:xfrm flipV="1">
            <a:off x="1960563" y="3675063"/>
            <a:ext cx="341312" cy="158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sp>
        <p:nvSpPr>
          <p:cNvPr id="38933" name="Line 22"/>
          <p:cNvSpPr>
            <a:spLocks noChangeShapeType="1"/>
          </p:cNvSpPr>
          <p:nvPr/>
        </p:nvSpPr>
        <p:spPr bwMode="auto">
          <a:xfrm>
            <a:off x="2432050" y="3757613"/>
            <a:ext cx="227013" cy="1825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AT"/>
          </a:p>
        </p:txBody>
      </p:sp>
      <p:grpSp>
        <p:nvGrpSpPr>
          <p:cNvPr id="38934" name="Group 31"/>
          <p:cNvGrpSpPr>
            <a:grpSpLocks/>
          </p:cNvGrpSpPr>
          <p:nvPr/>
        </p:nvGrpSpPr>
        <p:grpSpPr bwMode="auto">
          <a:xfrm>
            <a:off x="4876800" y="1828800"/>
            <a:ext cx="3124200" cy="4267200"/>
            <a:chOff x="3072" y="1440"/>
            <a:chExt cx="1968" cy="2688"/>
          </a:xfrm>
        </p:grpSpPr>
        <p:sp>
          <p:nvSpPr>
            <p:cNvPr id="38938" name="Line 24"/>
            <p:cNvSpPr>
              <a:spLocks noChangeShapeType="1"/>
            </p:cNvSpPr>
            <p:nvPr/>
          </p:nvSpPr>
          <p:spPr bwMode="auto">
            <a:xfrm flipV="1">
              <a:off x="3168" y="1824"/>
              <a:ext cx="0" cy="196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939" name="Line 25"/>
            <p:cNvSpPr>
              <a:spLocks noChangeShapeType="1"/>
            </p:cNvSpPr>
            <p:nvPr/>
          </p:nvSpPr>
          <p:spPr bwMode="auto">
            <a:xfrm flipV="1">
              <a:off x="3168" y="3792"/>
              <a:ext cx="187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940" name="Text Box 26"/>
            <p:cNvSpPr txBox="1">
              <a:spLocks noChangeArrowheads="1"/>
            </p:cNvSpPr>
            <p:nvPr/>
          </p:nvSpPr>
          <p:spPr bwMode="auto">
            <a:xfrm>
              <a:off x="3072" y="1440"/>
              <a:ext cx="11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t>Drehmoment</a:t>
              </a:r>
            </a:p>
          </p:txBody>
        </p:sp>
        <p:sp>
          <p:nvSpPr>
            <p:cNvPr id="38941" name="Text Box 27"/>
            <p:cNvSpPr txBox="1">
              <a:spLocks noChangeArrowheads="1"/>
            </p:cNvSpPr>
            <p:nvPr/>
          </p:nvSpPr>
          <p:spPr bwMode="auto">
            <a:xfrm>
              <a:off x="3072" y="3840"/>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FF3300"/>
                  </a:solidFill>
                </a:rPr>
                <a:t>A</a:t>
              </a:r>
            </a:p>
          </p:txBody>
        </p:sp>
        <p:sp>
          <p:nvSpPr>
            <p:cNvPr id="38942" name="Text Box 28"/>
            <p:cNvSpPr txBox="1">
              <a:spLocks noChangeArrowheads="1"/>
            </p:cNvSpPr>
            <p:nvPr/>
          </p:nvSpPr>
          <p:spPr bwMode="auto">
            <a:xfrm>
              <a:off x="4752" y="3840"/>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solidFill>
                    <a:srgbClr val="FF3300"/>
                  </a:solidFill>
                </a:rPr>
                <a:t>B</a:t>
              </a:r>
            </a:p>
          </p:txBody>
        </p:sp>
        <p:sp>
          <p:nvSpPr>
            <p:cNvPr id="38943" name="Line 29"/>
            <p:cNvSpPr>
              <a:spLocks noChangeShapeType="1"/>
            </p:cNvSpPr>
            <p:nvPr/>
          </p:nvSpPr>
          <p:spPr bwMode="auto">
            <a:xfrm flipV="1">
              <a:off x="3168" y="2448"/>
              <a:ext cx="1728" cy="672"/>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grpSp>
      <p:sp>
        <p:nvSpPr>
          <p:cNvPr id="38935" name="Oval 30"/>
          <p:cNvSpPr>
            <a:spLocks noChangeArrowheads="1"/>
          </p:cNvSpPr>
          <p:nvPr/>
        </p:nvSpPr>
        <p:spPr bwMode="auto">
          <a:xfrm rot="-774760">
            <a:off x="1600200" y="3276600"/>
            <a:ext cx="1295400" cy="838200"/>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8936" name="Rectangle 32"/>
          <p:cNvSpPr>
            <a:spLocks noChangeArrowheads="1"/>
          </p:cNvSpPr>
          <p:nvPr/>
        </p:nvSpPr>
        <p:spPr bwMode="auto">
          <a:xfrm>
            <a:off x="609600" y="6248400"/>
            <a:ext cx="77930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de-DE" altLang="de-DE" sz="1800"/>
              <a:t>Biomechanische Grundlagen</a:t>
            </a:r>
          </a:p>
        </p:txBody>
      </p:sp>
      <p:sp>
        <p:nvSpPr>
          <p:cNvPr id="38937" name="Oval 33"/>
          <p:cNvSpPr>
            <a:spLocks noChangeArrowheads="1"/>
          </p:cNvSpPr>
          <p:nvPr/>
        </p:nvSpPr>
        <p:spPr bwMode="auto">
          <a:xfrm>
            <a:off x="2189163" y="3684588"/>
            <a:ext cx="90487" cy="71437"/>
          </a:xfrm>
          <a:prstGeom prst="ellipse">
            <a:avLst/>
          </a:prstGeom>
          <a:solidFill>
            <a:srgbClr val="000000"/>
          </a:solidFill>
          <a:ln w="93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F480319-DF7B-4D3C-8E06-BE1FEB6F5AF8}"/>
              </a:ext>
            </a:extLst>
          </p:cNvPr>
          <p:cNvSpPr/>
          <p:nvPr/>
        </p:nvSpPr>
        <p:spPr>
          <a:xfrm>
            <a:off x="1548645" y="901700"/>
            <a:ext cx="149453" cy="50545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3010" name="Line 2"/>
          <p:cNvSpPr>
            <a:spLocks noChangeShapeType="1"/>
          </p:cNvSpPr>
          <p:nvPr/>
        </p:nvSpPr>
        <p:spPr bwMode="auto">
          <a:xfrm flipH="1">
            <a:off x="932895" y="3581400"/>
            <a:ext cx="1905000" cy="2286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3011" name="Line 3"/>
          <p:cNvSpPr>
            <a:spLocks noChangeShapeType="1"/>
          </p:cNvSpPr>
          <p:nvPr/>
        </p:nvSpPr>
        <p:spPr bwMode="auto">
          <a:xfrm>
            <a:off x="932895" y="3810000"/>
            <a:ext cx="838200" cy="16764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3012" name="Line 4"/>
          <p:cNvSpPr>
            <a:spLocks noChangeShapeType="1"/>
          </p:cNvSpPr>
          <p:nvPr/>
        </p:nvSpPr>
        <p:spPr bwMode="auto">
          <a:xfrm flipH="1">
            <a:off x="932895" y="5486400"/>
            <a:ext cx="8382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3013" name="Line 5"/>
          <p:cNvSpPr>
            <a:spLocks noChangeShapeType="1"/>
          </p:cNvSpPr>
          <p:nvPr/>
        </p:nvSpPr>
        <p:spPr bwMode="auto">
          <a:xfrm>
            <a:off x="1771095" y="5486400"/>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3014" name="Line 6"/>
          <p:cNvSpPr>
            <a:spLocks noChangeShapeType="1"/>
          </p:cNvSpPr>
          <p:nvPr/>
        </p:nvSpPr>
        <p:spPr bwMode="auto">
          <a:xfrm flipH="1">
            <a:off x="932895" y="5867400"/>
            <a:ext cx="1143000"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3015" name="Line 7"/>
          <p:cNvSpPr>
            <a:spLocks noChangeShapeType="1"/>
          </p:cNvSpPr>
          <p:nvPr/>
        </p:nvSpPr>
        <p:spPr bwMode="auto">
          <a:xfrm flipH="1">
            <a:off x="1618695" y="1447799"/>
            <a:ext cx="0" cy="5181591"/>
          </a:xfrm>
          <a:prstGeom prst="line">
            <a:avLst/>
          </a:prstGeom>
          <a:noFill/>
          <a:ln w="57150">
            <a:solidFill>
              <a:schemeClr val="accent2"/>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3016" name="Line 8"/>
          <p:cNvSpPr>
            <a:spLocks noChangeShapeType="1"/>
          </p:cNvSpPr>
          <p:nvPr/>
        </p:nvSpPr>
        <p:spPr bwMode="auto">
          <a:xfrm>
            <a:off x="932895" y="3810000"/>
            <a:ext cx="685800" cy="0"/>
          </a:xfrm>
          <a:prstGeom prst="line">
            <a:avLst/>
          </a:prstGeom>
          <a:noFill/>
          <a:ln w="44450">
            <a:solidFill>
              <a:schemeClr val="bg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3017" name="Line 9"/>
          <p:cNvSpPr>
            <a:spLocks noChangeShapeType="1"/>
          </p:cNvSpPr>
          <p:nvPr/>
        </p:nvSpPr>
        <p:spPr bwMode="auto">
          <a:xfrm flipH="1" flipV="1">
            <a:off x="1618695" y="1524000"/>
            <a:ext cx="1219200" cy="20574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3018" name="Rectangle 10"/>
          <p:cNvSpPr>
            <a:spLocks noChangeArrowheads="1"/>
          </p:cNvSpPr>
          <p:nvPr/>
        </p:nvSpPr>
        <p:spPr bwMode="auto">
          <a:xfrm>
            <a:off x="457200" y="228600"/>
            <a:ext cx="77724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4000" dirty="0">
                <a:solidFill>
                  <a:srgbClr val="0070C0"/>
                </a:solidFill>
                <a:latin typeface="CopprplGoth Bd BT" pitchFamily="34" charset="0"/>
              </a:rPr>
              <a:t>Schlingentrainer </a:t>
            </a:r>
            <a:endParaRPr lang="de-DE" altLang="de-DE" sz="3600" dirty="0">
              <a:solidFill>
                <a:srgbClr val="0070C0"/>
              </a:solidFill>
              <a:latin typeface="CopprplGoth Bd BT" pitchFamily="34" charset="0"/>
            </a:endParaRPr>
          </a:p>
        </p:txBody>
      </p:sp>
      <p:sp>
        <p:nvSpPr>
          <p:cNvPr id="43021" name="Rectangle 13"/>
          <p:cNvSpPr>
            <a:spLocks noChangeArrowheads="1"/>
          </p:cNvSpPr>
          <p:nvPr/>
        </p:nvSpPr>
        <p:spPr bwMode="auto">
          <a:xfrm>
            <a:off x="3523695" y="2637332"/>
            <a:ext cx="5029200" cy="1939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de-DE" altLang="de-DE" sz="3200" b="1" dirty="0">
              <a:solidFill>
                <a:srgbClr val="FFFF00"/>
              </a:solidFill>
              <a:latin typeface="Arial Narrow" pitchFamily="34" charset="0"/>
            </a:endParaRPr>
          </a:p>
          <a:p>
            <a:r>
              <a:rPr lang="de-DE" altLang="de-DE" sz="2000" dirty="0">
                <a:latin typeface="Arial Narrow" pitchFamily="34" charset="0"/>
              </a:rPr>
              <a:t>Vereinfachung:</a:t>
            </a:r>
            <a:r>
              <a:rPr lang="de-DE" altLang="de-DE" sz="2000" b="1" dirty="0">
                <a:latin typeface="Arial Narrow" pitchFamily="34" charset="0"/>
              </a:rPr>
              <a:t> </a:t>
            </a:r>
          </a:p>
          <a:p>
            <a:r>
              <a:rPr lang="de-DE" altLang="de-DE" sz="2000" dirty="0">
                <a:latin typeface="Arial Narrow" pitchFamily="34" charset="0"/>
              </a:rPr>
              <a:t>Gewichtskraft von Unterschenkel und Fuß wird von der Gesamtkraft nicht abgezogen</a:t>
            </a:r>
          </a:p>
          <a:p>
            <a:endParaRPr lang="de-DE" altLang="de-DE" sz="2800" dirty="0">
              <a:latin typeface="Arial Narrow" pitchFamily="34" charset="0"/>
            </a:endParaRPr>
          </a:p>
        </p:txBody>
      </p:sp>
      <p:sp>
        <p:nvSpPr>
          <p:cNvPr id="43022" name="Rectangle 14"/>
          <p:cNvSpPr>
            <a:spLocks noChangeArrowheads="1"/>
          </p:cNvSpPr>
          <p:nvPr/>
        </p:nvSpPr>
        <p:spPr bwMode="auto">
          <a:xfrm>
            <a:off x="6673850" y="6553200"/>
            <a:ext cx="2470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400">
                <a:solidFill>
                  <a:schemeClr val="bg1"/>
                </a:solidFill>
                <a:latin typeface="Arial" charset="0"/>
                <a:cs typeface="Arial" charset="0"/>
              </a:rPr>
              <a:t>Gelenksmomente Kniebeuge</a:t>
            </a:r>
          </a:p>
        </p:txBody>
      </p:sp>
      <p:sp>
        <p:nvSpPr>
          <p:cNvPr id="16" name="Line 8">
            <a:extLst>
              <a:ext uri="{FF2B5EF4-FFF2-40B4-BE49-F238E27FC236}">
                <a16:creationId xmlns:a16="http://schemas.microsoft.com/office/drawing/2014/main" id="{72338EC4-192D-4BDE-BA2D-46FB21BCC8C4}"/>
              </a:ext>
            </a:extLst>
          </p:cNvPr>
          <p:cNvSpPr>
            <a:spLocks noChangeShapeType="1"/>
          </p:cNvSpPr>
          <p:nvPr/>
        </p:nvSpPr>
        <p:spPr bwMode="auto">
          <a:xfrm flipV="1">
            <a:off x="1618694" y="3564514"/>
            <a:ext cx="1170849" cy="8502"/>
          </a:xfrm>
          <a:prstGeom prst="line">
            <a:avLst/>
          </a:prstGeom>
          <a:noFill/>
          <a:ln w="44450">
            <a:solidFill>
              <a:schemeClr val="bg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5"/>
                                        </p:tgtEl>
                                        <p:attrNameLst>
                                          <p:attrName>style.visibility</p:attrName>
                                        </p:attrNameLst>
                                      </p:cBhvr>
                                      <p:to>
                                        <p:strVal val="visible"/>
                                      </p:to>
                                    </p:set>
                                    <p:anim calcmode="lin" valueType="num">
                                      <p:cBhvr additive="base">
                                        <p:cTn id="7" dur="500" fill="hold"/>
                                        <p:tgtEl>
                                          <p:spTgt spid="43015"/>
                                        </p:tgtEl>
                                        <p:attrNameLst>
                                          <p:attrName>ppt_x</p:attrName>
                                        </p:attrNameLst>
                                      </p:cBhvr>
                                      <p:tavLst>
                                        <p:tav tm="0">
                                          <p:val>
                                            <p:strVal val="#ppt_x"/>
                                          </p:val>
                                        </p:tav>
                                        <p:tav tm="100000">
                                          <p:val>
                                            <p:strVal val="#ppt_x"/>
                                          </p:val>
                                        </p:tav>
                                      </p:tavLst>
                                    </p:anim>
                                    <p:anim calcmode="lin" valueType="num">
                                      <p:cBhvr additive="base">
                                        <p:cTn id="8" dur="500" fill="hold"/>
                                        <p:tgtEl>
                                          <p:spTgt spid="430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3016"/>
                                        </p:tgtEl>
                                        <p:attrNameLst>
                                          <p:attrName>style.visibility</p:attrName>
                                        </p:attrNameLst>
                                      </p:cBhvr>
                                      <p:to>
                                        <p:strVal val="visible"/>
                                      </p:to>
                                    </p:set>
                                    <p:anim calcmode="lin" valueType="num">
                                      <p:cBhvr additive="base">
                                        <p:cTn id="17" dur="500" fill="hold"/>
                                        <p:tgtEl>
                                          <p:spTgt spid="43016"/>
                                        </p:tgtEl>
                                        <p:attrNameLst>
                                          <p:attrName>ppt_x</p:attrName>
                                        </p:attrNameLst>
                                      </p:cBhvr>
                                      <p:tavLst>
                                        <p:tav tm="0">
                                          <p:val>
                                            <p:strVal val="#ppt_x"/>
                                          </p:val>
                                        </p:tav>
                                        <p:tav tm="100000">
                                          <p:val>
                                            <p:strVal val="#ppt_x"/>
                                          </p:val>
                                        </p:tav>
                                      </p:tavLst>
                                    </p:anim>
                                    <p:anim calcmode="lin" valueType="num">
                                      <p:cBhvr additive="base">
                                        <p:cTn id="18" dur="500" fill="hold"/>
                                        <p:tgtEl>
                                          <p:spTgt spid="430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animBg="1"/>
      <p:bldP spid="43016"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8" y="1416050"/>
            <a:ext cx="3054350" cy="4597400"/>
          </a:xfrm>
          <a:prstGeom prst="rect">
            <a:avLst/>
          </a:prstGeom>
          <a:noFill/>
          <a:ln>
            <a:noFill/>
          </a:ln>
          <a:effectLst>
            <a:outerShdw dist="53882" dir="13500000" algn="ctr" rotWithShape="0">
              <a:srgbClr val="FFFFFF"/>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3" name="Rectangle 3"/>
          <p:cNvSpPr>
            <a:spLocks noGrp="1" noChangeArrowheads="1"/>
          </p:cNvSpPr>
          <p:nvPr>
            <p:ph type="title"/>
          </p:nvPr>
        </p:nvSpPr>
        <p:spPr>
          <a:xfrm>
            <a:off x="685800" y="228600"/>
            <a:ext cx="7772400" cy="6731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lstStyle/>
          <a:p>
            <a:pPr eaLnBrk="1" hangingPunct="1"/>
            <a:r>
              <a:rPr lang="de-DE" altLang="de-DE" sz="4000" dirty="0">
                <a:solidFill>
                  <a:srgbClr val="0070C0"/>
                </a:solidFill>
                <a:latin typeface="CopprplGoth Bd BT" pitchFamily="34" charset="0"/>
              </a:rPr>
              <a:t>Gelenksmomente</a:t>
            </a:r>
            <a:endParaRPr lang="de-DE" altLang="de-DE" sz="3600" dirty="0">
              <a:solidFill>
                <a:srgbClr val="0070C0"/>
              </a:solidFill>
              <a:latin typeface="CopprplGoth Bd BT" pitchFamily="34" charset="0"/>
            </a:endParaRPr>
          </a:p>
        </p:txBody>
      </p:sp>
      <p:sp>
        <p:nvSpPr>
          <p:cNvPr id="40964" name="Rectangle 4"/>
          <p:cNvSpPr>
            <a:spLocks noChangeArrowheads="1"/>
          </p:cNvSpPr>
          <p:nvPr/>
        </p:nvSpPr>
        <p:spPr bwMode="auto">
          <a:xfrm>
            <a:off x="4419600" y="2743200"/>
            <a:ext cx="383857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DE" altLang="de-DE" sz="3200" b="1">
                <a:latin typeface="Arial Narrow" pitchFamily="34" charset="0"/>
              </a:rPr>
              <a:t>Übungen:</a:t>
            </a:r>
          </a:p>
          <a:p>
            <a:endParaRPr lang="de-DE" altLang="de-DE" sz="3200" b="1">
              <a:latin typeface="Arial Narrow" pitchFamily="34" charset="0"/>
            </a:endParaRPr>
          </a:p>
          <a:p>
            <a:r>
              <a:rPr lang="de-DE" altLang="de-DE" sz="2800">
                <a:latin typeface="Arial Narrow" pitchFamily="34" charset="0"/>
              </a:rPr>
              <a:t>Tiefe Kniebeugen mit und ohne Fersenunterstützung</a:t>
            </a:r>
          </a:p>
        </p:txBody>
      </p:sp>
      <p:sp>
        <p:nvSpPr>
          <p:cNvPr id="40965" name="Rectangle 5"/>
          <p:cNvSpPr>
            <a:spLocks noChangeArrowheads="1"/>
          </p:cNvSpPr>
          <p:nvPr/>
        </p:nvSpPr>
        <p:spPr bwMode="auto">
          <a:xfrm>
            <a:off x="6673850" y="6553200"/>
            <a:ext cx="2470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400">
                <a:solidFill>
                  <a:schemeClr val="bg1"/>
                </a:solidFill>
                <a:latin typeface="Arial" charset="0"/>
                <a:cs typeface="Arial" charset="0"/>
              </a:rPr>
              <a:t>Gelenksmomente Kniebeuge</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Line 1026"/>
          <p:cNvSpPr>
            <a:spLocks noChangeShapeType="1"/>
          </p:cNvSpPr>
          <p:nvPr/>
        </p:nvSpPr>
        <p:spPr bwMode="auto">
          <a:xfrm flipH="1">
            <a:off x="419100" y="3581400"/>
            <a:ext cx="1905000" cy="2286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1987" name="Line 1027"/>
          <p:cNvSpPr>
            <a:spLocks noChangeShapeType="1"/>
          </p:cNvSpPr>
          <p:nvPr/>
        </p:nvSpPr>
        <p:spPr bwMode="auto">
          <a:xfrm>
            <a:off x="419100" y="3810000"/>
            <a:ext cx="838200" cy="16764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1988" name="Line 1028"/>
          <p:cNvSpPr>
            <a:spLocks noChangeShapeType="1"/>
          </p:cNvSpPr>
          <p:nvPr/>
        </p:nvSpPr>
        <p:spPr bwMode="auto">
          <a:xfrm flipH="1">
            <a:off x="419100" y="5486400"/>
            <a:ext cx="8382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1989" name="Line 1029"/>
          <p:cNvSpPr>
            <a:spLocks noChangeShapeType="1"/>
          </p:cNvSpPr>
          <p:nvPr/>
        </p:nvSpPr>
        <p:spPr bwMode="auto">
          <a:xfrm>
            <a:off x="1257300" y="5486400"/>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1990" name="Line 1030"/>
          <p:cNvSpPr>
            <a:spLocks noChangeShapeType="1"/>
          </p:cNvSpPr>
          <p:nvPr/>
        </p:nvSpPr>
        <p:spPr bwMode="auto">
          <a:xfrm flipH="1">
            <a:off x="419100" y="5867400"/>
            <a:ext cx="1143000"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1991" name="Line 1031"/>
          <p:cNvSpPr>
            <a:spLocks noChangeShapeType="1"/>
          </p:cNvSpPr>
          <p:nvPr/>
        </p:nvSpPr>
        <p:spPr bwMode="auto">
          <a:xfrm flipH="1">
            <a:off x="1104900" y="2667000"/>
            <a:ext cx="0" cy="3352800"/>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1992" name="Line 1032"/>
          <p:cNvSpPr>
            <a:spLocks noChangeShapeType="1"/>
          </p:cNvSpPr>
          <p:nvPr/>
        </p:nvSpPr>
        <p:spPr bwMode="auto">
          <a:xfrm flipH="1" flipV="1">
            <a:off x="1104900" y="1524000"/>
            <a:ext cx="1219200" cy="20574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1993" name="Rectangle 1033"/>
          <p:cNvSpPr>
            <a:spLocks noChangeArrowheads="1"/>
          </p:cNvSpPr>
          <p:nvPr/>
        </p:nvSpPr>
        <p:spPr bwMode="auto">
          <a:xfrm>
            <a:off x="136525" y="196850"/>
            <a:ext cx="77724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4000" dirty="0">
                <a:solidFill>
                  <a:srgbClr val="0070C0"/>
                </a:solidFill>
                <a:latin typeface="CopprplGoth Bd BT" pitchFamily="34" charset="0"/>
              </a:rPr>
              <a:t>Statischer Fall</a:t>
            </a:r>
            <a:endParaRPr lang="de-DE" altLang="de-DE" sz="3600" dirty="0">
              <a:solidFill>
                <a:srgbClr val="0070C0"/>
              </a:solidFill>
              <a:latin typeface="CopprplGoth Bd BT" pitchFamily="34" charset="0"/>
            </a:endParaRPr>
          </a:p>
        </p:txBody>
      </p:sp>
      <p:sp>
        <p:nvSpPr>
          <p:cNvPr id="41994" name="Text Box 1034"/>
          <p:cNvSpPr txBox="1">
            <a:spLocks noChangeArrowheads="1"/>
          </p:cNvSpPr>
          <p:nvPr/>
        </p:nvSpPr>
        <p:spPr bwMode="auto">
          <a:xfrm>
            <a:off x="1104900" y="5943600"/>
            <a:ext cx="10080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ges</a:t>
            </a:r>
          </a:p>
        </p:txBody>
      </p:sp>
      <p:sp>
        <p:nvSpPr>
          <p:cNvPr id="41995" name="Rectangle 1035"/>
          <p:cNvSpPr>
            <a:spLocks noChangeArrowheads="1"/>
          </p:cNvSpPr>
          <p:nvPr/>
        </p:nvSpPr>
        <p:spPr bwMode="auto">
          <a:xfrm>
            <a:off x="2867025" y="1447800"/>
            <a:ext cx="6276975" cy="5083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de-DE" altLang="de-DE" sz="3200" b="1" dirty="0">
              <a:solidFill>
                <a:srgbClr val="FFFF00"/>
              </a:solidFill>
              <a:latin typeface="Arial Narrow" pitchFamily="34" charset="0"/>
            </a:endParaRPr>
          </a:p>
          <a:p>
            <a:r>
              <a:rPr lang="de-DE" altLang="de-DE" sz="3200" i="1" dirty="0" err="1"/>
              <a:t>F</a:t>
            </a:r>
            <a:r>
              <a:rPr lang="de-DE" altLang="de-DE" sz="3200" i="1" baseline="-25000" dirty="0" err="1"/>
              <a:t>ges</a:t>
            </a:r>
            <a:r>
              <a:rPr lang="de-DE" altLang="de-DE" sz="3200" i="1" dirty="0"/>
              <a:t> = </a:t>
            </a:r>
            <a:r>
              <a:rPr lang="de-DE" altLang="de-DE" sz="3200" i="1" dirty="0" err="1"/>
              <a:t>F</a:t>
            </a:r>
            <a:r>
              <a:rPr lang="de-DE" altLang="de-DE" sz="3200" i="1" baseline="-25000" dirty="0" err="1"/>
              <a:t>Körper</a:t>
            </a:r>
            <a:r>
              <a:rPr lang="de-DE" altLang="de-DE" sz="3200" i="1" dirty="0"/>
              <a:t> + F </a:t>
            </a:r>
            <a:r>
              <a:rPr lang="de-DE" altLang="de-DE" sz="3200" i="1" baseline="-25000" dirty="0"/>
              <a:t>Hantel</a:t>
            </a:r>
            <a:r>
              <a:rPr lang="de-DE" altLang="de-DE" sz="3200" dirty="0"/>
              <a:t> </a:t>
            </a:r>
          </a:p>
          <a:p>
            <a:endParaRPr lang="de-DE" altLang="de-DE" sz="3200" dirty="0"/>
          </a:p>
          <a:p>
            <a:r>
              <a:rPr lang="de-DE" altLang="de-DE" sz="3200" i="1" dirty="0" err="1"/>
              <a:t>F</a:t>
            </a:r>
            <a:r>
              <a:rPr lang="de-DE" altLang="de-DE" sz="3200" i="1" baseline="-25000" dirty="0" err="1"/>
              <a:t>ges</a:t>
            </a:r>
            <a:r>
              <a:rPr lang="de-DE" altLang="de-DE" sz="3200" b="1" baseline="-25000" dirty="0">
                <a:latin typeface="Arial Narrow" pitchFamily="34" charset="0"/>
              </a:rPr>
              <a:t>  </a:t>
            </a:r>
            <a:r>
              <a:rPr lang="de-DE" altLang="de-DE" sz="2000" dirty="0">
                <a:latin typeface="+mn-lt"/>
              </a:rPr>
              <a:t>greift am KSP von Körper und Hantel an</a:t>
            </a:r>
          </a:p>
          <a:p>
            <a:endParaRPr lang="de-DE" altLang="de-DE" sz="2000" dirty="0">
              <a:latin typeface="+mn-lt"/>
            </a:endParaRPr>
          </a:p>
          <a:p>
            <a:endParaRPr lang="de-DE" altLang="de-DE" sz="2000" dirty="0">
              <a:latin typeface="+mn-lt"/>
            </a:endParaRPr>
          </a:p>
          <a:p>
            <a:r>
              <a:rPr lang="de-DE" altLang="de-DE" sz="2000" dirty="0">
                <a:latin typeface="+mn-lt"/>
              </a:rPr>
              <a:t>Es wirken keine dynamischen Kräfte</a:t>
            </a:r>
          </a:p>
          <a:p>
            <a:r>
              <a:rPr lang="de-DE" altLang="de-DE" sz="2000" dirty="0">
                <a:latin typeface="+mn-lt"/>
              </a:rPr>
              <a:t> </a:t>
            </a:r>
          </a:p>
          <a:p>
            <a:pPr eaLnBrk="1" hangingPunct="1">
              <a:lnSpc>
                <a:spcPct val="150000"/>
              </a:lnSpc>
            </a:pPr>
            <a:endParaRPr lang="de-DE" altLang="de-DE" sz="2000" dirty="0">
              <a:latin typeface="Arial" panose="020B0604020202020204" pitchFamily="34" charset="0"/>
              <a:cs typeface="Arial" panose="020B0604020202020204" pitchFamily="34" charset="0"/>
            </a:endParaRPr>
          </a:p>
          <a:p>
            <a:pPr eaLnBrk="1" hangingPunct="1">
              <a:lnSpc>
                <a:spcPct val="150000"/>
              </a:lnSpc>
            </a:pPr>
            <a:r>
              <a:rPr lang="de-DE" altLang="de-DE" sz="2000" dirty="0">
                <a:latin typeface="Arial" panose="020B0604020202020204" pitchFamily="34" charset="0"/>
                <a:cs typeface="Arial" panose="020B0604020202020204" pitchFamily="34" charset="0"/>
              </a:rPr>
              <a:t>Der Körperschwerpunkt ist der gedachte Punkt, bei dem die Schwerkraft durch eine einzige Gegenkraft ausgeglichen werden kann.</a:t>
            </a:r>
            <a:endParaRPr lang="de-DE" altLang="de-DE" sz="2800" dirty="0">
              <a:latin typeface="Arial" panose="020B0604020202020204" pitchFamily="34" charset="0"/>
              <a:cs typeface="Arial" panose="020B0604020202020204" pitchFamily="34" charset="0"/>
            </a:endParaRPr>
          </a:p>
        </p:txBody>
      </p:sp>
      <p:sp>
        <p:nvSpPr>
          <p:cNvPr id="41996" name="Rectangle 1036"/>
          <p:cNvSpPr>
            <a:spLocks noChangeArrowheads="1"/>
          </p:cNvSpPr>
          <p:nvPr/>
        </p:nvSpPr>
        <p:spPr bwMode="auto">
          <a:xfrm>
            <a:off x="6673850" y="6553200"/>
            <a:ext cx="2470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1400">
                <a:solidFill>
                  <a:schemeClr val="bg1"/>
                </a:solidFill>
                <a:latin typeface="Arial" charset="0"/>
                <a:cs typeface="Arial" charset="0"/>
              </a:rPr>
              <a:t>Gelenksmomente Kniebeuge</a:t>
            </a:r>
          </a:p>
        </p:txBody>
      </p:sp>
      <p:sp>
        <p:nvSpPr>
          <p:cNvPr id="41997" name="Oval 1037"/>
          <p:cNvSpPr>
            <a:spLocks noChangeArrowheads="1"/>
          </p:cNvSpPr>
          <p:nvPr/>
        </p:nvSpPr>
        <p:spPr bwMode="auto">
          <a:xfrm>
            <a:off x="1028700" y="2590800"/>
            <a:ext cx="152400" cy="1524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457200" y="46038"/>
            <a:ext cx="81534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dirty="0">
                <a:latin typeface="Arial" charset="0"/>
                <a:cs typeface="Arial" charset="0"/>
              </a:rPr>
              <a:t>Excel Programm „Grundlagen 2020.xlsx </a:t>
            </a:r>
            <a:r>
              <a:rPr lang="de-AT" altLang="de-DE" dirty="0">
                <a:solidFill>
                  <a:srgbClr val="000099"/>
                </a:solidFill>
                <a:latin typeface="Arial" charset="0"/>
                <a:cs typeface="Arial" charset="0"/>
              </a:rPr>
              <a:t>Kniebeugen</a:t>
            </a:r>
            <a:r>
              <a:rPr lang="de-AT" altLang="de-DE" dirty="0">
                <a:latin typeface="Arial" charset="0"/>
                <a:cs typeface="Arial" charset="0"/>
              </a:rPr>
              <a:t>“:</a:t>
            </a:r>
          </a:p>
        </p:txBody>
      </p:sp>
      <p:pic>
        <p:nvPicPr>
          <p:cNvPr id="4" name="Grafik 3">
            <a:extLst>
              <a:ext uri="{FF2B5EF4-FFF2-40B4-BE49-F238E27FC236}">
                <a16:creationId xmlns:a16="http://schemas.microsoft.com/office/drawing/2014/main" id="{36CE48F6-CCF8-4610-8A24-215407413A32}"/>
              </a:ext>
            </a:extLst>
          </p:cNvPr>
          <p:cNvPicPr>
            <a:picLocks noChangeAspect="1"/>
          </p:cNvPicPr>
          <p:nvPr/>
        </p:nvPicPr>
        <p:blipFill>
          <a:blip r:embed="rId3"/>
          <a:stretch>
            <a:fillRect/>
          </a:stretch>
        </p:blipFill>
        <p:spPr>
          <a:xfrm>
            <a:off x="0" y="1237756"/>
            <a:ext cx="9144000" cy="4382487"/>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1027"/>
          <p:cNvSpPr>
            <a:spLocks noChangeArrowheads="1"/>
          </p:cNvSpPr>
          <p:nvPr/>
        </p:nvSpPr>
        <p:spPr bwMode="auto">
          <a:xfrm>
            <a:off x="3190875" y="1804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pic>
        <p:nvPicPr>
          <p:cNvPr id="20483" name="Picture 1028" descr="msotw9_temp0"/>
          <p:cNvPicPr>
            <a:picLocks noChangeAspect="1" noChangeArrowheads="1"/>
          </p:cNvPicPr>
          <p:nvPr/>
        </p:nvPicPr>
        <p:blipFill>
          <a:blip r:embed="rId3">
            <a:lum bright="-36000" contrast="36000"/>
            <a:extLst>
              <a:ext uri="{28A0092B-C50C-407E-A947-70E740481C1C}">
                <a14:useLocalDpi xmlns:a14="http://schemas.microsoft.com/office/drawing/2010/main" val="0"/>
              </a:ext>
            </a:extLst>
          </a:blip>
          <a:srcRect l="5879" t="18333"/>
          <a:stretch>
            <a:fillRect/>
          </a:stretch>
        </p:blipFill>
        <p:spPr bwMode="auto">
          <a:xfrm>
            <a:off x="101616" y="219075"/>
            <a:ext cx="36591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1029"/>
          <p:cNvSpPr>
            <a:spLocks noChangeArrowheads="1"/>
          </p:cNvSpPr>
          <p:nvPr/>
        </p:nvSpPr>
        <p:spPr bwMode="auto">
          <a:xfrm>
            <a:off x="101616" y="5141059"/>
            <a:ext cx="7829550"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2800" dirty="0">
                <a:latin typeface="Arial" charset="0"/>
                <a:cs typeface="Arial" charset="0"/>
              </a:rPr>
              <a:t>Kraft </a:t>
            </a:r>
            <a:r>
              <a:rPr lang="de-AT" altLang="de-DE" sz="2800" dirty="0">
                <a:latin typeface="Arial" charset="0"/>
                <a:cs typeface="Arial" charset="0"/>
                <a:sym typeface="Symbol" pitchFamily="18" charset="2"/>
              </a:rPr>
              <a:t></a:t>
            </a:r>
            <a:r>
              <a:rPr lang="de-AT" altLang="de-DE" sz="2800" dirty="0">
                <a:latin typeface="Arial" charset="0"/>
                <a:cs typeface="Arial" charset="0"/>
              </a:rPr>
              <a:t> Kraftarm  =  Last </a:t>
            </a:r>
            <a:r>
              <a:rPr lang="de-AT" altLang="de-DE" sz="2800" dirty="0">
                <a:latin typeface="Arial" charset="0"/>
                <a:cs typeface="Arial" charset="0"/>
                <a:sym typeface="Symbol" pitchFamily="18" charset="2"/>
              </a:rPr>
              <a:t></a:t>
            </a:r>
            <a:r>
              <a:rPr lang="de-AT" altLang="de-DE" sz="2800" dirty="0">
                <a:latin typeface="Arial" charset="0"/>
                <a:cs typeface="Arial" charset="0"/>
              </a:rPr>
              <a:t> Lastarm</a:t>
            </a:r>
            <a:endParaRPr lang="de-AT" altLang="de-DE" sz="2800" dirty="0">
              <a:latin typeface="Arial" charset="0"/>
              <a:cs typeface="Times New Roman" pitchFamily="18" charset="0"/>
            </a:endParaRPr>
          </a:p>
          <a:p>
            <a:r>
              <a:rPr lang="de-AT" altLang="de-DE" sz="2800" dirty="0">
                <a:cs typeface="Arial" charset="0"/>
              </a:rPr>
              <a:t>  </a:t>
            </a:r>
            <a:r>
              <a:rPr lang="de-AT" altLang="de-DE" sz="2800" dirty="0">
                <a:latin typeface="+mn-lt"/>
                <a:cs typeface="Arial" charset="0"/>
              </a:rPr>
              <a:t>F</a:t>
            </a:r>
            <a:r>
              <a:rPr lang="de-AT" altLang="de-DE" sz="2800" baseline="-25000" dirty="0">
                <a:latin typeface="+mn-lt"/>
                <a:cs typeface="Arial" charset="0"/>
              </a:rPr>
              <a:t>K</a:t>
            </a:r>
            <a:r>
              <a:rPr lang="de-AT" altLang="de-DE" sz="2800" dirty="0">
                <a:latin typeface="+mn-lt"/>
                <a:cs typeface="Arial" charset="0"/>
              </a:rPr>
              <a:t>    </a:t>
            </a:r>
            <a:r>
              <a:rPr lang="de-AT" altLang="de-DE" sz="2800" dirty="0">
                <a:latin typeface="+mn-lt"/>
                <a:cs typeface="Arial" charset="0"/>
                <a:sym typeface="Symbol" pitchFamily="18" charset="2"/>
              </a:rPr>
              <a:t>      </a:t>
            </a:r>
            <a:r>
              <a:rPr lang="de-AT" altLang="de-DE" sz="2800" dirty="0" err="1">
                <a:latin typeface="+mn-lt"/>
                <a:cs typeface="Arial" charset="0"/>
                <a:sym typeface="Symbol" pitchFamily="18" charset="2"/>
              </a:rPr>
              <a:t>d</a:t>
            </a:r>
            <a:r>
              <a:rPr lang="de-AT" altLang="de-DE" sz="2800" baseline="-25000" dirty="0" err="1">
                <a:latin typeface="+mn-lt"/>
                <a:cs typeface="Arial" charset="0"/>
                <a:sym typeface="Symbol" pitchFamily="18" charset="2"/>
              </a:rPr>
              <a:t>K</a:t>
            </a:r>
            <a:r>
              <a:rPr lang="de-AT" altLang="de-DE" sz="2800" baseline="-25000" dirty="0">
                <a:latin typeface="+mn-lt"/>
                <a:cs typeface="Arial" charset="0"/>
                <a:sym typeface="Symbol" pitchFamily="18" charset="2"/>
              </a:rPr>
              <a:t>          </a:t>
            </a:r>
            <a:r>
              <a:rPr lang="de-AT" altLang="de-DE" sz="2800" dirty="0">
                <a:latin typeface="+mn-lt"/>
                <a:cs typeface="Arial" charset="0"/>
                <a:sym typeface="Symbol" pitchFamily="18" charset="2"/>
              </a:rPr>
              <a:t>=    F</a:t>
            </a:r>
            <a:r>
              <a:rPr lang="de-AT" altLang="de-DE" sz="2800" baseline="-25000" dirty="0">
                <a:latin typeface="+mn-lt"/>
                <a:cs typeface="Arial" charset="0"/>
                <a:sym typeface="Symbol" pitchFamily="18" charset="2"/>
              </a:rPr>
              <a:t>L</a:t>
            </a:r>
            <a:r>
              <a:rPr lang="de-AT" altLang="de-DE" sz="2800" dirty="0">
                <a:latin typeface="+mn-lt"/>
                <a:cs typeface="Arial" charset="0"/>
                <a:sym typeface="Symbol" pitchFamily="18" charset="2"/>
              </a:rPr>
              <a:t>        </a:t>
            </a:r>
            <a:r>
              <a:rPr lang="de-AT" altLang="de-DE" sz="2800" dirty="0" err="1">
                <a:latin typeface="+mn-lt"/>
                <a:cs typeface="Arial" charset="0"/>
                <a:sym typeface="Symbol" pitchFamily="18" charset="2"/>
              </a:rPr>
              <a:t>d</a:t>
            </a:r>
            <a:r>
              <a:rPr lang="de-AT" altLang="de-DE" sz="2800" baseline="-25000" dirty="0" err="1">
                <a:latin typeface="+mn-lt"/>
                <a:cs typeface="Arial" charset="0"/>
                <a:sym typeface="Symbol" pitchFamily="18" charset="2"/>
              </a:rPr>
              <a:t>L</a:t>
            </a:r>
            <a:endParaRPr lang="de-AT" altLang="de-DE" sz="2800" baseline="-25000" dirty="0">
              <a:latin typeface="+mn-lt"/>
              <a:cs typeface="Arial" charset="0"/>
              <a:sym typeface="Symbol" pitchFamily="18" charset="2"/>
            </a:endParaRPr>
          </a:p>
          <a:p>
            <a:endParaRPr lang="de-AT" altLang="de-DE" sz="3200" dirty="0">
              <a:latin typeface="Arial" charset="0"/>
              <a:cs typeface="Arial" charset="0"/>
              <a:sym typeface="Symbol" pitchFamily="18" charset="2"/>
            </a:endParaRPr>
          </a:p>
        </p:txBody>
      </p:sp>
      <p:sp>
        <p:nvSpPr>
          <p:cNvPr id="20485" name="Freeform 1030"/>
          <p:cNvSpPr>
            <a:spLocks/>
          </p:cNvSpPr>
          <p:nvPr/>
        </p:nvSpPr>
        <p:spPr bwMode="auto">
          <a:xfrm>
            <a:off x="1397016" y="219075"/>
            <a:ext cx="2362200" cy="3352800"/>
          </a:xfrm>
          <a:custGeom>
            <a:avLst/>
            <a:gdLst>
              <a:gd name="T0" fmla="*/ 228600 w 1488"/>
              <a:gd name="T1" fmla="*/ 0 h 2112"/>
              <a:gd name="T2" fmla="*/ 76200 w 1488"/>
              <a:gd name="T3" fmla="*/ 381000 h 2112"/>
              <a:gd name="T4" fmla="*/ 76200 w 1488"/>
              <a:gd name="T5" fmla="*/ 762000 h 2112"/>
              <a:gd name="T6" fmla="*/ 152400 w 1488"/>
              <a:gd name="T7" fmla="*/ 1143000 h 2112"/>
              <a:gd name="T8" fmla="*/ 152400 w 1488"/>
              <a:gd name="T9" fmla="*/ 1524000 h 2112"/>
              <a:gd name="T10" fmla="*/ 76200 w 1488"/>
              <a:gd name="T11" fmla="*/ 1752600 h 2112"/>
              <a:gd name="T12" fmla="*/ 0 w 1488"/>
              <a:gd name="T13" fmla="*/ 1981200 h 2112"/>
              <a:gd name="T14" fmla="*/ 0 w 1488"/>
              <a:gd name="T15" fmla="*/ 2971800 h 2112"/>
              <a:gd name="T16" fmla="*/ 228600 w 1488"/>
              <a:gd name="T17" fmla="*/ 2971800 h 2112"/>
              <a:gd name="T18" fmla="*/ 304800 w 1488"/>
              <a:gd name="T19" fmla="*/ 2895600 h 2112"/>
              <a:gd name="T20" fmla="*/ 2362200 w 1488"/>
              <a:gd name="T21" fmla="*/ 3352800 h 2112"/>
              <a:gd name="T22" fmla="*/ 2362200 w 1488"/>
              <a:gd name="T23" fmla="*/ 0 h 2112"/>
              <a:gd name="T24" fmla="*/ 228600 w 1488"/>
              <a:gd name="T25" fmla="*/ 0 h 2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88" h="2112">
                <a:moveTo>
                  <a:pt x="144" y="0"/>
                </a:moveTo>
                <a:lnTo>
                  <a:pt x="48" y="240"/>
                </a:lnTo>
                <a:lnTo>
                  <a:pt x="48" y="480"/>
                </a:lnTo>
                <a:lnTo>
                  <a:pt x="96" y="720"/>
                </a:lnTo>
                <a:lnTo>
                  <a:pt x="96" y="960"/>
                </a:lnTo>
                <a:lnTo>
                  <a:pt x="48" y="1104"/>
                </a:lnTo>
                <a:lnTo>
                  <a:pt x="0" y="1248"/>
                </a:lnTo>
                <a:lnTo>
                  <a:pt x="0" y="1872"/>
                </a:lnTo>
                <a:lnTo>
                  <a:pt x="144" y="1872"/>
                </a:lnTo>
                <a:lnTo>
                  <a:pt x="192" y="1824"/>
                </a:lnTo>
                <a:lnTo>
                  <a:pt x="1488" y="2112"/>
                </a:lnTo>
                <a:lnTo>
                  <a:pt x="1488" y="0"/>
                </a:lnTo>
                <a:lnTo>
                  <a:pt x="144" y="0"/>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0486" name="Freeform 1031"/>
          <p:cNvSpPr>
            <a:spLocks/>
          </p:cNvSpPr>
          <p:nvPr/>
        </p:nvSpPr>
        <p:spPr bwMode="auto">
          <a:xfrm>
            <a:off x="101616" y="219075"/>
            <a:ext cx="3657600" cy="4648200"/>
          </a:xfrm>
          <a:custGeom>
            <a:avLst/>
            <a:gdLst>
              <a:gd name="T0" fmla="*/ 228600 w 2304"/>
              <a:gd name="T1" fmla="*/ 0 h 2928"/>
              <a:gd name="T2" fmla="*/ 304800 w 2304"/>
              <a:gd name="T3" fmla="*/ 457200 h 2928"/>
              <a:gd name="T4" fmla="*/ 304800 w 2304"/>
              <a:gd name="T5" fmla="*/ 990600 h 2928"/>
              <a:gd name="T6" fmla="*/ 228600 w 2304"/>
              <a:gd name="T7" fmla="*/ 1676400 h 2928"/>
              <a:gd name="T8" fmla="*/ 228600 w 2304"/>
              <a:gd name="T9" fmla="*/ 2362200 h 2928"/>
              <a:gd name="T10" fmla="*/ 304800 w 2304"/>
              <a:gd name="T11" fmla="*/ 2819400 h 2928"/>
              <a:gd name="T12" fmla="*/ 457200 w 2304"/>
              <a:gd name="T13" fmla="*/ 3124200 h 2928"/>
              <a:gd name="T14" fmla="*/ 457200 w 2304"/>
              <a:gd name="T15" fmla="*/ 3352800 h 2928"/>
              <a:gd name="T16" fmla="*/ 457200 w 2304"/>
              <a:gd name="T17" fmla="*/ 3505200 h 2928"/>
              <a:gd name="T18" fmla="*/ 533400 w 2304"/>
              <a:gd name="T19" fmla="*/ 3657600 h 2928"/>
              <a:gd name="T20" fmla="*/ 609600 w 2304"/>
              <a:gd name="T21" fmla="*/ 3810000 h 2928"/>
              <a:gd name="T22" fmla="*/ 685800 w 2304"/>
              <a:gd name="T23" fmla="*/ 3810000 h 2928"/>
              <a:gd name="T24" fmla="*/ 685800 w 2304"/>
              <a:gd name="T25" fmla="*/ 4495800 h 2928"/>
              <a:gd name="T26" fmla="*/ 762000 w 2304"/>
              <a:gd name="T27" fmla="*/ 4495800 h 2928"/>
              <a:gd name="T28" fmla="*/ 762000 w 2304"/>
              <a:gd name="T29" fmla="*/ 4343400 h 2928"/>
              <a:gd name="T30" fmla="*/ 2590800 w 2304"/>
              <a:gd name="T31" fmla="*/ 4343400 h 2928"/>
              <a:gd name="T32" fmla="*/ 2667000 w 2304"/>
              <a:gd name="T33" fmla="*/ 4495800 h 2928"/>
              <a:gd name="T34" fmla="*/ 2743200 w 2304"/>
              <a:gd name="T35" fmla="*/ 4572000 h 2928"/>
              <a:gd name="T36" fmla="*/ 2819400 w 2304"/>
              <a:gd name="T37" fmla="*/ 4343400 h 2928"/>
              <a:gd name="T38" fmla="*/ 2895600 w 2304"/>
              <a:gd name="T39" fmla="*/ 4343400 h 2928"/>
              <a:gd name="T40" fmla="*/ 2895600 w 2304"/>
              <a:gd name="T41" fmla="*/ 3657600 h 2928"/>
              <a:gd name="T42" fmla="*/ 3657600 w 2304"/>
              <a:gd name="T43" fmla="*/ 3810000 h 2928"/>
              <a:gd name="T44" fmla="*/ 3657600 w 2304"/>
              <a:gd name="T45" fmla="*/ 4648200 h 2928"/>
              <a:gd name="T46" fmla="*/ 0 w 2304"/>
              <a:gd name="T47" fmla="*/ 4648200 h 2928"/>
              <a:gd name="T48" fmla="*/ 0 w 2304"/>
              <a:gd name="T49" fmla="*/ 0 h 2928"/>
              <a:gd name="T50" fmla="*/ 76200 w 2304"/>
              <a:gd name="T51" fmla="*/ 0 h 29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04" h="2928">
                <a:moveTo>
                  <a:pt x="144" y="0"/>
                </a:moveTo>
                <a:lnTo>
                  <a:pt x="192" y="288"/>
                </a:lnTo>
                <a:lnTo>
                  <a:pt x="192" y="624"/>
                </a:lnTo>
                <a:lnTo>
                  <a:pt x="144" y="1056"/>
                </a:lnTo>
                <a:lnTo>
                  <a:pt x="144" y="1488"/>
                </a:lnTo>
                <a:lnTo>
                  <a:pt x="192" y="1776"/>
                </a:lnTo>
                <a:lnTo>
                  <a:pt x="288" y="1968"/>
                </a:lnTo>
                <a:lnTo>
                  <a:pt x="288" y="2112"/>
                </a:lnTo>
                <a:lnTo>
                  <a:pt x="288" y="2208"/>
                </a:lnTo>
                <a:lnTo>
                  <a:pt x="336" y="2304"/>
                </a:lnTo>
                <a:lnTo>
                  <a:pt x="384" y="2400"/>
                </a:lnTo>
                <a:lnTo>
                  <a:pt x="432" y="2400"/>
                </a:lnTo>
                <a:lnTo>
                  <a:pt x="432" y="2832"/>
                </a:lnTo>
                <a:lnTo>
                  <a:pt x="480" y="2832"/>
                </a:lnTo>
                <a:lnTo>
                  <a:pt x="480" y="2736"/>
                </a:lnTo>
                <a:lnTo>
                  <a:pt x="1632" y="2736"/>
                </a:lnTo>
                <a:lnTo>
                  <a:pt x="1680" y="2832"/>
                </a:lnTo>
                <a:lnTo>
                  <a:pt x="1728" y="2880"/>
                </a:lnTo>
                <a:lnTo>
                  <a:pt x="1776" y="2736"/>
                </a:lnTo>
                <a:lnTo>
                  <a:pt x="1824" y="2736"/>
                </a:lnTo>
                <a:lnTo>
                  <a:pt x="1824" y="2304"/>
                </a:lnTo>
                <a:lnTo>
                  <a:pt x="2304" y="2400"/>
                </a:lnTo>
                <a:lnTo>
                  <a:pt x="2304" y="2928"/>
                </a:lnTo>
                <a:lnTo>
                  <a:pt x="0" y="2928"/>
                </a:lnTo>
                <a:lnTo>
                  <a:pt x="0" y="0"/>
                </a:lnTo>
                <a:lnTo>
                  <a:pt x="48" y="0"/>
                </a:lnTo>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0487" name="Text Box 1034"/>
          <p:cNvSpPr txBox="1">
            <a:spLocks noChangeArrowheads="1"/>
          </p:cNvSpPr>
          <p:nvPr/>
        </p:nvSpPr>
        <p:spPr bwMode="auto">
          <a:xfrm>
            <a:off x="2921016" y="3876675"/>
            <a:ext cx="38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de-DE" altLang="de-DE"/>
          </a:p>
        </p:txBody>
      </p:sp>
      <p:sp>
        <p:nvSpPr>
          <p:cNvPr id="20488" name="Rectangle 1035"/>
          <p:cNvSpPr>
            <a:spLocks noChangeArrowheads="1"/>
          </p:cNvSpPr>
          <p:nvPr/>
        </p:nvSpPr>
        <p:spPr bwMode="auto">
          <a:xfrm>
            <a:off x="2922507" y="3414738"/>
            <a:ext cx="573088"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3200" dirty="0">
                <a:cs typeface="Arial" charset="0"/>
              </a:rPr>
              <a:t>F</a:t>
            </a:r>
            <a:r>
              <a:rPr lang="de-AT" altLang="de-DE" sz="3200" baseline="-25000" dirty="0">
                <a:cs typeface="Arial" charset="0"/>
              </a:rPr>
              <a:t>L</a:t>
            </a:r>
            <a:endParaRPr lang="de-DE" altLang="de-DE" sz="3200" baseline="-25000" dirty="0">
              <a:cs typeface="Arial" charset="0"/>
            </a:endParaRPr>
          </a:p>
        </p:txBody>
      </p:sp>
      <p:sp>
        <p:nvSpPr>
          <p:cNvPr id="20489" name="Rectangle 1036"/>
          <p:cNvSpPr>
            <a:spLocks noChangeArrowheads="1"/>
          </p:cNvSpPr>
          <p:nvPr/>
        </p:nvSpPr>
        <p:spPr bwMode="auto">
          <a:xfrm>
            <a:off x="682641" y="1441450"/>
            <a:ext cx="601663"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3200">
                <a:cs typeface="Arial" charset="0"/>
              </a:rPr>
              <a:t>F</a:t>
            </a:r>
            <a:r>
              <a:rPr lang="de-AT" altLang="de-DE" sz="3200" baseline="-25000">
                <a:cs typeface="Arial" charset="0"/>
              </a:rPr>
              <a:t>K</a:t>
            </a:r>
            <a:endParaRPr lang="de-DE" altLang="de-DE" sz="3200" baseline="-25000">
              <a:cs typeface="Arial" charset="0"/>
            </a:endParaRPr>
          </a:p>
        </p:txBody>
      </p:sp>
      <p:sp>
        <p:nvSpPr>
          <p:cNvPr id="11" name="Rechteck 10">
            <a:extLst>
              <a:ext uri="{FF2B5EF4-FFF2-40B4-BE49-F238E27FC236}">
                <a16:creationId xmlns:a16="http://schemas.microsoft.com/office/drawing/2014/main" id="{86C1F704-102A-4363-AE58-776CF19B4105}"/>
              </a:ext>
            </a:extLst>
          </p:cNvPr>
          <p:cNvSpPr/>
          <p:nvPr/>
        </p:nvSpPr>
        <p:spPr>
          <a:xfrm>
            <a:off x="101616" y="6407575"/>
            <a:ext cx="8296304" cy="338554"/>
          </a:xfrm>
          <a:prstGeom prst="rect">
            <a:avLst/>
          </a:prstGeom>
        </p:spPr>
        <p:txBody>
          <a:bodyPr wrap="square">
            <a:spAutoFit/>
          </a:bodyPr>
          <a:lstStyle/>
          <a:p>
            <a:r>
              <a:rPr lang="de-DE" sz="1600" b="1" dirty="0">
                <a:solidFill>
                  <a:srgbClr val="0070C0"/>
                </a:solidFill>
              </a:rPr>
              <a:t>https://flexikon.doccheck.com/de/Musculus_biceps_brachii</a:t>
            </a:r>
          </a:p>
        </p:txBody>
      </p:sp>
      <p:pic>
        <p:nvPicPr>
          <p:cNvPr id="4" name="Grafik 3">
            <a:extLst>
              <a:ext uri="{FF2B5EF4-FFF2-40B4-BE49-F238E27FC236}">
                <a16:creationId xmlns:a16="http://schemas.microsoft.com/office/drawing/2014/main" id="{9EF5C17B-EB96-47ED-AEC6-5CBEC16290AA}"/>
              </a:ext>
            </a:extLst>
          </p:cNvPr>
          <p:cNvPicPr>
            <a:picLocks noChangeAspect="1"/>
          </p:cNvPicPr>
          <p:nvPr/>
        </p:nvPicPr>
        <p:blipFill>
          <a:blip r:embed="rId4"/>
          <a:stretch>
            <a:fillRect/>
          </a:stretch>
        </p:blipFill>
        <p:spPr>
          <a:xfrm>
            <a:off x="4412405" y="274793"/>
            <a:ext cx="3728132" cy="4572000"/>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533400" y="228600"/>
            <a:ext cx="7924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3200">
                <a:solidFill>
                  <a:srgbClr val="FFFF00"/>
                </a:solidFill>
                <a:latin typeface="Arial" charset="0"/>
                <a:cs typeface="Arial" charset="0"/>
                <a:sym typeface="Symbol" pitchFamily="18" charset="2"/>
              </a:rPr>
              <a:t></a:t>
            </a:r>
          </a:p>
        </p:txBody>
      </p:sp>
      <p:sp>
        <p:nvSpPr>
          <p:cNvPr id="22531" name="Rectangle 3"/>
          <p:cNvSpPr>
            <a:spLocks noChangeArrowheads="1"/>
          </p:cNvSpPr>
          <p:nvPr/>
        </p:nvSpPr>
        <p:spPr bwMode="auto">
          <a:xfrm>
            <a:off x="3190875" y="1804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pic>
        <p:nvPicPr>
          <p:cNvPr id="22532" name="Picture 4" descr="msotw9_temp0"/>
          <p:cNvPicPr>
            <a:picLocks noChangeAspect="1" noChangeArrowheads="1"/>
          </p:cNvPicPr>
          <p:nvPr/>
        </p:nvPicPr>
        <p:blipFill>
          <a:blip r:embed="rId3">
            <a:lum bright="-36000" contrast="36000"/>
            <a:extLst>
              <a:ext uri="{28A0092B-C50C-407E-A947-70E740481C1C}">
                <a14:useLocalDpi xmlns:a14="http://schemas.microsoft.com/office/drawing/2010/main" val="0"/>
              </a:ext>
            </a:extLst>
          </a:blip>
          <a:srcRect l="5879" t="18333"/>
          <a:stretch>
            <a:fillRect/>
          </a:stretch>
        </p:blipFill>
        <p:spPr bwMode="auto">
          <a:xfrm>
            <a:off x="227013" y="1981200"/>
            <a:ext cx="36591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Freeform 5"/>
          <p:cNvSpPr>
            <a:spLocks/>
          </p:cNvSpPr>
          <p:nvPr/>
        </p:nvSpPr>
        <p:spPr bwMode="auto">
          <a:xfrm>
            <a:off x="1522413" y="1981200"/>
            <a:ext cx="2362200" cy="3352800"/>
          </a:xfrm>
          <a:custGeom>
            <a:avLst/>
            <a:gdLst>
              <a:gd name="T0" fmla="*/ 228600 w 1488"/>
              <a:gd name="T1" fmla="*/ 0 h 2112"/>
              <a:gd name="T2" fmla="*/ 76200 w 1488"/>
              <a:gd name="T3" fmla="*/ 381000 h 2112"/>
              <a:gd name="T4" fmla="*/ 76200 w 1488"/>
              <a:gd name="T5" fmla="*/ 762000 h 2112"/>
              <a:gd name="T6" fmla="*/ 152400 w 1488"/>
              <a:gd name="T7" fmla="*/ 1143000 h 2112"/>
              <a:gd name="T8" fmla="*/ 152400 w 1488"/>
              <a:gd name="T9" fmla="*/ 1524000 h 2112"/>
              <a:gd name="T10" fmla="*/ 76200 w 1488"/>
              <a:gd name="T11" fmla="*/ 1752600 h 2112"/>
              <a:gd name="T12" fmla="*/ 0 w 1488"/>
              <a:gd name="T13" fmla="*/ 1981200 h 2112"/>
              <a:gd name="T14" fmla="*/ 0 w 1488"/>
              <a:gd name="T15" fmla="*/ 2971800 h 2112"/>
              <a:gd name="T16" fmla="*/ 228600 w 1488"/>
              <a:gd name="T17" fmla="*/ 2971800 h 2112"/>
              <a:gd name="T18" fmla="*/ 304800 w 1488"/>
              <a:gd name="T19" fmla="*/ 2895600 h 2112"/>
              <a:gd name="T20" fmla="*/ 2362200 w 1488"/>
              <a:gd name="T21" fmla="*/ 3352800 h 2112"/>
              <a:gd name="T22" fmla="*/ 2362200 w 1488"/>
              <a:gd name="T23" fmla="*/ 0 h 2112"/>
              <a:gd name="T24" fmla="*/ 228600 w 1488"/>
              <a:gd name="T25" fmla="*/ 0 h 2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88" h="2112">
                <a:moveTo>
                  <a:pt x="144" y="0"/>
                </a:moveTo>
                <a:lnTo>
                  <a:pt x="48" y="240"/>
                </a:lnTo>
                <a:lnTo>
                  <a:pt x="48" y="480"/>
                </a:lnTo>
                <a:lnTo>
                  <a:pt x="96" y="720"/>
                </a:lnTo>
                <a:lnTo>
                  <a:pt x="96" y="960"/>
                </a:lnTo>
                <a:lnTo>
                  <a:pt x="48" y="1104"/>
                </a:lnTo>
                <a:lnTo>
                  <a:pt x="0" y="1248"/>
                </a:lnTo>
                <a:lnTo>
                  <a:pt x="0" y="1872"/>
                </a:lnTo>
                <a:lnTo>
                  <a:pt x="144" y="1872"/>
                </a:lnTo>
                <a:lnTo>
                  <a:pt x="192" y="1824"/>
                </a:lnTo>
                <a:lnTo>
                  <a:pt x="1488" y="2112"/>
                </a:lnTo>
                <a:lnTo>
                  <a:pt x="1488" y="0"/>
                </a:lnTo>
                <a:lnTo>
                  <a:pt x="144" y="0"/>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2534" name="Freeform 6"/>
          <p:cNvSpPr>
            <a:spLocks/>
          </p:cNvSpPr>
          <p:nvPr/>
        </p:nvSpPr>
        <p:spPr bwMode="auto">
          <a:xfrm>
            <a:off x="227013" y="1981200"/>
            <a:ext cx="3657600" cy="4648200"/>
          </a:xfrm>
          <a:custGeom>
            <a:avLst/>
            <a:gdLst>
              <a:gd name="T0" fmla="*/ 228600 w 2304"/>
              <a:gd name="T1" fmla="*/ 0 h 2928"/>
              <a:gd name="T2" fmla="*/ 304800 w 2304"/>
              <a:gd name="T3" fmla="*/ 457200 h 2928"/>
              <a:gd name="T4" fmla="*/ 304800 w 2304"/>
              <a:gd name="T5" fmla="*/ 990600 h 2928"/>
              <a:gd name="T6" fmla="*/ 228600 w 2304"/>
              <a:gd name="T7" fmla="*/ 1676400 h 2928"/>
              <a:gd name="T8" fmla="*/ 228600 w 2304"/>
              <a:gd name="T9" fmla="*/ 2362200 h 2928"/>
              <a:gd name="T10" fmla="*/ 304800 w 2304"/>
              <a:gd name="T11" fmla="*/ 2819400 h 2928"/>
              <a:gd name="T12" fmla="*/ 457200 w 2304"/>
              <a:gd name="T13" fmla="*/ 3124200 h 2928"/>
              <a:gd name="T14" fmla="*/ 457200 w 2304"/>
              <a:gd name="T15" fmla="*/ 3352800 h 2928"/>
              <a:gd name="T16" fmla="*/ 457200 w 2304"/>
              <a:gd name="T17" fmla="*/ 3505200 h 2928"/>
              <a:gd name="T18" fmla="*/ 533400 w 2304"/>
              <a:gd name="T19" fmla="*/ 3657600 h 2928"/>
              <a:gd name="T20" fmla="*/ 609600 w 2304"/>
              <a:gd name="T21" fmla="*/ 3810000 h 2928"/>
              <a:gd name="T22" fmla="*/ 685800 w 2304"/>
              <a:gd name="T23" fmla="*/ 3810000 h 2928"/>
              <a:gd name="T24" fmla="*/ 685800 w 2304"/>
              <a:gd name="T25" fmla="*/ 4495800 h 2928"/>
              <a:gd name="T26" fmla="*/ 762000 w 2304"/>
              <a:gd name="T27" fmla="*/ 4495800 h 2928"/>
              <a:gd name="T28" fmla="*/ 762000 w 2304"/>
              <a:gd name="T29" fmla="*/ 4343400 h 2928"/>
              <a:gd name="T30" fmla="*/ 2590800 w 2304"/>
              <a:gd name="T31" fmla="*/ 4343400 h 2928"/>
              <a:gd name="T32" fmla="*/ 2667000 w 2304"/>
              <a:gd name="T33" fmla="*/ 4495800 h 2928"/>
              <a:gd name="T34" fmla="*/ 2743200 w 2304"/>
              <a:gd name="T35" fmla="*/ 4572000 h 2928"/>
              <a:gd name="T36" fmla="*/ 2819400 w 2304"/>
              <a:gd name="T37" fmla="*/ 4343400 h 2928"/>
              <a:gd name="T38" fmla="*/ 2895600 w 2304"/>
              <a:gd name="T39" fmla="*/ 4343400 h 2928"/>
              <a:gd name="T40" fmla="*/ 2895600 w 2304"/>
              <a:gd name="T41" fmla="*/ 3657600 h 2928"/>
              <a:gd name="T42" fmla="*/ 3657600 w 2304"/>
              <a:gd name="T43" fmla="*/ 3810000 h 2928"/>
              <a:gd name="T44" fmla="*/ 3657600 w 2304"/>
              <a:gd name="T45" fmla="*/ 4648200 h 2928"/>
              <a:gd name="T46" fmla="*/ 0 w 2304"/>
              <a:gd name="T47" fmla="*/ 4648200 h 2928"/>
              <a:gd name="T48" fmla="*/ 0 w 2304"/>
              <a:gd name="T49" fmla="*/ 0 h 2928"/>
              <a:gd name="T50" fmla="*/ 76200 w 2304"/>
              <a:gd name="T51" fmla="*/ 0 h 29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04" h="2928">
                <a:moveTo>
                  <a:pt x="144" y="0"/>
                </a:moveTo>
                <a:lnTo>
                  <a:pt x="192" y="288"/>
                </a:lnTo>
                <a:lnTo>
                  <a:pt x="192" y="624"/>
                </a:lnTo>
                <a:lnTo>
                  <a:pt x="144" y="1056"/>
                </a:lnTo>
                <a:lnTo>
                  <a:pt x="144" y="1488"/>
                </a:lnTo>
                <a:lnTo>
                  <a:pt x="192" y="1776"/>
                </a:lnTo>
                <a:lnTo>
                  <a:pt x="288" y="1968"/>
                </a:lnTo>
                <a:lnTo>
                  <a:pt x="288" y="2112"/>
                </a:lnTo>
                <a:lnTo>
                  <a:pt x="288" y="2208"/>
                </a:lnTo>
                <a:lnTo>
                  <a:pt x="336" y="2304"/>
                </a:lnTo>
                <a:lnTo>
                  <a:pt x="384" y="2400"/>
                </a:lnTo>
                <a:lnTo>
                  <a:pt x="432" y="2400"/>
                </a:lnTo>
                <a:lnTo>
                  <a:pt x="432" y="2832"/>
                </a:lnTo>
                <a:lnTo>
                  <a:pt x="480" y="2832"/>
                </a:lnTo>
                <a:lnTo>
                  <a:pt x="480" y="2736"/>
                </a:lnTo>
                <a:lnTo>
                  <a:pt x="1632" y="2736"/>
                </a:lnTo>
                <a:lnTo>
                  <a:pt x="1680" y="2832"/>
                </a:lnTo>
                <a:lnTo>
                  <a:pt x="1728" y="2880"/>
                </a:lnTo>
                <a:lnTo>
                  <a:pt x="1776" y="2736"/>
                </a:lnTo>
                <a:lnTo>
                  <a:pt x="1824" y="2736"/>
                </a:lnTo>
                <a:lnTo>
                  <a:pt x="1824" y="2304"/>
                </a:lnTo>
                <a:lnTo>
                  <a:pt x="2304" y="2400"/>
                </a:lnTo>
                <a:lnTo>
                  <a:pt x="2304" y="2928"/>
                </a:lnTo>
                <a:lnTo>
                  <a:pt x="0" y="2928"/>
                </a:lnTo>
                <a:lnTo>
                  <a:pt x="0" y="0"/>
                </a:lnTo>
                <a:lnTo>
                  <a:pt x="48" y="0"/>
                </a:lnTo>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2535" name="Rectangle 7"/>
          <p:cNvSpPr>
            <a:spLocks noChangeArrowheads="1"/>
          </p:cNvSpPr>
          <p:nvPr/>
        </p:nvSpPr>
        <p:spPr bwMode="auto">
          <a:xfrm>
            <a:off x="1905000" y="6248400"/>
            <a:ext cx="779303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endParaRPr lang="de-DE" altLang="de-DE" sz="1800">
              <a:solidFill>
                <a:schemeClr val="tx2"/>
              </a:solidFill>
            </a:endParaRPr>
          </a:p>
        </p:txBody>
      </p:sp>
      <p:sp>
        <p:nvSpPr>
          <p:cNvPr id="22536" name="Rectangle 8"/>
          <p:cNvSpPr>
            <a:spLocks noChangeArrowheads="1"/>
          </p:cNvSpPr>
          <p:nvPr/>
        </p:nvSpPr>
        <p:spPr bwMode="auto">
          <a:xfrm>
            <a:off x="152400" y="228600"/>
            <a:ext cx="9144000" cy="1323439"/>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2000" dirty="0">
                <a:latin typeface="Arial" charset="0"/>
                <a:cs typeface="Arial" charset="0"/>
              </a:rPr>
              <a:t>Beispiel: Wie groß muss die Kraft der Ellbogenbeuger sein, damit man ein Gewicht von 20kg heben kann?</a:t>
            </a:r>
            <a:endParaRPr lang="de-AT" altLang="de-DE" sz="2000" dirty="0">
              <a:cs typeface="Times New Roman" pitchFamily="18" charset="0"/>
            </a:endParaRPr>
          </a:p>
          <a:p>
            <a:r>
              <a:rPr lang="de-AT" altLang="de-DE" sz="2000" dirty="0">
                <a:latin typeface="Arial" charset="0"/>
                <a:cs typeface="Arial" charset="0"/>
              </a:rPr>
              <a:t>geg.: Lastarm = 30cm	Kraftarm = 5cm</a:t>
            </a:r>
          </a:p>
          <a:p>
            <a:r>
              <a:rPr lang="de-AT" altLang="de-DE" sz="2000" dirty="0">
                <a:latin typeface="Arial" charset="0"/>
                <a:cs typeface="Arial" charset="0"/>
              </a:rPr>
              <a:t>         </a:t>
            </a:r>
            <a:endParaRPr lang="de-AT" altLang="de-DE" sz="2000" dirty="0"/>
          </a:p>
        </p:txBody>
      </p:sp>
      <p:sp>
        <p:nvSpPr>
          <p:cNvPr id="22537" name="Rectangle 9"/>
          <p:cNvSpPr>
            <a:spLocks noChangeArrowheads="1"/>
          </p:cNvSpPr>
          <p:nvPr/>
        </p:nvSpPr>
        <p:spPr bwMode="auto">
          <a:xfrm>
            <a:off x="3884613" y="2008188"/>
            <a:ext cx="5181600" cy="390876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2000" dirty="0">
                <a:latin typeface="Arial" charset="0"/>
                <a:cs typeface="Arial" charset="0"/>
              </a:rPr>
              <a:t>Lösung: </a:t>
            </a:r>
          </a:p>
          <a:p>
            <a:endParaRPr lang="de-AT" altLang="de-DE" sz="2000" dirty="0">
              <a:latin typeface="Arial" charset="0"/>
              <a:cs typeface="Arial" charset="0"/>
            </a:endParaRPr>
          </a:p>
          <a:p>
            <a:r>
              <a:rPr lang="de-AT" altLang="de-DE" dirty="0">
                <a:latin typeface="+mn-lt"/>
                <a:cs typeface="Arial" charset="0"/>
              </a:rPr>
              <a:t>F</a:t>
            </a:r>
            <a:r>
              <a:rPr lang="de-AT" altLang="de-DE" baseline="-25000" dirty="0">
                <a:latin typeface="+mn-lt"/>
                <a:cs typeface="Arial" charset="0"/>
              </a:rPr>
              <a:t>L</a:t>
            </a:r>
            <a:r>
              <a:rPr lang="de-AT" altLang="de-DE" dirty="0">
                <a:latin typeface="+mn-lt"/>
                <a:cs typeface="Arial" charset="0"/>
              </a:rPr>
              <a:t> = m · g = 20kg · 10m/s² = 200N</a:t>
            </a:r>
          </a:p>
          <a:p>
            <a:r>
              <a:rPr lang="de-AT" altLang="de-DE" sz="2000" dirty="0">
                <a:latin typeface="+mn-lt"/>
                <a:cs typeface="Arial" charset="0"/>
              </a:rPr>
              <a:t>Gewichtskraft = Masse * Erdbeschleunigung</a:t>
            </a:r>
          </a:p>
          <a:p>
            <a:endParaRPr lang="de-AT" altLang="de-DE" sz="2000" dirty="0">
              <a:latin typeface="+mn-lt"/>
              <a:cs typeface="Arial" charset="0"/>
            </a:endParaRPr>
          </a:p>
          <a:p>
            <a:r>
              <a:rPr lang="de-AT" altLang="de-DE" dirty="0">
                <a:latin typeface="+mn-lt"/>
                <a:cs typeface="Arial" charset="0"/>
              </a:rPr>
              <a:t>F</a:t>
            </a:r>
            <a:r>
              <a:rPr lang="de-AT" altLang="de-DE" baseline="-25000" dirty="0">
                <a:latin typeface="+mn-lt"/>
                <a:cs typeface="Arial" charset="0"/>
              </a:rPr>
              <a:t>K</a:t>
            </a:r>
            <a:r>
              <a:rPr lang="de-AT" altLang="de-DE" dirty="0">
                <a:latin typeface="+mn-lt"/>
                <a:cs typeface="Arial" charset="0"/>
              </a:rPr>
              <a:t> · </a:t>
            </a:r>
            <a:r>
              <a:rPr lang="de-AT" altLang="de-DE" dirty="0" err="1">
                <a:latin typeface="+mn-lt"/>
                <a:cs typeface="Arial" charset="0"/>
              </a:rPr>
              <a:t>d</a:t>
            </a:r>
            <a:r>
              <a:rPr lang="de-AT" altLang="de-DE" baseline="-25000" dirty="0" err="1">
                <a:latin typeface="+mn-lt"/>
                <a:cs typeface="Arial" charset="0"/>
              </a:rPr>
              <a:t>K</a:t>
            </a:r>
            <a:r>
              <a:rPr lang="de-AT" altLang="de-DE" dirty="0">
                <a:latin typeface="+mn-lt"/>
                <a:cs typeface="Arial" charset="0"/>
              </a:rPr>
              <a:t> = F</a:t>
            </a:r>
            <a:r>
              <a:rPr lang="de-AT" altLang="de-DE" baseline="-25000" dirty="0">
                <a:latin typeface="+mn-lt"/>
                <a:cs typeface="Arial" charset="0"/>
              </a:rPr>
              <a:t>L</a:t>
            </a:r>
            <a:r>
              <a:rPr lang="de-AT" altLang="de-DE" dirty="0">
                <a:latin typeface="+mn-lt"/>
                <a:cs typeface="Arial" charset="0"/>
              </a:rPr>
              <a:t> · </a:t>
            </a:r>
            <a:r>
              <a:rPr lang="de-AT" altLang="de-DE" dirty="0" err="1">
                <a:latin typeface="+mn-lt"/>
                <a:cs typeface="Arial" charset="0"/>
              </a:rPr>
              <a:t>d</a:t>
            </a:r>
            <a:r>
              <a:rPr lang="de-AT" altLang="de-DE" baseline="-25000" dirty="0" err="1">
                <a:latin typeface="+mn-lt"/>
                <a:cs typeface="Arial" charset="0"/>
              </a:rPr>
              <a:t>L</a:t>
            </a:r>
            <a:r>
              <a:rPr lang="de-AT" altLang="de-DE" dirty="0">
                <a:latin typeface="+mn-lt"/>
                <a:cs typeface="Arial" charset="0"/>
              </a:rPr>
              <a:t>    </a:t>
            </a:r>
            <a:r>
              <a:rPr lang="de-AT" altLang="de-DE" dirty="0">
                <a:latin typeface="+mn-lt"/>
                <a:cs typeface="Arial" charset="0"/>
                <a:sym typeface="Wingdings" pitchFamily="2" charset="2"/>
              </a:rPr>
              <a:t> </a:t>
            </a:r>
          </a:p>
          <a:p>
            <a:endParaRPr lang="de-AT" altLang="de-DE" dirty="0">
              <a:latin typeface="+mn-lt"/>
              <a:cs typeface="Arial" charset="0"/>
              <a:sym typeface="Wingdings" pitchFamily="2" charset="2"/>
            </a:endParaRPr>
          </a:p>
          <a:p>
            <a:r>
              <a:rPr lang="de-AT" altLang="de-DE" dirty="0">
                <a:latin typeface="+mn-lt"/>
                <a:cs typeface="Arial" charset="0"/>
                <a:sym typeface="Wingdings" pitchFamily="2" charset="2"/>
              </a:rPr>
              <a:t>F</a:t>
            </a:r>
            <a:r>
              <a:rPr lang="de-AT" altLang="de-DE" baseline="-25000" dirty="0">
                <a:latin typeface="+mn-lt"/>
                <a:cs typeface="Arial" charset="0"/>
                <a:sym typeface="Wingdings" pitchFamily="2" charset="2"/>
              </a:rPr>
              <a:t>K</a:t>
            </a:r>
            <a:r>
              <a:rPr lang="de-AT" altLang="de-DE" dirty="0">
                <a:latin typeface="+mn-lt"/>
                <a:cs typeface="Arial" charset="0"/>
                <a:sym typeface="Wingdings" pitchFamily="2" charset="2"/>
              </a:rPr>
              <a:t> = </a:t>
            </a:r>
            <a:r>
              <a:rPr lang="de-AT" altLang="de-DE" dirty="0">
                <a:latin typeface="+mn-lt"/>
                <a:cs typeface="Arial" charset="0"/>
              </a:rPr>
              <a:t>F</a:t>
            </a:r>
            <a:r>
              <a:rPr lang="de-AT" altLang="de-DE" baseline="-25000" dirty="0">
                <a:latin typeface="+mn-lt"/>
                <a:cs typeface="Arial" charset="0"/>
              </a:rPr>
              <a:t>L</a:t>
            </a:r>
            <a:r>
              <a:rPr lang="de-AT" altLang="de-DE" dirty="0">
                <a:latin typeface="+mn-lt"/>
                <a:cs typeface="Arial" charset="0"/>
              </a:rPr>
              <a:t> · </a:t>
            </a:r>
            <a:r>
              <a:rPr lang="de-AT" altLang="de-DE" dirty="0" err="1">
                <a:latin typeface="+mn-lt"/>
                <a:cs typeface="Arial" charset="0"/>
              </a:rPr>
              <a:t>d</a:t>
            </a:r>
            <a:r>
              <a:rPr lang="de-AT" altLang="de-DE" baseline="-25000" dirty="0" err="1">
                <a:latin typeface="+mn-lt"/>
                <a:cs typeface="Arial" charset="0"/>
              </a:rPr>
              <a:t>L</a:t>
            </a:r>
            <a:r>
              <a:rPr lang="de-AT" altLang="de-DE" dirty="0">
                <a:latin typeface="+mn-lt"/>
                <a:cs typeface="Arial" charset="0"/>
              </a:rPr>
              <a:t> / </a:t>
            </a:r>
            <a:r>
              <a:rPr lang="de-AT" altLang="de-DE" dirty="0" err="1">
                <a:latin typeface="+mn-lt"/>
                <a:cs typeface="Arial" charset="0"/>
              </a:rPr>
              <a:t>d</a:t>
            </a:r>
            <a:r>
              <a:rPr lang="de-AT" altLang="de-DE" baseline="-25000" dirty="0" err="1">
                <a:latin typeface="+mn-lt"/>
                <a:cs typeface="Arial" charset="0"/>
              </a:rPr>
              <a:t>K</a:t>
            </a:r>
            <a:r>
              <a:rPr lang="de-AT" altLang="de-DE" baseline="-25000" dirty="0">
                <a:latin typeface="+mn-lt"/>
                <a:cs typeface="Arial" charset="0"/>
              </a:rPr>
              <a:t> </a:t>
            </a:r>
          </a:p>
          <a:p>
            <a:endParaRPr lang="de-AT" altLang="de-DE" baseline="-25000" dirty="0">
              <a:latin typeface="+mn-lt"/>
              <a:cs typeface="Arial" charset="0"/>
            </a:endParaRPr>
          </a:p>
          <a:p>
            <a:r>
              <a:rPr lang="de-AT" altLang="de-DE" dirty="0">
                <a:latin typeface="+mn-lt"/>
                <a:cs typeface="Arial" charset="0"/>
                <a:sym typeface="Wingdings" pitchFamily="2" charset="2"/>
              </a:rPr>
              <a:t>F</a:t>
            </a:r>
            <a:r>
              <a:rPr lang="de-AT" altLang="de-DE" baseline="-25000" dirty="0">
                <a:latin typeface="+mn-lt"/>
                <a:cs typeface="Arial" charset="0"/>
                <a:sym typeface="Wingdings" pitchFamily="2" charset="2"/>
              </a:rPr>
              <a:t>K</a:t>
            </a:r>
            <a:r>
              <a:rPr lang="de-AT" altLang="de-DE" dirty="0">
                <a:latin typeface="+mn-lt"/>
                <a:cs typeface="Arial" charset="0"/>
                <a:sym typeface="Wingdings" pitchFamily="2" charset="2"/>
              </a:rPr>
              <a:t> = 200N </a:t>
            </a:r>
            <a:r>
              <a:rPr lang="de-AT" altLang="de-DE" dirty="0">
                <a:latin typeface="+mn-lt"/>
                <a:cs typeface="Arial" charset="0"/>
              </a:rPr>
              <a:t>·</a:t>
            </a:r>
            <a:r>
              <a:rPr lang="de-AT" altLang="de-DE" dirty="0">
                <a:latin typeface="+mn-lt"/>
                <a:cs typeface="Arial" charset="0"/>
                <a:sym typeface="Wingdings" pitchFamily="2" charset="2"/>
              </a:rPr>
              <a:t> 30 / 5 = 1200N</a:t>
            </a:r>
            <a:endParaRPr lang="de-AT" altLang="de-DE" dirty="0">
              <a:latin typeface="+mn-lt"/>
              <a:cs typeface="Times New Roman" pitchFamily="18" charset="0"/>
            </a:endParaRPr>
          </a:p>
          <a:p>
            <a:endParaRPr lang="de-AT" altLang="de-DE" sz="3200" dirty="0"/>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5" name="Rectangle 4"/>
          <p:cNvSpPr>
            <a:spLocks noChangeArrowheads="1"/>
          </p:cNvSpPr>
          <p:nvPr/>
        </p:nvSpPr>
        <p:spPr bwMode="auto">
          <a:xfrm>
            <a:off x="3190875" y="1804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3556" name="Rectangle 11"/>
          <p:cNvSpPr>
            <a:spLocks noChangeArrowheads="1"/>
          </p:cNvSpPr>
          <p:nvPr/>
        </p:nvSpPr>
        <p:spPr bwMode="auto">
          <a:xfrm>
            <a:off x="514731" y="99211"/>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dirty="0">
                <a:latin typeface="Arial" charset="0"/>
                <a:cs typeface="Arial" charset="0"/>
              </a:rPr>
              <a:t>Beispiel: Verkürzung eines Muskels</a:t>
            </a:r>
            <a:endParaRPr lang="de-AT" altLang="de-DE" dirty="0">
              <a:solidFill>
                <a:schemeClr val="bg1"/>
              </a:solidFill>
            </a:endParaRPr>
          </a:p>
        </p:txBody>
      </p:sp>
      <p:grpSp>
        <p:nvGrpSpPr>
          <p:cNvPr id="4" name="Gruppieren 3"/>
          <p:cNvGrpSpPr/>
          <p:nvPr/>
        </p:nvGrpSpPr>
        <p:grpSpPr>
          <a:xfrm>
            <a:off x="514115" y="1216110"/>
            <a:ext cx="2170176" cy="2392654"/>
            <a:chOff x="536448" y="3794760"/>
            <a:chExt cx="2438400" cy="2971800"/>
          </a:xfrm>
        </p:grpSpPr>
        <p:sp>
          <p:nvSpPr>
            <p:cNvPr id="21" name="Line 1045"/>
            <p:cNvSpPr>
              <a:spLocks noChangeShapeType="1"/>
            </p:cNvSpPr>
            <p:nvPr/>
          </p:nvSpPr>
          <p:spPr bwMode="auto">
            <a:xfrm flipH="1">
              <a:off x="765048" y="4480560"/>
              <a:ext cx="2209800" cy="21336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2" name="Line 1046"/>
            <p:cNvSpPr>
              <a:spLocks noChangeShapeType="1"/>
            </p:cNvSpPr>
            <p:nvPr/>
          </p:nvSpPr>
          <p:spPr bwMode="auto">
            <a:xfrm flipV="1">
              <a:off x="688848" y="3794760"/>
              <a:ext cx="0" cy="28194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3" name="Line 1047"/>
            <p:cNvSpPr>
              <a:spLocks noChangeShapeType="1"/>
            </p:cNvSpPr>
            <p:nvPr/>
          </p:nvSpPr>
          <p:spPr bwMode="auto">
            <a:xfrm>
              <a:off x="688848" y="3947160"/>
              <a:ext cx="152400" cy="533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4" name="Oval 1048"/>
            <p:cNvSpPr>
              <a:spLocks noChangeArrowheads="1"/>
            </p:cNvSpPr>
            <p:nvPr/>
          </p:nvSpPr>
          <p:spPr bwMode="auto">
            <a:xfrm rot="-195095">
              <a:off x="765048" y="4404360"/>
              <a:ext cx="228600" cy="1752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5" name="Line 1049"/>
            <p:cNvSpPr>
              <a:spLocks noChangeShapeType="1"/>
            </p:cNvSpPr>
            <p:nvPr/>
          </p:nvSpPr>
          <p:spPr bwMode="auto">
            <a:xfrm>
              <a:off x="917448" y="6080760"/>
              <a:ext cx="76200" cy="533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1" name="Oval 1055"/>
            <p:cNvSpPr>
              <a:spLocks noChangeArrowheads="1"/>
            </p:cNvSpPr>
            <p:nvPr/>
          </p:nvSpPr>
          <p:spPr bwMode="auto">
            <a:xfrm>
              <a:off x="536448" y="646176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5" name="Line 1079"/>
            <p:cNvSpPr>
              <a:spLocks noChangeShapeType="1"/>
            </p:cNvSpPr>
            <p:nvPr/>
          </p:nvSpPr>
          <p:spPr bwMode="auto">
            <a:xfrm>
              <a:off x="1069848" y="6385560"/>
              <a:ext cx="0" cy="22860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grpSp>
      <p:grpSp>
        <p:nvGrpSpPr>
          <p:cNvPr id="5" name="Gruppieren 4"/>
          <p:cNvGrpSpPr/>
          <p:nvPr/>
        </p:nvGrpSpPr>
        <p:grpSpPr>
          <a:xfrm>
            <a:off x="4628915" y="1216110"/>
            <a:ext cx="1996440" cy="2523744"/>
            <a:chOff x="4651248" y="3794760"/>
            <a:chExt cx="2209800" cy="2971800"/>
          </a:xfrm>
        </p:grpSpPr>
        <p:sp>
          <p:nvSpPr>
            <p:cNvPr id="26" name="Line 1050"/>
            <p:cNvSpPr>
              <a:spLocks noChangeShapeType="1"/>
            </p:cNvSpPr>
            <p:nvPr/>
          </p:nvSpPr>
          <p:spPr bwMode="auto">
            <a:xfrm flipH="1">
              <a:off x="4879848" y="4556760"/>
              <a:ext cx="1981200" cy="20574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7" name="Line 1051"/>
            <p:cNvSpPr>
              <a:spLocks noChangeShapeType="1"/>
            </p:cNvSpPr>
            <p:nvPr/>
          </p:nvSpPr>
          <p:spPr bwMode="auto">
            <a:xfrm flipV="1">
              <a:off x="4803648" y="3794760"/>
              <a:ext cx="0" cy="28194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8" name="Line 1052"/>
            <p:cNvSpPr>
              <a:spLocks noChangeShapeType="1"/>
            </p:cNvSpPr>
            <p:nvPr/>
          </p:nvSpPr>
          <p:spPr bwMode="auto">
            <a:xfrm rot="-178905">
              <a:off x="4803648" y="3947160"/>
              <a:ext cx="152400" cy="533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29" name="Oval 1053"/>
            <p:cNvSpPr>
              <a:spLocks noChangeArrowheads="1"/>
            </p:cNvSpPr>
            <p:nvPr/>
          </p:nvSpPr>
          <p:spPr bwMode="auto">
            <a:xfrm rot="-1250420">
              <a:off x="5184648" y="4404360"/>
              <a:ext cx="228600" cy="17526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0" name="Line 1054"/>
            <p:cNvSpPr>
              <a:spLocks noChangeShapeType="1"/>
            </p:cNvSpPr>
            <p:nvPr/>
          </p:nvSpPr>
          <p:spPr bwMode="auto">
            <a:xfrm rot="20847340">
              <a:off x="5651445" y="6003033"/>
              <a:ext cx="79663" cy="62782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2" name="Oval 1056"/>
            <p:cNvSpPr>
              <a:spLocks noChangeArrowheads="1"/>
            </p:cNvSpPr>
            <p:nvPr/>
          </p:nvSpPr>
          <p:spPr bwMode="auto">
            <a:xfrm>
              <a:off x="4651248" y="6461760"/>
              <a:ext cx="304800" cy="304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6" name="Line 1080"/>
            <p:cNvSpPr>
              <a:spLocks noChangeShapeType="1"/>
            </p:cNvSpPr>
            <p:nvPr/>
          </p:nvSpPr>
          <p:spPr bwMode="auto">
            <a:xfrm>
              <a:off x="5641848" y="5852160"/>
              <a:ext cx="308290" cy="762000"/>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grpSp>
      <p:sp>
        <p:nvSpPr>
          <p:cNvPr id="41" name="Rectangle 1075"/>
          <p:cNvSpPr>
            <a:spLocks noChangeArrowheads="1"/>
          </p:cNvSpPr>
          <p:nvPr/>
        </p:nvSpPr>
        <p:spPr bwMode="auto">
          <a:xfrm>
            <a:off x="807720" y="3717405"/>
            <a:ext cx="71261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2000" dirty="0">
                <a:latin typeface="Arial" charset="0"/>
                <a:cs typeface="Arial" charset="0"/>
              </a:rPr>
              <a:t>geringe Verkürzung                                      große Verkürzung</a:t>
            </a:r>
            <a:endParaRPr lang="de-DE" altLang="de-DE" sz="2000" dirty="0">
              <a:latin typeface="Arial" charset="0"/>
              <a:cs typeface="Arial" charset="0"/>
            </a:endParaRPr>
          </a:p>
        </p:txBody>
      </p:sp>
      <p:sp>
        <p:nvSpPr>
          <p:cNvPr id="6" name="Rechteck 5">
            <a:extLst>
              <a:ext uri="{FF2B5EF4-FFF2-40B4-BE49-F238E27FC236}">
                <a16:creationId xmlns:a16="http://schemas.microsoft.com/office/drawing/2014/main" id="{518BFF13-2BC0-4B85-B83B-FF5F6F982330}"/>
              </a:ext>
            </a:extLst>
          </p:cNvPr>
          <p:cNvSpPr/>
          <p:nvPr/>
        </p:nvSpPr>
        <p:spPr>
          <a:xfrm>
            <a:off x="921023" y="897903"/>
            <a:ext cx="7437161" cy="461665"/>
          </a:xfrm>
          <a:prstGeom prst="rect">
            <a:avLst/>
          </a:prstGeom>
        </p:spPr>
        <p:txBody>
          <a:bodyPr wrap="square">
            <a:spAutoFit/>
          </a:bodyPr>
          <a:lstStyle/>
          <a:p>
            <a:r>
              <a:rPr lang="de-AT" altLang="de-DE" dirty="0">
                <a:latin typeface="Arial" charset="0"/>
                <a:cs typeface="Arial" charset="0"/>
              </a:rPr>
              <a:t>Kraftarm 5cm                             Kraftarm 15cm</a:t>
            </a:r>
            <a:endParaRPr lang="de-DE" altLang="de-DE" dirty="0">
              <a:latin typeface="Arial" charset="0"/>
              <a:cs typeface="Arial" charset="0"/>
            </a:endParaRPr>
          </a:p>
        </p:txBody>
      </p:sp>
      <p:sp>
        <p:nvSpPr>
          <p:cNvPr id="7" name="Rechteck 6">
            <a:extLst>
              <a:ext uri="{FF2B5EF4-FFF2-40B4-BE49-F238E27FC236}">
                <a16:creationId xmlns:a16="http://schemas.microsoft.com/office/drawing/2014/main" id="{9443E10F-E0B5-4AFE-8955-A7663C74A8E6}"/>
              </a:ext>
            </a:extLst>
          </p:cNvPr>
          <p:cNvSpPr/>
          <p:nvPr/>
        </p:nvSpPr>
        <p:spPr>
          <a:xfrm>
            <a:off x="271977" y="4906331"/>
            <a:ext cx="8458003" cy="1323439"/>
          </a:xfrm>
          <a:prstGeom prst="rect">
            <a:avLst/>
          </a:prstGeom>
        </p:spPr>
        <p:txBody>
          <a:bodyPr wrap="square">
            <a:spAutoFit/>
          </a:bodyPr>
          <a:lstStyle/>
          <a:p>
            <a:r>
              <a:rPr lang="de-AT" altLang="de-DE" sz="2000" dirty="0">
                <a:latin typeface="Arial" charset="0"/>
                <a:cs typeface="Arial" charset="0"/>
              </a:rPr>
              <a:t>Welchen Muskel würden Sie zum Erreichen einer hohen Geschwindigkeit verwenden?</a:t>
            </a:r>
            <a:endParaRPr lang="de-AT" altLang="de-DE" sz="2000" dirty="0">
              <a:latin typeface="Arial" charset="0"/>
              <a:cs typeface="Times New Roman" pitchFamily="18" charset="0"/>
            </a:endParaRPr>
          </a:p>
          <a:p>
            <a:endParaRPr lang="de-AT" altLang="de-DE" sz="2000" dirty="0">
              <a:latin typeface="Arial" charset="0"/>
              <a:cs typeface="Arial" charset="0"/>
            </a:endParaRPr>
          </a:p>
          <a:p>
            <a:pPr>
              <a:buFontTx/>
              <a:buChar char="•"/>
            </a:pPr>
            <a:r>
              <a:rPr lang="de-AT" altLang="de-DE" sz="2000" dirty="0">
                <a:latin typeface="Arial" charset="0"/>
                <a:cs typeface="Arial" charset="0"/>
              </a:rPr>
              <a:t> einen Muskel mit kleinem oder großem Abstand vom Drehpunkt</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1804988"/>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5603" name="Rectangle 3"/>
          <p:cNvSpPr>
            <a:spLocks noChangeArrowheads="1"/>
          </p:cNvSpPr>
          <p:nvPr/>
        </p:nvSpPr>
        <p:spPr bwMode="auto">
          <a:xfrm>
            <a:off x="529038" y="5604100"/>
            <a:ext cx="7388257" cy="905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de-DE" altLang="de-DE" sz="2000" dirty="0">
                <a:latin typeface="Arial" charset="0"/>
                <a:cs typeface="Arial" charset="0"/>
              </a:rPr>
              <a:t>Drehpunkt Gelenksarm </a:t>
            </a:r>
          </a:p>
          <a:p>
            <a:pPr>
              <a:lnSpc>
                <a:spcPct val="93000"/>
              </a:lnSpc>
              <a:buClr>
                <a:srgbClr val="000000"/>
              </a:buClr>
              <a:buSzPct val="100000"/>
              <a:buFont typeface="Times New Roman" pitchFamily="18" charset="0"/>
              <a:buNone/>
            </a:pPr>
            <a:r>
              <a:rPr lang="de-DE" altLang="de-DE" sz="2000" i="1" dirty="0">
                <a:cs typeface="Arial" charset="0"/>
              </a:rPr>
              <a:t>F</a:t>
            </a:r>
            <a:r>
              <a:rPr lang="de-DE" altLang="de-DE" sz="2000" i="1" baseline="-25000" dirty="0">
                <a:cs typeface="Arial" charset="0"/>
              </a:rPr>
              <a:t>M</a:t>
            </a:r>
            <a:r>
              <a:rPr lang="de-DE" altLang="de-DE" sz="2000" dirty="0">
                <a:latin typeface="Arial" charset="0"/>
                <a:cs typeface="Arial" charset="0"/>
              </a:rPr>
              <a:t>... Muskelkraft       </a:t>
            </a:r>
            <a:r>
              <a:rPr lang="de-DE" altLang="de-DE" sz="2000" i="1" dirty="0" err="1">
                <a:cs typeface="Arial" charset="0"/>
              </a:rPr>
              <a:t>d</a:t>
            </a:r>
            <a:r>
              <a:rPr lang="de-DE" altLang="de-DE" sz="2000" i="1" baseline="-25000" dirty="0" err="1">
                <a:cs typeface="Arial" charset="0"/>
              </a:rPr>
              <a:t>M</a:t>
            </a:r>
            <a:r>
              <a:rPr lang="de-DE" altLang="de-DE" sz="2000" dirty="0">
                <a:latin typeface="Arial" charset="0"/>
                <a:cs typeface="Arial" charset="0"/>
              </a:rPr>
              <a:t> ...Hebelarm Muskel</a:t>
            </a:r>
          </a:p>
          <a:p>
            <a:pPr>
              <a:lnSpc>
                <a:spcPct val="93000"/>
              </a:lnSpc>
              <a:buClr>
                <a:srgbClr val="000000"/>
              </a:buClr>
              <a:buSzPct val="100000"/>
              <a:buFont typeface="Times New Roman" pitchFamily="18" charset="0"/>
              <a:buNone/>
            </a:pPr>
            <a:r>
              <a:rPr lang="de-DE" altLang="de-DE" sz="2000" i="1" dirty="0">
                <a:cs typeface="Arial" charset="0"/>
              </a:rPr>
              <a:t>F</a:t>
            </a:r>
            <a:r>
              <a:rPr lang="de-DE" altLang="de-DE" sz="2000" i="1" baseline="-25000" dirty="0">
                <a:cs typeface="Arial" charset="0"/>
              </a:rPr>
              <a:t>L</a:t>
            </a:r>
            <a:r>
              <a:rPr lang="de-DE" altLang="de-DE" sz="2000" dirty="0">
                <a:latin typeface="Arial" charset="0"/>
                <a:cs typeface="Arial" charset="0"/>
              </a:rPr>
              <a:t> ...äußere Kraft      </a:t>
            </a:r>
            <a:r>
              <a:rPr lang="de-DE" altLang="de-DE" sz="2000" i="1" dirty="0" err="1">
                <a:cs typeface="Arial" charset="0"/>
              </a:rPr>
              <a:t>d</a:t>
            </a:r>
            <a:r>
              <a:rPr lang="de-DE" altLang="de-DE" sz="2000" i="1" baseline="-25000" dirty="0" err="1">
                <a:cs typeface="Arial" charset="0"/>
              </a:rPr>
              <a:t>L</a:t>
            </a:r>
            <a:r>
              <a:rPr lang="de-DE" altLang="de-DE" sz="2000" dirty="0">
                <a:latin typeface="Arial" charset="0"/>
                <a:cs typeface="Arial" charset="0"/>
              </a:rPr>
              <a:t> ...Hebelarm äußere Kraft</a:t>
            </a:r>
          </a:p>
        </p:txBody>
      </p:sp>
      <p:sp>
        <p:nvSpPr>
          <p:cNvPr id="25604" name="Text Box 4"/>
          <p:cNvSpPr txBox="1">
            <a:spLocks noChangeArrowheads="1"/>
          </p:cNvSpPr>
          <p:nvPr/>
        </p:nvSpPr>
        <p:spPr bwMode="auto">
          <a:xfrm>
            <a:off x="1089102" y="731413"/>
            <a:ext cx="741363" cy="611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i="1" dirty="0">
                <a:solidFill>
                  <a:srgbClr val="FF0000"/>
                </a:solidFill>
                <a:cs typeface="Arial" charset="0"/>
              </a:rPr>
              <a:t>F</a:t>
            </a:r>
            <a:r>
              <a:rPr lang="en-GB" altLang="de-DE" sz="3200" i="1" baseline="-25000" dirty="0">
                <a:solidFill>
                  <a:srgbClr val="FF0000"/>
                </a:solidFill>
                <a:cs typeface="Arial" charset="0"/>
              </a:rPr>
              <a:t>M</a:t>
            </a:r>
          </a:p>
        </p:txBody>
      </p:sp>
      <p:sp>
        <p:nvSpPr>
          <p:cNvPr id="25605" name="Text Box 5"/>
          <p:cNvSpPr txBox="1">
            <a:spLocks noChangeArrowheads="1"/>
          </p:cNvSpPr>
          <p:nvPr/>
        </p:nvSpPr>
        <p:spPr bwMode="auto">
          <a:xfrm>
            <a:off x="3661176" y="4631431"/>
            <a:ext cx="585787" cy="611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i="1">
                <a:cs typeface="Arial" charset="0"/>
              </a:rPr>
              <a:t>F</a:t>
            </a:r>
            <a:r>
              <a:rPr lang="en-GB" altLang="de-DE" sz="3200" i="1" baseline="-25000">
                <a:cs typeface="Arial" charset="0"/>
              </a:rPr>
              <a:t>L</a:t>
            </a:r>
          </a:p>
        </p:txBody>
      </p:sp>
      <p:sp>
        <p:nvSpPr>
          <p:cNvPr id="25606" name="Line 6"/>
          <p:cNvSpPr>
            <a:spLocks noChangeShapeType="1"/>
          </p:cNvSpPr>
          <p:nvPr/>
        </p:nvSpPr>
        <p:spPr bwMode="auto">
          <a:xfrm flipH="1" flipV="1">
            <a:off x="416326" y="3802756"/>
            <a:ext cx="3067050" cy="6350"/>
          </a:xfrm>
          <a:prstGeom prst="line">
            <a:avLst/>
          </a:prstGeom>
          <a:noFill/>
          <a:ln w="72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5607" name="Oval 7"/>
          <p:cNvSpPr>
            <a:spLocks noChangeArrowheads="1"/>
          </p:cNvSpPr>
          <p:nvPr/>
        </p:nvSpPr>
        <p:spPr bwMode="auto">
          <a:xfrm>
            <a:off x="332188" y="3691631"/>
            <a:ext cx="196850" cy="215900"/>
          </a:xfrm>
          <a:prstGeom prst="ellipse">
            <a:avLst/>
          </a:prstGeom>
          <a:solidFill>
            <a:srgbClr val="FF6633"/>
          </a:solidFill>
          <a:ln w="9360">
            <a:solidFill>
              <a:srgbClr val="8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5608" name="Oval 8"/>
          <p:cNvSpPr>
            <a:spLocks noChangeArrowheads="1"/>
          </p:cNvSpPr>
          <p:nvPr/>
        </p:nvSpPr>
        <p:spPr bwMode="auto">
          <a:xfrm>
            <a:off x="233763" y="5682357"/>
            <a:ext cx="196850" cy="215900"/>
          </a:xfrm>
          <a:prstGeom prst="ellipse">
            <a:avLst/>
          </a:prstGeom>
          <a:solidFill>
            <a:srgbClr val="FF6633"/>
          </a:solidFill>
          <a:ln w="9360">
            <a:solidFill>
              <a:srgbClr val="8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5610" name="Line 10"/>
          <p:cNvSpPr>
            <a:spLocks noChangeShapeType="1"/>
          </p:cNvSpPr>
          <p:nvPr/>
        </p:nvSpPr>
        <p:spPr bwMode="auto">
          <a:xfrm flipV="1">
            <a:off x="951312" y="831741"/>
            <a:ext cx="9525" cy="2972602"/>
          </a:xfrm>
          <a:prstGeom prst="line">
            <a:avLst/>
          </a:prstGeom>
          <a:noFill/>
          <a:ln w="36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5611" name="Line 11"/>
          <p:cNvSpPr>
            <a:spLocks noChangeShapeType="1"/>
          </p:cNvSpPr>
          <p:nvPr/>
        </p:nvSpPr>
        <p:spPr bwMode="auto">
          <a:xfrm>
            <a:off x="3470676" y="3826569"/>
            <a:ext cx="1587" cy="1138237"/>
          </a:xfrm>
          <a:prstGeom prst="line">
            <a:avLst/>
          </a:prstGeom>
          <a:noFill/>
          <a:ln w="36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5612" name="Rectangle 12"/>
          <p:cNvSpPr>
            <a:spLocks noChangeArrowheads="1"/>
          </p:cNvSpPr>
          <p:nvPr/>
        </p:nvSpPr>
        <p:spPr bwMode="auto">
          <a:xfrm>
            <a:off x="362542" y="-34943"/>
            <a:ext cx="8781458" cy="5052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0">
            <a:spAutoFit/>
          </a:bodyPr>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dirty="0" err="1">
                <a:solidFill>
                  <a:srgbClr val="0070C0"/>
                </a:solidFill>
                <a:latin typeface="Arial" charset="0"/>
                <a:cs typeface="Arial" charset="0"/>
              </a:rPr>
              <a:t>Gelenksbeuger</a:t>
            </a:r>
            <a:r>
              <a:rPr lang="en-GB" altLang="de-DE" sz="3200" dirty="0">
                <a:solidFill>
                  <a:srgbClr val="0070C0"/>
                </a:solidFill>
                <a:latin typeface="Arial" charset="0"/>
                <a:cs typeface="Arial" charset="0"/>
              </a:rPr>
              <a:t>                 </a:t>
            </a:r>
            <a:r>
              <a:rPr lang="en-GB" altLang="de-DE" sz="3200" dirty="0" err="1">
                <a:solidFill>
                  <a:srgbClr val="0070C0"/>
                </a:solidFill>
                <a:latin typeface="Arial" charset="0"/>
                <a:cs typeface="Arial" charset="0"/>
              </a:rPr>
              <a:t>Gelenksstrecker</a:t>
            </a:r>
            <a:endParaRPr lang="en-GB" altLang="de-DE" sz="3200" dirty="0">
              <a:solidFill>
                <a:srgbClr val="0070C0"/>
              </a:solidFill>
              <a:latin typeface="Arial" charset="0"/>
              <a:cs typeface="Arial" charset="0"/>
            </a:endParaRPr>
          </a:p>
        </p:txBody>
      </p:sp>
      <p:sp>
        <p:nvSpPr>
          <p:cNvPr id="25613" name="Line 13"/>
          <p:cNvSpPr>
            <a:spLocks noChangeShapeType="1"/>
          </p:cNvSpPr>
          <p:nvPr/>
        </p:nvSpPr>
        <p:spPr bwMode="auto">
          <a:xfrm flipH="1">
            <a:off x="408388" y="3834506"/>
            <a:ext cx="19050" cy="1335088"/>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5614" name="Line 14"/>
          <p:cNvSpPr>
            <a:spLocks noChangeShapeType="1"/>
          </p:cNvSpPr>
          <p:nvPr/>
        </p:nvSpPr>
        <p:spPr bwMode="auto">
          <a:xfrm>
            <a:off x="951313" y="3809106"/>
            <a:ext cx="1588" cy="1084263"/>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5615" name="Line 15"/>
          <p:cNvSpPr>
            <a:spLocks noChangeShapeType="1"/>
          </p:cNvSpPr>
          <p:nvPr/>
        </p:nvSpPr>
        <p:spPr bwMode="auto">
          <a:xfrm>
            <a:off x="422676" y="4660006"/>
            <a:ext cx="538162" cy="1588"/>
          </a:xfrm>
          <a:prstGeom prst="line">
            <a:avLst/>
          </a:prstGeom>
          <a:noFill/>
          <a:ln w="936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5616" name="Text Box 16"/>
          <p:cNvSpPr txBox="1">
            <a:spLocks noChangeArrowheads="1"/>
          </p:cNvSpPr>
          <p:nvPr/>
        </p:nvSpPr>
        <p:spPr bwMode="auto">
          <a:xfrm>
            <a:off x="408388" y="4050406"/>
            <a:ext cx="731838" cy="611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i="1">
                <a:cs typeface="Arial" charset="0"/>
              </a:rPr>
              <a:t>d</a:t>
            </a:r>
            <a:r>
              <a:rPr lang="en-GB" altLang="de-DE" sz="3200" i="1" baseline="-25000">
                <a:cs typeface="Arial" charset="0"/>
              </a:rPr>
              <a:t>M</a:t>
            </a:r>
          </a:p>
        </p:txBody>
      </p:sp>
      <p:sp>
        <p:nvSpPr>
          <p:cNvPr id="25617" name="Text Box 17"/>
          <p:cNvSpPr txBox="1">
            <a:spLocks noChangeArrowheads="1"/>
          </p:cNvSpPr>
          <p:nvPr/>
        </p:nvSpPr>
        <p:spPr bwMode="auto">
          <a:xfrm>
            <a:off x="1679976" y="4382194"/>
            <a:ext cx="731837" cy="611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i="1">
                <a:cs typeface="Arial" charset="0"/>
              </a:rPr>
              <a:t>d</a:t>
            </a:r>
            <a:r>
              <a:rPr lang="en-GB" altLang="de-DE" sz="3200" i="1" baseline="-25000">
                <a:cs typeface="Arial" charset="0"/>
              </a:rPr>
              <a:t>L</a:t>
            </a:r>
          </a:p>
        </p:txBody>
      </p:sp>
      <p:sp>
        <p:nvSpPr>
          <p:cNvPr id="25618" name="Line 18"/>
          <p:cNvSpPr>
            <a:spLocks noChangeShapeType="1"/>
          </p:cNvSpPr>
          <p:nvPr/>
        </p:nvSpPr>
        <p:spPr bwMode="auto">
          <a:xfrm>
            <a:off x="430613" y="4937819"/>
            <a:ext cx="3011488" cy="9525"/>
          </a:xfrm>
          <a:prstGeom prst="line">
            <a:avLst/>
          </a:prstGeom>
          <a:noFill/>
          <a:ln w="936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19" name="Text Box 4">
            <a:extLst>
              <a:ext uri="{FF2B5EF4-FFF2-40B4-BE49-F238E27FC236}">
                <a16:creationId xmlns:a16="http://schemas.microsoft.com/office/drawing/2014/main" id="{1A0033BB-FFF0-4706-A6E2-3F855561741E}"/>
              </a:ext>
            </a:extLst>
          </p:cNvPr>
          <p:cNvSpPr txBox="1">
            <a:spLocks noChangeArrowheads="1"/>
          </p:cNvSpPr>
          <p:nvPr/>
        </p:nvSpPr>
        <p:spPr bwMode="auto">
          <a:xfrm>
            <a:off x="8305554" y="2353338"/>
            <a:ext cx="585788" cy="611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a:latin typeface="Arial" charset="0"/>
                <a:cs typeface="Arial" charset="0"/>
              </a:rPr>
              <a:t>F</a:t>
            </a:r>
            <a:r>
              <a:rPr lang="en-GB" altLang="de-DE" sz="3200" baseline="-25000">
                <a:latin typeface="Arial" charset="0"/>
                <a:cs typeface="Arial" charset="0"/>
              </a:rPr>
              <a:t>L</a:t>
            </a:r>
          </a:p>
        </p:txBody>
      </p:sp>
      <p:sp>
        <p:nvSpPr>
          <p:cNvPr id="20" name="Line 5">
            <a:extLst>
              <a:ext uri="{FF2B5EF4-FFF2-40B4-BE49-F238E27FC236}">
                <a16:creationId xmlns:a16="http://schemas.microsoft.com/office/drawing/2014/main" id="{2B44A4BB-DC49-44C3-A7B6-AF5597747327}"/>
              </a:ext>
            </a:extLst>
          </p:cNvPr>
          <p:cNvSpPr>
            <a:spLocks noChangeShapeType="1"/>
          </p:cNvSpPr>
          <p:nvPr/>
        </p:nvSpPr>
        <p:spPr bwMode="auto">
          <a:xfrm flipH="1" flipV="1">
            <a:off x="5230567" y="3880513"/>
            <a:ext cx="3067050" cy="19050"/>
          </a:xfrm>
          <a:prstGeom prst="line">
            <a:avLst/>
          </a:prstGeom>
          <a:noFill/>
          <a:ln w="360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1" name="Oval 6">
            <a:extLst>
              <a:ext uri="{FF2B5EF4-FFF2-40B4-BE49-F238E27FC236}">
                <a16:creationId xmlns:a16="http://schemas.microsoft.com/office/drawing/2014/main" id="{A43C5D72-F237-4A3D-B7F5-0D4CF5B79D10}"/>
              </a:ext>
            </a:extLst>
          </p:cNvPr>
          <p:cNvSpPr>
            <a:spLocks noChangeArrowheads="1"/>
          </p:cNvSpPr>
          <p:nvPr/>
        </p:nvSpPr>
        <p:spPr bwMode="auto">
          <a:xfrm>
            <a:off x="4976567" y="3634451"/>
            <a:ext cx="546100" cy="547687"/>
          </a:xfrm>
          <a:prstGeom prst="ellipse">
            <a:avLst/>
          </a:prstGeom>
          <a:solidFill>
            <a:srgbClr val="FF6633"/>
          </a:solidFill>
          <a:ln w="9360">
            <a:solidFill>
              <a:srgbClr val="8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2" name="Line 9">
            <a:extLst>
              <a:ext uri="{FF2B5EF4-FFF2-40B4-BE49-F238E27FC236}">
                <a16:creationId xmlns:a16="http://schemas.microsoft.com/office/drawing/2014/main" id="{F7D71455-01DE-46D2-843B-9897AEAFA0DE}"/>
              </a:ext>
            </a:extLst>
          </p:cNvPr>
          <p:cNvSpPr>
            <a:spLocks noChangeShapeType="1"/>
          </p:cNvSpPr>
          <p:nvPr/>
        </p:nvSpPr>
        <p:spPr bwMode="auto">
          <a:xfrm flipV="1">
            <a:off x="4976567" y="831741"/>
            <a:ext cx="30162" cy="3094810"/>
          </a:xfrm>
          <a:prstGeom prst="line">
            <a:avLst/>
          </a:prstGeom>
          <a:noFill/>
          <a:ln w="36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3" name="Line 10">
            <a:extLst>
              <a:ext uri="{FF2B5EF4-FFF2-40B4-BE49-F238E27FC236}">
                <a16:creationId xmlns:a16="http://schemas.microsoft.com/office/drawing/2014/main" id="{5109B47D-C1B2-4174-ACAB-93DD6C001AA0}"/>
              </a:ext>
            </a:extLst>
          </p:cNvPr>
          <p:cNvSpPr>
            <a:spLocks noChangeShapeType="1"/>
          </p:cNvSpPr>
          <p:nvPr/>
        </p:nvSpPr>
        <p:spPr bwMode="auto">
          <a:xfrm flipV="1">
            <a:off x="8284917" y="2581938"/>
            <a:ext cx="1587" cy="1327150"/>
          </a:xfrm>
          <a:prstGeom prst="line">
            <a:avLst/>
          </a:prstGeom>
          <a:noFill/>
          <a:ln w="36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4" name="Oval 12">
            <a:extLst>
              <a:ext uri="{FF2B5EF4-FFF2-40B4-BE49-F238E27FC236}">
                <a16:creationId xmlns:a16="http://schemas.microsoft.com/office/drawing/2014/main" id="{D70EB9F8-336B-4BB8-B986-E067BCF03D8B}"/>
              </a:ext>
            </a:extLst>
          </p:cNvPr>
          <p:cNvSpPr>
            <a:spLocks noChangeArrowheads="1"/>
          </p:cNvSpPr>
          <p:nvPr/>
        </p:nvSpPr>
        <p:spPr bwMode="auto">
          <a:xfrm>
            <a:off x="5182942" y="3823363"/>
            <a:ext cx="134937" cy="144463"/>
          </a:xfrm>
          <a:prstGeom prst="ellipse">
            <a:avLst/>
          </a:prstGeom>
          <a:solidFill>
            <a:srgbClr val="000000"/>
          </a:solidFill>
          <a:ln w="9360">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5" name="Line 13">
            <a:extLst>
              <a:ext uri="{FF2B5EF4-FFF2-40B4-BE49-F238E27FC236}">
                <a16:creationId xmlns:a16="http://schemas.microsoft.com/office/drawing/2014/main" id="{1B04CF9F-DBE1-4381-A859-6BD070375170}"/>
              </a:ext>
            </a:extLst>
          </p:cNvPr>
          <p:cNvSpPr>
            <a:spLocks noChangeShapeType="1"/>
          </p:cNvSpPr>
          <p:nvPr/>
        </p:nvSpPr>
        <p:spPr bwMode="auto">
          <a:xfrm flipV="1">
            <a:off x="5209929" y="3907501"/>
            <a:ext cx="1658938" cy="287337"/>
          </a:xfrm>
          <a:prstGeom prst="line">
            <a:avLst/>
          </a:prstGeom>
          <a:noFill/>
          <a:ln w="360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6" name="Line 14">
            <a:extLst>
              <a:ext uri="{FF2B5EF4-FFF2-40B4-BE49-F238E27FC236}">
                <a16:creationId xmlns:a16="http://schemas.microsoft.com/office/drawing/2014/main" id="{CA0CCCBE-AE36-4DFB-A835-8E1E9A1DC53F}"/>
              </a:ext>
            </a:extLst>
          </p:cNvPr>
          <p:cNvSpPr>
            <a:spLocks noChangeShapeType="1"/>
          </p:cNvSpPr>
          <p:nvPr/>
        </p:nvSpPr>
        <p:spPr bwMode="auto">
          <a:xfrm>
            <a:off x="4959104" y="3913851"/>
            <a:ext cx="23814" cy="875830"/>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7" name="Line 15">
            <a:extLst>
              <a:ext uri="{FF2B5EF4-FFF2-40B4-BE49-F238E27FC236}">
                <a16:creationId xmlns:a16="http://schemas.microsoft.com/office/drawing/2014/main" id="{A9906799-AE15-4F09-9FC7-39D17A3C12DE}"/>
              </a:ext>
            </a:extLst>
          </p:cNvPr>
          <p:cNvSpPr>
            <a:spLocks noChangeShapeType="1"/>
          </p:cNvSpPr>
          <p:nvPr/>
        </p:nvSpPr>
        <p:spPr bwMode="auto">
          <a:xfrm>
            <a:off x="5236917" y="3921789"/>
            <a:ext cx="7937" cy="1043018"/>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8" name="Line 16">
            <a:extLst>
              <a:ext uri="{FF2B5EF4-FFF2-40B4-BE49-F238E27FC236}">
                <a16:creationId xmlns:a16="http://schemas.microsoft.com/office/drawing/2014/main" id="{01C1C385-91C6-44A3-B611-55E9492CC4BA}"/>
              </a:ext>
            </a:extLst>
          </p:cNvPr>
          <p:cNvSpPr>
            <a:spLocks noChangeShapeType="1"/>
          </p:cNvSpPr>
          <p:nvPr/>
        </p:nvSpPr>
        <p:spPr bwMode="auto">
          <a:xfrm>
            <a:off x="5254379" y="4552298"/>
            <a:ext cx="295275" cy="1588"/>
          </a:xfrm>
          <a:prstGeom prst="line">
            <a:avLst/>
          </a:prstGeom>
          <a:noFill/>
          <a:ln w="936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29" name="Text Box 17">
            <a:extLst>
              <a:ext uri="{FF2B5EF4-FFF2-40B4-BE49-F238E27FC236}">
                <a16:creationId xmlns:a16="http://schemas.microsoft.com/office/drawing/2014/main" id="{1E787A20-B428-4CDB-9C6C-3FEAB867E419}"/>
              </a:ext>
            </a:extLst>
          </p:cNvPr>
          <p:cNvSpPr txBox="1">
            <a:spLocks noChangeArrowheads="1"/>
          </p:cNvSpPr>
          <p:nvPr/>
        </p:nvSpPr>
        <p:spPr bwMode="auto">
          <a:xfrm>
            <a:off x="5512371" y="4122606"/>
            <a:ext cx="731838" cy="611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dirty="0" err="1">
                <a:latin typeface="Arial" charset="0"/>
                <a:cs typeface="Arial" charset="0"/>
              </a:rPr>
              <a:t>d</a:t>
            </a:r>
            <a:r>
              <a:rPr lang="en-GB" altLang="de-DE" sz="3200" baseline="-25000" dirty="0" err="1">
                <a:latin typeface="Arial" charset="0"/>
                <a:cs typeface="Arial" charset="0"/>
              </a:rPr>
              <a:t>M</a:t>
            </a:r>
            <a:endParaRPr lang="en-GB" altLang="de-DE" sz="3200" baseline="-25000" dirty="0">
              <a:latin typeface="Arial" charset="0"/>
              <a:cs typeface="Arial" charset="0"/>
            </a:endParaRPr>
          </a:p>
        </p:txBody>
      </p:sp>
      <p:sp>
        <p:nvSpPr>
          <p:cNvPr id="30" name="Text Box 18">
            <a:extLst>
              <a:ext uri="{FF2B5EF4-FFF2-40B4-BE49-F238E27FC236}">
                <a16:creationId xmlns:a16="http://schemas.microsoft.com/office/drawing/2014/main" id="{84DE2DBD-BBAC-4AD0-B339-8A46A42AD257}"/>
              </a:ext>
            </a:extLst>
          </p:cNvPr>
          <p:cNvSpPr txBox="1">
            <a:spLocks noChangeArrowheads="1"/>
          </p:cNvSpPr>
          <p:nvPr/>
        </p:nvSpPr>
        <p:spPr bwMode="auto">
          <a:xfrm>
            <a:off x="6467229" y="4863176"/>
            <a:ext cx="731838" cy="611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a:latin typeface="Arial" charset="0"/>
                <a:cs typeface="Arial" charset="0"/>
              </a:rPr>
              <a:t>d</a:t>
            </a:r>
            <a:r>
              <a:rPr lang="en-GB" altLang="de-DE" sz="3200" baseline="-25000">
                <a:latin typeface="Arial" charset="0"/>
                <a:cs typeface="Arial" charset="0"/>
              </a:rPr>
              <a:t>L</a:t>
            </a:r>
          </a:p>
        </p:txBody>
      </p:sp>
      <p:sp>
        <p:nvSpPr>
          <p:cNvPr id="31" name="Line 19">
            <a:extLst>
              <a:ext uri="{FF2B5EF4-FFF2-40B4-BE49-F238E27FC236}">
                <a16:creationId xmlns:a16="http://schemas.microsoft.com/office/drawing/2014/main" id="{CF36F998-05F8-46D8-953E-C2BE8DF50313}"/>
              </a:ext>
            </a:extLst>
          </p:cNvPr>
          <p:cNvSpPr>
            <a:spLocks noChangeShapeType="1"/>
          </p:cNvSpPr>
          <p:nvPr/>
        </p:nvSpPr>
        <p:spPr bwMode="auto">
          <a:xfrm>
            <a:off x="5238504" y="4906038"/>
            <a:ext cx="3036888" cy="18802"/>
          </a:xfrm>
          <a:prstGeom prst="line">
            <a:avLst/>
          </a:prstGeom>
          <a:noFill/>
          <a:ln w="936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2" name="Line 20">
            <a:extLst>
              <a:ext uri="{FF2B5EF4-FFF2-40B4-BE49-F238E27FC236}">
                <a16:creationId xmlns:a16="http://schemas.microsoft.com/office/drawing/2014/main" id="{1FBF31EB-2C5C-42E7-A64A-9BB57C56855C}"/>
              </a:ext>
            </a:extLst>
          </p:cNvPr>
          <p:cNvSpPr>
            <a:spLocks noChangeShapeType="1"/>
          </p:cNvSpPr>
          <p:nvPr/>
        </p:nvSpPr>
        <p:spPr bwMode="auto">
          <a:xfrm>
            <a:off x="8275392" y="3931313"/>
            <a:ext cx="7937" cy="1062068"/>
          </a:xfrm>
          <a:prstGeom prst="line">
            <a:avLst/>
          </a:prstGeom>
          <a:noFill/>
          <a:ln w="93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3" name="Line 21">
            <a:extLst>
              <a:ext uri="{FF2B5EF4-FFF2-40B4-BE49-F238E27FC236}">
                <a16:creationId xmlns:a16="http://schemas.microsoft.com/office/drawing/2014/main" id="{7F9A6CAD-03BF-43AE-A906-E52184D8B0E0}"/>
              </a:ext>
            </a:extLst>
          </p:cNvPr>
          <p:cNvSpPr>
            <a:spLocks noChangeShapeType="1"/>
          </p:cNvSpPr>
          <p:nvPr/>
        </p:nvSpPr>
        <p:spPr bwMode="auto">
          <a:xfrm>
            <a:off x="4905129" y="4553092"/>
            <a:ext cx="636588" cy="1588"/>
          </a:xfrm>
          <a:prstGeom prst="line">
            <a:avLst/>
          </a:prstGeom>
          <a:noFill/>
          <a:ln w="9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4" name="Line 22">
            <a:extLst>
              <a:ext uri="{FF2B5EF4-FFF2-40B4-BE49-F238E27FC236}">
                <a16:creationId xmlns:a16="http://schemas.microsoft.com/office/drawing/2014/main" id="{927226A2-1177-4C3F-A1FA-954B9BE170EA}"/>
              </a:ext>
            </a:extLst>
          </p:cNvPr>
          <p:cNvSpPr>
            <a:spLocks noChangeShapeType="1"/>
          </p:cNvSpPr>
          <p:nvPr/>
        </p:nvSpPr>
        <p:spPr bwMode="auto">
          <a:xfrm>
            <a:off x="4734248" y="4557069"/>
            <a:ext cx="233362" cy="1588"/>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AT"/>
          </a:p>
        </p:txBody>
      </p:sp>
      <p:sp>
        <p:nvSpPr>
          <p:cNvPr id="35" name="Text Box 4">
            <a:extLst>
              <a:ext uri="{FF2B5EF4-FFF2-40B4-BE49-F238E27FC236}">
                <a16:creationId xmlns:a16="http://schemas.microsoft.com/office/drawing/2014/main" id="{3D1141ED-24BD-4501-8CC7-892698E9429C}"/>
              </a:ext>
            </a:extLst>
          </p:cNvPr>
          <p:cNvSpPr txBox="1">
            <a:spLocks noChangeArrowheads="1"/>
          </p:cNvSpPr>
          <p:nvPr/>
        </p:nvSpPr>
        <p:spPr bwMode="auto">
          <a:xfrm>
            <a:off x="5006729" y="601897"/>
            <a:ext cx="741363" cy="611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1pPr>
            <a:lvl2pPr marL="742950" indent="-28575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2pPr>
            <a:lvl3pPr marL="11430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4pPr>
            <a:lvl5pPr marL="2057400" indent="-228600"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9pPr>
          </a:lstStyle>
          <a:p>
            <a:pPr>
              <a:lnSpc>
                <a:spcPct val="93000"/>
              </a:lnSpc>
              <a:buClr>
                <a:srgbClr val="000000"/>
              </a:buClr>
              <a:buSzPct val="100000"/>
              <a:buFont typeface="Times New Roman" pitchFamily="18" charset="0"/>
              <a:buNone/>
            </a:pPr>
            <a:r>
              <a:rPr lang="en-GB" altLang="de-DE" sz="3200" i="1" dirty="0">
                <a:solidFill>
                  <a:srgbClr val="FF0000"/>
                </a:solidFill>
                <a:cs typeface="Arial" charset="0"/>
              </a:rPr>
              <a:t>F</a:t>
            </a:r>
            <a:r>
              <a:rPr lang="en-GB" altLang="de-DE" sz="3200" i="1" baseline="-25000" dirty="0">
                <a:solidFill>
                  <a:srgbClr val="FF0000"/>
                </a:solidFill>
                <a:cs typeface="Arial" charset="0"/>
              </a:rPr>
              <a:t>M</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10"/>
          <p:cNvSpPr>
            <a:spLocks noChangeArrowheads="1"/>
          </p:cNvSpPr>
          <p:nvPr/>
        </p:nvSpPr>
        <p:spPr bwMode="auto">
          <a:xfrm>
            <a:off x="152400" y="159798"/>
            <a:ext cx="77724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solidFill>
                  <a:schemeClr val="accent2"/>
                </a:solidFill>
                <a:latin typeface="Arial" charset="0"/>
              </a:rPr>
              <a:t>Freischneiden von Körpern</a:t>
            </a:r>
            <a:endParaRPr lang="de-DE" altLang="de-DE" sz="3200" dirty="0">
              <a:solidFill>
                <a:schemeClr val="accent2"/>
              </a:solidFill>
            </a:endParaRPr>
          </a:p>
        </p:txBody>
      </p:sp>
      <p:sp>
        <p:nvSpPr>
          <p:cNvPr id="48131" name="Rectangle 12"/>
          <p:cNvSpPr>
            <a:spLocks noChangeArrowheads="1"/>
          </p:cNvSpPr>
          <p:nvPr/>
        </p:nvSpPr>
        <p:spPr bwMode="auto">
          <a:xfrm>
            <a:off x="152400" y="1066800"/>
            <a:ext cx="8726424" cy="464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150000"/>
              </a:lnSpc>
            </a:pPr>
            <a:r>
              <a:rPr lang="de-AT" altLang="de-DE" sz="2000" dirty="0">
                <a:latin typeface="Arial" charset="0"/>
                <a:cs typeface="Arial" charset="0"/>
              </a:rPr>
              <a:t>Zur Analyse von Belastungen müssen alle extern bzw. intern einwirkenden Kräfte systematisch untersucht werden. </a:t>
            </a:r>
          </a:p>
          <a:p>
            <a:pPr>
              <a:lnSpc>
                <a:spcPct val="150000"/>
              </a:lnSpc>
            </a:pPr>
            <a:endParaRPr lang="de-AT" altLang="de-DE" sz="2000" dirty="0">
              <a:latin typeface="Arial" charset="0"/>
              <a:cs typeface="Arial" charset="0"/>
            </a:endParaRPr>
          </a:p>
          <a:p>
            <a:pPr>
              <a:lnSpc>
                <a:spcPct val="150000"/>
              </a:lnSpc>
            </a:pPr>
            <a:r>
              <a:rPr lang="de-AT" altLang="de-DE" sz="2000" dirty="0">
                <a:latin typeface="Arial" charset="0"/>
                <a:cs typeface="Arial" charset="0"/>
              </a:rPr>
              <a:t>Zur Vereinfachung betrachtet man den Körper getrennt von der Umgebung. Bei diesem derart isolierten Körper zeichnet man alle einwirkenden Kräfte ein (</a:t>
            </a:r>
            <a:r>
              <a:rPr lang="de-AT" altLang="de-DE" sz="2000" b="1" dirty="0">
                <a:latin typeface="Arial" charset="0"/>
                <a:cs typeface="Arial" charset="0"/>
              </a:rPr>
              <a:t>Freikörperdiagramm</a:t>
            </a:r>
            <a:r>
              <a:rPr lang="de-AT" altLang="de-DE" sz="2000" dirty="0">
                <a:latin typeface="Arial" charset="0"/>
                <a:cs typeface="Arial" charset="0"/>
              </a:rPr>
              <a:t>). </a:t>
            </a:r>
          </a:p>
          <a:p>
            <a:pPr>
              <a:lnSpc>
                <a:spcPct val="150000"/>
              </a:lnSpc>
            </a:pPr>
            <a:endParaRPr lang="de-AT" altLang="de-DE" sz="2000" dirty="0">
              <a:latin typeface="Arial" charset="0"/>
              <a:cs typeface="Arial" charset="0"/>
            </a:endParaRPr>
          </a:p>
          <a:p>
            <a:pPr>
              <a:lnSpc>
                <a:spcPct val="150000"/>
              </a:lnSpc>
            </a:pPr>
            <a:r>
              <a:rPr lang="de-AT" altLang="de-DE" sz="2000" dirty="0">
                <a:latin typeface="Arial" charset="0"/>
                <a:cs typeface="Arial" charset="0"/>
              </a:rPr>
              <a:t>Wichtig ist es, Richtung und Angriffspunkt externer Kräfte zu identifizieren.</a:t>
            </a:r>
            <a:endParaRPr lang="de-AT" altLang="de-DE" sz="2000" dirty="0">
              <a:cs typeface="Times New Roman" pitchFamily="18" charset="0"/>
            </a:endParaRPr>
          </a:p>
          <a:p>
            <a:r>
              <a:rPr lang="de-AT" altLang="de-DE" sz="2800" dirty="0">
                <a:latin typeface="Arial" charset="0"/>
                <a:cs typeface="Arial" charset="0"/>
              </a:rPr>
              <a:t> </a:t>
            </a:r>
            <a:endParaRPr lang="de-AT" altLang="de-DE" sz="2800" dirty="0">
              <a:cs typeface="Times New Roman" pitchFamily="18" charset="0"/>
            </a:endParaRPr>
          </a:p>
          <a:p>
            <a:endParaRPr lang="de-AT" altLang="de-DE" sz="2800" dirty="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828800" y="2693988"/>
            <a:ext cx="1023938" cy="1392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147" name="Rectangle 3"/>
          <p:cNvSpPr>
            <a:spLocks noChangeArrowheads="1"/>
          </p:cNvSpPr>
          <p:nvPr/>
        </p:nvSpPr>
        <p:spPr bwMode="auto">
          <a:xfrm>
            <a:off x="285750" y="384175"/>
            <a:ext cx="8274050"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Tx/>
              <a:buChar char="•"/>
            </a:pPr>
            <a:endParaRPr lang="de-DE" altLang="de-DE" sz="3200"/>
          </a:p>
        </p:txBody>
      </p:sp>
      <p:pic>
        <p:nvPicPr>
          <p:cNvPr id="6148" name="Picture 4" descr="Ben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Freeform 5"/>
          <p:cNvSpPr>
            <a:spLocks/>
          </p:cNvSpPr>
          <p:nvPr/>
        </p:nvSpPr>
        <p:spPr bwMode="auto">
          <a:xfrm>
            <a:off x="-12700" y="0"/>
            <a:ext cx="6667500" cy="6858000"/>
          </a:xfrm>
          <a:custGeom>
            <a:avLst/>
            <a:gdLst>
              <a:gd name="T0" fmla="*/ 5308600 w 4200"/>
              <a:gd name="T1" fmla="*/ 254000 h 4320"/>
              <a:gd name="T2" fmla="*/ 3797300 w 4200"/>
              <a:gd name="T3" fmla="*/ 368300 h 4320"/>
              <a:gd name="T4" fmla="*/ 2413000 w 4200"/>
              <a:gd name="T5" fmla="*/ 406400 h 4320"/>
              <a:gd name="T6" fmla="*/ 1498600 w 4200"/>
              <a:gd name="T7" fmla="*/ 546100 h 4320"/>
              <a:gd name="T8" fmla="*/ 1054100 w 4200"/>
              <a:gd name="T9" fmla="*/ 812800 h 4320"/>
              <a:gd name="T10" fmla="*/ 1016000 w 4200"/>
              <a:gd name="T11" fmla="*/ 1270000 h 4320"/>
              <a:gd name="T12" fmla="*/ 1295400 w 4200"/>
              <a:gd name="T13" fmla="*/ 1625600 h 4320"/>
              <a:gd name="T14" fmla="*/ 2159000 w 4200"/>
              <a:gd name="T15" fmla="*/ 2095500 h 4320"/>
              <a:gd name="T16" fmla="*/ 4953000 w 4200"/>
              <a:gd name="T17" fmla="*/ 2794000 h 4320"/>
              <a:gd name="T18" fmla="*/ 6438900 w 4200"/>
              <a:gd name="T19" fmla="*/ 3187700 h 4320"/>
              <a:gd name="T20" fmla="*/ 6667500 w 4200"/>
              <a:gd name="T21" fmla="*/ 3390900 h 4320"/>
              <a:gd name="T22" fmla="*/ 5372100 w 4200"/>
              <a:gd name="T23" fmla="*/ 3619500 h 4320"/>
              <a:gd name="T24" fmla="*/ 4368800 w 4200"/>
              <a:gd name="T25" fmla="*/ 3873500 h 4320"/>
              <a:gd name="T26" fmla="*/ 3302000 w 4200"/>
              <a:gd name="T27" fmla="*/ 4457700 h 4320"/>
              <a:gd name="T28" fmla="*/ 2235200 w 4200"/>
              <a:gd name="T29" fmla="*/ 5753100 h 4320"/>
              <a:gd name="T30" fmla="*/ 2260600 w 4200"/>
              <a:gd name="T31" fmla="*/ 6108700 h 4320"/>
              <a:gd name="T32" fmla="*/ 4521200 w 4200"/>
              <a:gd name="T33" fmla="*/ 6858000 h 4320"/>
              <a:gd name="T34" fmla="*/ 0 w 4200"/>
              <a:gd name="T35" fmla="*/ 6845300 h 4320"/>
              <a:gd name="T36" fmla="*/ 0 w 4200"/>
              <a:gd name="T37" fmla="*/ 12700 h 4320"/>
              <a:gd name="T38" fmla="*/ 5067300 w 4200"/>
              <a:gd name="T39" fmla="*/ 0 h 4320"/>
              <a:gd name="T40" fmla="*/ 5067300 w 4200"/>
              <a:gd name="T41" fmla="*/ 266700 h 43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200" h="4320">
                <a:moveTo>
                  <a:pt x="3344" y="160"/>
                </a:moveTo>
                <a:lnTo>
                  <a:pt x="2392" y="232"/>
                </a:lnTo>
                <a:lnTo>
                  <a:pt x="1520" y="256"/>
                </a:lnTo>
                <a:lnTo>
                  <a:pt x="944" y="344"/>
                </a:lnTo>
                <a:lnTo>
                  <a:pt x="664" y="512"/>
                </a:lnTo>
                <a:lnTo>
                  <a:pt x="640" y="800"/>
                </a:lnTo>
                <a:lnTo>
                  <a:pt x="816" y="1024"/>
                </a:lnTo>
                <a:lnTo>
                  <a:pt x="1360" y="1320"/>
                </a:lnTo>
                <a:lnTo>
                  <a:pt x="3120" y="1760"/>
                </a:lnTo>
                <a:lnTo>
                  <a:pt x="4056" y="2008"/>
                </a:lnTo>
                <a:lnTo>
                  <a:pt x="4200" y="2136"/>
                </a:lnTo>
                <a:lnTo>
                  <a:pt x="3384" y="2280"/>
                </a:lnTo>
                <a:lnTo>
                  <a:pt x="2752" y="2440"/>
                </a:lnTo>
                <a:lnTo>
                  <a:pt x="2080" y="2808"/>
                </a:lnTo>
                <a:lnTo>
                  <a:pt x="1408" y="3624"/>
                </a:lnTo>
                <a:lnTo>
                  <a:pt x="1424" y="3848"/>
                </a:lnTo>
                <a:lnTo>
                  <a:pt x="2848" y="4320"/>
                </a:lnTo>
                <a:lnTo>
                  <a:pt x="0" y="4312"/>
                </a:lnTo>
                <a:lnTo>
                  <a:pt x="0" y="8"/>
                </a:lnTo>
                <a:lnTo>
                  <a:pt x="3192" y="0"/>
                </a:lnTo>
                <a:lnTo>
                  <a:pt x="3192" y="168"/>
                </a:lnTo>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
        <p:nvSpPr>
          <p:cNvPr id="6150" name="Freeform 6"/>
          <p:cNvSpPr>
            <a:spLocks/>
          </p:cNvSpPr>
          <p:nvPr/>
        </p:nvSpPr>
        <p:spPr bwMode="auto">
          <a:xfrm>
            <a:off x="4076700" y="-38100"/>
            <a:ext cx="5143500" cy="6908800"/>
          </a:xfrm>
          <a:custGeom>
            <a:avLst/>
            <a:gdLst>
              <a:gd name="T0" fmla="*/ 1485900 w 3240"/>
              <a:gd name="T1" fmla="*/ 38100 h 4352"/>
              <a:gd name="T2" fmla="*/ 1498600 w 3240"/>
              <a:gd name="T3" fmla="*/ 254000 h 4352"/>
              <a:gd name="T4" fmla="*/ 2349500 w 3240"/>
              <a:gd name="T5" fmla="*/ 381000 h 4352"/>
              <a:gd name="T6" fmla="*/ 2349500 w 3240"/>
              <a:gd name="T7" fmla="*/ 977900 h 4352"/>
              <a:gd name="T8" fmla="*/ 1257300 w 3240"/>
              <a:gd name="T9" fmla="*/ 1295400 h 4352"/>
              <a:gd name="T10" fmla="*/ 0 w 3240"/>
              <a:gd name="T11" fmla="*/ 1397000 h 4352"/>
              <a:gd name="T12" fmla="*/ 50800 w 3240"/>
              <a:gd name="T13" fmla="*/ 1460500 h 4352"/>
              <a:gd name="T14" fmla="*/ 2057400 w 3240"/>
              <a:gd name="T15" fmla="*/ 1905000 h 4352"/>
              <a:gd name="T16" fmla="*/ 3581400 w 3240"/>
              <a:gd name="T17" fmla="*/ 2654300 h 4352"/>
              <a:gd name="T18" fmla="*/ 4406900 w 3240"/>
              <a:gd name="T19" fmla="*/ 3467100 h 4352"/>
              <a:gd name="T20" fmla="*/ 4445000 w 3240"/>
              <a:gd name="T21" fmla="*/ 4419600 h 4352"/>
              <a:gd name="T22" fmla="*/ 863600 w 3240"/>
              <a:gd name="T23" fmla="*/ 5207000 h 4352"/>
              <a:gd name="T24" fmla="*/ 698500 w 3240"/>
              <a:gd name="T25" fmla="*/ 5359400 h 4352"/>
              <a:gd name="T26" fmla="*/ 1866900 w 3240"/>
              <a:gd name="T27" fmla="*/ 5422900 h 4352"/>
              <a:gd name="T28" fmla="*/ 3136900 w 3240"/>
              <a:gd name="T29" fmla="*/ 6032500 h 4352"/>
              <a:gd name="T30" fmla="*/ 3365500 w 3240"/>
              <a:gd name="T31" fmla="*/ 6908800 h 4352"/>
              <a:gd name="T32" fmla="*/ 5143500 w 3240"/>
              <a:gd name="T33" fmla="*/ 6908800 h 4352"/>
              <a:gd name="T34" fmla="*/ 5130800 w 3240"/>
              <a:gd name="T35" fmla="*/ 0 h 4352"/>
              <a:gd name="T36" fmla="*/ 1485900 w 3240"/>
              <a:gd name="T37" fmla="*/ 38100 h 43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40" h="4352">
                <a:moveTo>
                  <a:pt x="936" y="24"/>
                </a:moveTo>
                <a:lnTo>
                  <a:pt x="944" y="160"/>
                </a:lnTo>
                <a:lnTo>
                  <a:pt x="1480" y="240"/>
                </a:lnTo>
                <a:lnTo>
                  <a:pt x="1480" y="616"/>
                </a:lnTo>
                <a:lnTo>
                  <a:pt x="792" y="816"/>
                </a:lnTo>
                <a:lnTo>
                  <a:pt x="0" y="880"/>
                </a:lnTo>
                <a:lnTo>
                  <a:pt x="32" y="920"/>
                </a:lnTo>
                <a:lnTo>
                  <a:pt x="1296" y="1200"/>
                </a:lnTo>
                <a:lnTo>
                  <a:pt x="2256" y="1672"/>
                </a:lnTo>
                <a:lnTo>
                  <a:pt x="2776" y="2184"/>
                </a:lnTo>
                <a:lnTo>
                  <a:pt x="2800" y="2784"/>
                </a:lnTo>
                <a:lnTo>
                  <a:pt x="544" y="3280"/>
                </a:lnTo>
                <a:lnTo>
                  <a:pt x="440" y="3376"/>
                </a:lnTo>
                <a:lnTo>
                  <a:pt x="1176" y="3416"/>
                </a:lnTo>
                <a:lnTo>
                  <a:pt x="1976" y="3800"/>
                </a:lnTo>
                <a:lnTo>
                  <a:pt x="2120" y="4352"/>
                </a:lnTo>
                <a:lnTo>
                  <a:pt x="3240" y="4352"/>
                </a:lnTo>
                <a:lnTo>
                  <a:pt x="3232" y="0"/>
                </a:lnTo>
                <a:lnTo>
                  <a:pt x="936" y="24"/>
                </a:ln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15"/>
          <p:cNvSpPr>
            <a:spLocks noChangeArrowheads="1"/>
          </p:cNvSpPr>
          <p:nvPr/>
        </p:nvSpPr>
        <p:spPr bwMode="auto">
          <a:xfrm>
            <a:off x="254000" y="0"/>
            <a:ext cx="77724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solidFill>
                  <a:srgbClr val="0070C0"/>
                </a:solidFill>
                <a:latin typeface="Arial" charset="0"/>
              </a:rPr>
              <a:t>Freischneiden von Körpern</a:t>
            </a:r>
            <a:endParaRPr lang="de-DE" altLang="de-DE" sz="3200" dirty="0">
              <a:solidFill>
                <a:srgbClr val="0070C0"/>
              </a:solidFill>
            </a:endParaRPr>
          </a:p>
        </p:txBody>
      </p:sp>
      <p:graphicFrame>
        <p:nvGraphicFramePr>
          <p:cNvPr id="156903" name="Group 231"/>
          <p:cNvGraphicFramePr>
            <a:graphicFrameLocks noGrp="1"/>
          </p:cNvGraphicFramePr>
          <p:nvPr>
            <p:extLst>
              <p:ext uri="{D42A27DB-BD31-4B8C-83A1-F6EECF244321}">
                <p14:modId xmlns:p14="http://schemas.microsoft.com/office/powerpoint/2010/main" val="4092738591"/>
              </p:ext>
            </p:extLst>
          </p:nvPr>
        </p:nvGraphicFramePr>
        <p:xfrm>
          <a:off x="254000" y="901700"/>
          <a:ext cx="8586788" cy="4938713"/>
        </p:xfrm>
        <a:graphic>
          <a:graphicData uri="http://schemas.openxmlformats.org/drawingml/2006/table">
            <a:tbl>
              <a:tblPr/>
              <a:tblGrid>
                <a:gridCol w="2862263">
                  <a:extLst>
                    <a:ext uri="{9D8B030D-6E8A-4147-A177-3AD203B41FA5}">
                      <a16:colId xmlns:a16="http://schemas.microsoft.com/office/drawing/2014/main" val="20000"/>
                    </a:ext>
                  </a:extLst>
                </a:gridCol>
                <a:gridCol w="2862262">
                  <a:extLst>
                    <a:ext uri="{9D8B030D-6E8A-4147-A177-3AD203B41FA5}">
                      <a16:colId xmlns:a16="http://schemas.microsoft.com/office/drawing/2014/main" val="20001"/>
                    </a:ext>
                  </a:extLst>
                </a:gridCol>
                <a:gridCol w="2862263">
                  <a:extLst>
                    <a:ext uri="{9D8B030D-6E8A-4147-A177-3AD203B41FA5}">
                      <a16:colId xmlns:a16="http://schemas.microsoft.com/office/drawing/2014/main" val="20002"/>
                    </a:ext>
                  </a:extLst>
                </a:gridCol>
              </a:tblGrid>
              <a:tr h="58102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1" i="0" u="none" strike="noStrike" cap="none" normalizeH="0" baseline="0">
                          <a:ln>
                            <a:noFill/>
                          </a:ln>
                          <a:solidFill>
                            <a:schemeClr val="accent2"/>
                          </a:solidFill>
                          <a:effectLst/>
                          <a:latin typeface="Arial" pitchFamily="34" charset="0"/>
                        </a:rPr>
                        <a:t>Kraft</a:t>
                      </a:r>
                      <a:endParaRPr kumimoji="0" lang="de-DE" sz="2000" b="1" i="0" u="none" strike="noStrike" cap="none" normalizeH="0" baseline="0">
                        <a:ln>
                          <a:noFill/>
                        </a:ln>
                        <a:solidFill>
                          <a:schemeClr val="accent2"/>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1" i="0" u="none" strike="noStrike" cap="none" normalizeH="0" baseline="0">
                          <a:ln>
                            <a:noFill/>
                          </a:ln>
                          <a:solidFill>
                            <a:schemeClr val="accent2"/>
                          </a:solidFill>
                          <a:effectLst/>
                          <a:latin typeface="Arial" pitchFamily="34" charset="0"/>
                        </a:rPr>
                        <a:t>Richtung</a:t>
                      </a:r>
                      <a:endParaRPr kumimoji="0" lang="de-DE" sz="2000" b="1" i="0" u="none" strike="noStrike" cap="none" normalizeH="0" baseline="0">
                        <a:ln>
                          <a:noFill/>
                        </a:ln>
                        <a:solidFill>
                          <a:schemeClr val="accent2"/>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1" i="0" u="none" strike="noStrike" cap="none" normalizeH="0" baseline="0">
                          <a:ln>
                            <a:noFill/>
                          </a:ln>
                          <a:solidFill>
                            <a:schemeClr val="accent2"/>
                          </a:solidFill>
                          <a:effectLst/>
                          <a:latin typeface="Arial" pitchFamily="34" charset="0"/>
                        </a:rPr>
                        <a:t>Angriffspunkt</a:t>
                      </a:r>
                      <a:endParaRPr kumimoji="0" lang="de-DE" sz="2000" b="1" i="0" u="none" strike="noStrike" cap="none" normalizeH="0" baseline="0">
                        <a:ln>
                          <a:noFill/>
                        </a:ln>
                        <a:solidFill>
                          <a:schemeClr val="accent2"/>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94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Gewicht</a:t>
                      </a:r>
                      <a:endParaRPr kumimoji="0" lang="de-DE"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Senkrecht nach unten</a:t>
                      </a: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2000" b="0" i="0" u="none" strike="noStrike" cap="none" normalizeH="0" baseline="0">
                          <a:ln>
                            <a:noFill/>
                          </a:ln>
                          <a:solidFill>
                            <a:schemeClr val="tx1"/>
                          </a:solidFill>
                          <a:effectLst/>
                          <a:latin typeface="Arial" pitchFamily="34" charset="0"/>
                        </a:rPr>
                        <a:t>Körperschwerpunkt</a:t>
                      </a: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102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Reaktion</a:t>
                      </a:r>
                      <a:endParaRPr kumimoji="0" lang="de-DE"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Senkrecht zur Kontaktfläche</a:t>
                      </a: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2000" b="0" i="0" u="none" strike="noStrike" cap="none" normalizeH="0" baseline="0">
                          <a:ln>
                            <a:noFill/>
                          </a:ln>
                          <a:solidFill>
                            <a:schemeClr val="tx1"/>
                          </a:solidFill>
                          <a:effectLst/>
                          <a:latin typeface="Arial" pitchFamily="34" charset="0"/>
                        </a:rPr>
                        <a:t>Kontaktpunkt</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3025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Reibung</a:t>
                      </a:r>
                      <a:endParaRPr kumimoji="0" lang="de-DE"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2000" b="0" i="0" u="none" strike="noStrike" cap="none" normalizeH="0" baseline="0">
                          <a:ln>
                            <a:noFill/>
                          </a:ln>
                          <a:solidFill>
                            <a:schemeClr val="tx1"/>
                          </a:solidFill>
                          <a:effectLst/>
                          <a:latin typeface="Arial" pitchFamily="34" charset="0"/>
                        </a:rPr>
                        <a:t>Entlang der Kontaktfläche</a:t>
                      </a: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2000" b="0" i="0" u="none" strike="noStrike" cap="none" normalizeH="0" baseline="0">
                          <a:ln>
                            <a:noFill/>
                          </a:ln>
                          <a:solidFill>
                            <a:schemeClr val="tx1"/>
                          </a:solidFill>
                          <a:effectLst/>
                          <a:latin typeface="Arial" pitchFamily="34" charset="0"/>
                        </a:rPr>
                        <a:t>Kontaktpunkt</a:t>
                      </a: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102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Strömungs-</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widerstand</a:t>
                      </a:r>
                      <a:endParaRPr kumimoji="0" lang="de-DE"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Entgegen der </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Bewegungsrichtung</a:t>
                      </a: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dirty="0">
                          <a:ln>
                            <a:noFill/>
                          </a:ln>
                          <a:solidFill>
                            <a:schemeClr val="tx1"/>
                          </a:solidFill>
                          <a:effectLst/>
                          <a:latin typeface="Arial" pitchFamily="34" charset="0"/>
                        </a:rPr>
                        <a:t>ca. Flächenmittelpunkt</a:t>
                      </a:r>
                      <a:endParaRPr kumimoji="0" lang="de-DE" sz="20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794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Strömungsauftrieb</a:t>
                      </a:r>
                      <a:endParaRPr kumimoji="0" lang="de-DE"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Normal zur </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Bewegungsrichtung</a:t>
                      </a: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dirty="0">
                          <a:ln>
                            <a:noFill/>
                          </a:ln>
                          <a:solidFill>
                            <a:schemeClr val="tx1"/>
                          </a:solidFill>
                          <a:effectLst/>
                          <a:latin typeface="Arial" pitchFamily="34" charset="0"/>
                        </a:rPr>
                        <a:t>ca. Flächenmittelpunkt</a:t>
                      </a:r>
                      <a:endParaRPr kumimoji="0" lang="de-DE" sz="20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8102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Auftrieb (Wasser)</a:t>
                      </a:r>
                      <a:endParaRPr kumimoji="0" lang="de-DE" sz="20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r>
                        <a:rPr kumimoji="0" lang="de-AT" sz="2000" b="0" i="0" u="none" strike="noStrike" cap="none" normalizeH="0" baseline="0">
                          <a:ln>
                            <a:noFill/>
                          </a:ln>
                          <a:solidFill>
                            <a:schemeClr val="tx1"/>
                          </a:solidFill>
                          <a:effectLst/>
                          <a:latin typeface="Arial" pitchFamily="34" charset="0"/>
                        </a:rPr>
                        <a:t>Senkrecht nach oben</a:t>
                      </a:r>
                      <a:endParaRPr kumimoji="0" lang="de-DE" sz="2000" b="0"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AT" sz="2000" b="0" i="0" u="none" strike="noStrike" cap="none" normalizeH="0" baseline="0" dirty="0">
                          <a:ln>
                            <a:noFill/>
                          </a:ln>
                          <a:solidFill>
                            <a:schemeClr val="tx1"/>
                          </a:solidFill>
                          <a:effectLst/>
                          <a:latin typeface="Arial" pitchFamily="34" charset="0"/>
                        </a:rPr>
                        <a:t>Volumenmittelpunkt</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pitchFamily="2" charset="2"/>
                        <a:buNone/>
                        <a:tabLst/>
                      </a:pPr>
                      <a:endParaRPr kumimoji="0" lang="de-DE" sz="20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2746375" y="3224213"/>
            <a:ext cx="1841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spAutoFit/>
          </a:bodyPr>
          <a:lstStyle>
            <a:lvl1pPr indent="228600" eaLnBrk="0" hangingPunct="0">
              <a:tabLst>
                <a:tab pos="228600" algn="l"/>
              </a:tabLst>
              <a:defRPr sz="2400">
                <a:solidFill>
                  <a:schemeClr val="tx1"/>
                </a:solidFill>
                <a:latin typeface="Times New Roman" pitchFamily="18" charset="0"/>
              </a:defRPr>
            </a:lvl1pPr>
            <a:lvl2pPr marL="742950" indent="-285750" eaLnBrk="0" hangingPunct="0">
              <a:tabLst>
                <a:tab pos="228600" algn="l"/>
              </a:tabLst>
              <a:defRPr sz="2400">
                <a:solidFill>
                  <a:schemeClr val="tx1"/>
                </a:solidFill>
                <a:latin typeface="Times New Roman" pitchFamily="18" charset="0"/>
              </a:defRPr>
            </a:lvl2pPr>
            <a:lvl3pPr marL="1143000" indent="-228600" eaLnBrk="0" hangingPunct="0">
              <a:tabLst>
                <a:tab pos="228600" algn="l"/>
              </a:tabLst>
              <a:defRPr sz="2400">
                <a:solidFill>
                  <a:schemeClr val="tx1"/>
                </a:solidFill>
                <a:latin typeface="Times New Roman" pitchFamily="18" charset="0"/>
              </a:defRPr>
            </a:lvl3pPr>
            <a:lvl4pPr marL="1600200" indent="-228600" eaLnBrk="0" hangingPunct="0">
              <a:tabLst>
                <a:tab pos="228600" algn="l"/>
              </a:tabLst>
              <a:defRPr sz="2400">
                <a:solidFill>
                  <a:schemeClr val="tx1"/>
                </a:solidFill>
                <a:latin typeface="Times New Roman" pitchFamily="18" charset="0"/>
              </a:defRPr>
            </a:lvl4pPr>
            <a:lvl5pPr marL="2057400" indent="-228600" eaLnBrk="0" hangingPunct="0">
              <a:tabLst>
                <a:tab pos="2286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2286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2286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2286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228600" algn="l"/>
              </a:tabLst>
              <a:defRPr sz="2400">
                <a:solidFill>
                  <a:schemeClr val="tx1"/>
                </a:solidFill>
                <a:latin typeface="Times New Roman" pitchFamily="18" charset="0"/>
              </a:defRPr>
            </a:lvl9pPr>
          </a:lstStyle>
          <a:p>
            <a:pPr eaLnBrk="1" hangingPunct="1"/>
            <a:endParaRPr lang="de-AT" altLang="de-DE">
              <a:solidFill>
                <a:schemeClr val="bg1"/>
              </a:solidFill>
              <a:sym typeface="Symbol" pitchFamily="18" charset="2"/>
            </a:endParaRPr>
          </a:p>
        </p:txBody>
      </p:sp>
      <p:sp>
        <p:nvSpPr>
          <p:cNvPr id="50179" name="Rectangle 3"/>
          <p:cNvSpPr>
            <a:spLocks noChangeArrowheads="1"/>
          </p:cNvSpPr>
          <p:nvPr/>
        </p:nvSpPr>
        <p:spPr bwMode="auto">
          <a:xfrm>
            <a:off x="0" y="0"/>
            <a:ext cx="88487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dirty="0">
                <a:latin typeface="Arial" charset="0"/>
              </a:rPr>
              <a:t>     Exkurs:</a:t>
            </a:r>
            <a:r>
              <a:rPr lang="de-DE" altLang="de-DE" sz="3200" dirty="0">
                <a:solidFill>
                  <a:srgbClr val="000099"/>
                </a:solidFill>
                <a:latin typeface="Arial" charset="0"/>
              </a:rPr>
              <a:t> </a:t>
            </a:r>
            <a:r>
              <a:rPr lang="de-DE" altLang="de-DE" sz="3200" dirty="0">
                <a:solidFill>
                  <a:srgbClr val="0070C0"/>
                </a:solidFill>
              </a:rPr>
              <a:t>Reibungs</a:t>
            </a:r>
            <a:r>
              <a:rPr lang="de-DE" altLang="de-DE" sz="3200" b="1" dirty="0">
                <a:solidFill>
                  <a:srgbClr val="0070C0"/>
                </a:solidFill>
              </a:rPr>
              <a:t>kraft</a:t>
            </a:r>
          </a:p>
        </p:txBody>
      </p:sp>
      <mc:AlternateContent xmlns:mc="http://schemas.openxmlformats.org/markup-compatibility/2006" xmlns:a14="http://schemas.microsoft.com/office/drawing/2010/main">
        <mc:Choice Requires="a14">
          <p:sp>
            <p:nvSpPr>
              <p:cNvPr id="50180" name="Rectangle 4"/>
              <p:cNvSpPr>
                <a:spLocks noChangeArrowheads="1"/>
              </p:cNvSpPr>
              <p:nvPr/>
            </p:nvSpPr>
            <p:spPr bwMode="auto">
              <a:xfrm>
                <a:off x="415925" y="1008063"/>
                <a:ext cx="8432800" cy="5064463"/>
              </a:xfrm>
              <a:prstGeom prst="rect">
                <a:avLst/>
              </a:prstGeom>
              <a:noFill/>
              <a:ln>
                <a:noFill/>
              </a:ln>
              <a:effectLst/>
              <a:extLst>
                <a:ext uri="{909E8E84-426E-40DD-AFC4-6F175D3DCCD1}">
                  <a14:hiddenFill>
                    <a:solidFill>
                      <a:schemeClr val="accent1"/>
                    </a:solidFill>
                  </a14:hiddenFill>
                </a:ext>
                <a:ext uri="{91240B29-F687-4F45-9708-019B960494DF}">
                  <a14:hiddenLine w="9525" algn="ctr">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lnSpc>
                    <a:spcPct val="150000"/>
                  </a:lnSpc>
                </a:pPr>
                <a:r>
                  <a:rPr lang="de-AT" altLang="de-DE" sz="1800" dirty="0">
                    <a:latin typeface="Arial" charset="0"/>
                    <a:ea typeface="Arial Unicode MS" pitchFamily="34" charset="-128"/>
                    <a:cs typeface="Arial" charset="0"/>
                  </a:rPr>
                  <a:t>Die Reibungskraft entsteht an der Berührungsfläche zweier fester Gegenstände.</a:t>
                </a:r>
                <a:endParaRPr lang="de-DE" altLang="de-DE" sz="1800" dirty="0">
                  <a:latin typeface="Arial" charset="0"/>
                  <a:ea typeface="Arial Unicode MS" pitchFamily="34" charset="-128"/>
                  <a:cs typeface="Arial" charset="0"/>
                </a:endParaRPr>
              </a:p>
              <a:p>
                <a:pPr algn="just">
                  <a:lnSpc>
                    <a:spcPct val="150000"/>
                  </a:lnSpc>
                </a:pPr>
                <a:r>
                  <a:rPr lang="de-AT" altLang="de-DE" sz="1800" dirty="0">
                    <a:latin typeface="Arial" charset="0"/>
                    <a:ea typeface="Arial Unicode MS" pitchFamily="34" charset="-128"/>
                    <a:cs typeface="Arial" charset="0"/>
                  </a:rPr>
                  <a:t>Sie wird verursacht, indem aufeinander greifende Flächen infolge ihrer mikroskopischen </a:t>
                </a:r>
                <a:r>
                  <a:rPr lang="de-AT" altLang="de-DE" sz="1800" dirty="0" err="1">
                    <a:latin typeface="Arial" charset="0"/>
                    <a:ea typeface="Arial Unicode MS" pitchFamily="34" charset="-128"/>
                    <a:cs typeface="Arial" charset="0"/>
                  </a:rPr>
                  <a:t>Rauhigkeit</a:t>
                </a:r>
                <a:r>
                  <a:rPr lang="de-AT" altLang="de-DE" sz="1800" dirty="0">
                    <a:latin typeface="Arial" charset="0"/>
                    <a:ea typeface="Arial Unicode MS" pitchFamily="34" charset="-128"/>
                    <a:cs typeface="Arial" charset="0"/>
                  </a:rPr>
                  <a:t> ineinander verhaken, einen Widerstand bilden und nur durch Kraftanwendung gegeneinander verschoben werden können.</a:t>
                </a:r>
                <a:endParaRPr lang="de-DE" altLang="de-DE" sz="1800" dirty="0">
                  <a:latin typeface="Arial" charset="0"/>
                  <a:ea typeface="Arial Unicode MS" pitchFamily="34" charset="-128"/>
                  <a:cs typeface="Arial" charset="0"/>
                </a:endParaRPr>
              </a:p>
              <a:p>
                <a:pPr algn="just">
                  <a:lnSpc>
                    <a:spcPct val="150000"/>
                  </a:lnSpc>
                </a:pPr>
                <a:endParaRPr lang="de-AT" altLang="de-DE" dirty="0">
                  <a:latin typeface="Arial" charset="0"/>
                  <a:ea typeface="Arial Unicode MS" pitchFamily="34" charset="-128"/>
                  <a:cs typeface="Arial" charset="0"/>
                </a:endParaRPr>
              </a:p>
              <a:p>
                <a:pPr algn="just">
                  <a:lnSpc>
                    <a:spcPct val="150000"/>
                  </a:lnSpc>
                </a:pPr>
                <a:r>
                  <a:rPr lang="de-AT" altLang="de-DE" sz="1800" dirty="0">
                    <a:latin typeface="Arial" charset="0"/>
                    <a:ea typeface="Arial Unicode MS" pitchFamily="34" charset="-128"/>
                    <a:cs typeface="Arial" charset="0"/>
                  </a:rPr>
                  <a:t>Je nach Bewegung werden drei Arten der Reibung unterschieden:</a:t>
                </a:r>
                <a:endParaRPr lang="de-DE" altLang="de-DE" sz="1800" dirty="0">
                  <a:latin typeface="Arial" charset="0"/>
                  <a:ea typeface="Arial Unicode MS" pitchFamily="34" charset="-128"/>
                  <a:cs typeface="Arial" charset="0"/>
                </a:endParaRPr>
              </a:p>
              <a:p>
                <a:pPr algn="just">
                  <a:lnSpc>
                    <a:spcPct val="150000"/>
                  </a:lnSpc>
                </a:pPr>
                <a:r>
                  <a:rPr lang="de-AT" altLang="de-DE" dirty="0">
                    <a:latin typeface="Arial" charset="0"/>
                    <a:ea typeface="Arial Unicode MS" pitchFamily="34" charset="-128"/>
                    <a:cs typeface="Arial" charset="0"/>
                  </a:rPr>
                  <a:t>	• Haftreibung • Gleitreibung • Rollreibung</a:t>
                </a:r>
                <a:endParaRPr lang="de-DE" altLang="de-DE" dirty="0">
                  <a:latin typeface="Arial" charset="0"/>
                  <a:ea typeface="Arial Unicode MS" pitchFamily="34" charset="-128"/>
                  <a:cs typeface="Arial" charset="0"/>
                </a:endParaRPr>
              </a:p>
              <a:p>
                <a:pPr algn="just">
                  <a:lnSpc>
                    <a:spcPct val="150000"/>
                  </a:lnSpc>
                </a:pPr>
                <a:r>
                  <a:rPr lang="de-AT" altLang="de-DE" dirty="0">
                    <a:latin typeface="Arial" charset="0"/>
                    <a:ea typeface="Arial Unicode MS" pitchFamily="34" charset="-128"/>
                    <a:cs typeface="Arial" charset="0"/>
                  </a:rPr>
                  <a:t>Definition: Reibungskoeffizient </a:t>
                </a:r>
                <a:r>
                  <a:rPr lang="el-GR" altLang="de-DE" dirty="0">
                    <a:latin typeface="Arial" charset="0"/>
                    <a:ea typeface="Arial Unicode MS" pitchFamily="34" charset="-128"/>
                    <a:cs typeface="Arial" charset="0"/>
                  </a:rPr>
                  <a:t>μ</a:t>
                </a:r>
                <a:r>
                  <a:rPr lang="de-AT" altLang="de-DE" dirty="0">
                    <a:latin typeface="Arial" charset="0"/>
                    <a:ea typeface="Arial Unicode MS" pitchFamily="34" charset="-128"/>
                    <a:cs typeface="Arial" charset="0"/>
                  </a:rPr>
                  <a:t> </a:t>
                </a:r>
                <a:endParaRPr lang="de-DE" altLang="de-DE" dirty="0">
                  <a:latin typeface="Arial" charset="0"/>
                  <a:ea typeface="Arial Unicode MS" pitchFamily="34" charset="-128"/>
                  <a:cs typeface="Arial" charset="0"/>
                </a:endParaRPr>
              </a:p>
              <a:p>
                <a:pPr algn="just">
                  <a:lnSpc>
                    <a:spcPct val="150000"/>
                  </a:lnSpc>
                </a:pPr>
                <a:r>
                  <a:rPr lang="de-AT" altLang="de-DE" dirty="0">
                    <a:latin typeface="Arial" charset="0"/>
                    <a:ea typeface="Arial Unicode MS" pitchFamily="34" charset="-128"/>
                    <a:cs typeface="Arial" charset="0"/>
                  </a:rPr>
                  <a:t>	</a:t>
                </a:r>
                <a:r>
                  <a:rPr lang="de-AT" altLang="de-DE" dirty="0">
                    <a:latin typeface="Arial" charset="0"/>
                    <a:ea typeface="Times New Roman" pitchFamily="18" charset="0"/>
                    <a:cs typeface="Arial" charset="0"/>
                  </a:rPr>
                  <a:t>	</a:t>
                </a:r>
                <a14:m>
                  <m:oMath xmlns:m="http://schemas.openxmlformats.org/officeDocument/2006/math">
                    <m:r>
                      <m:rPr>
                        <m:sty m:val="p"/>
                      </m:rPr>
                      <a:rPr lang="el-GR" altLang="de-DE" sz="3600" b="0" i="1" smtClean="0">
                        <a:latin typeface="Cambria Math" panose="02040503050406030204" pitchFamily="18" charset="0"/>
                        <a:cs typeface="Arial" charset="0"/>
                      </a:rPr>
                      <m:t>μ</m:t>
                    </m:r>
                    <m:r>
                      <a:rPr lang="de-DE" altLang="de-DE" sz="3600" b="0" i="0" smtClean="0">
                        <a:latin typeface="Cambria Math" panose="02040503050406030204" pitchFamily="18" charset="0"/>
                        <a:cs typeface="Arial" charset="0"/>
                      </a:rPr>
                      <m:t>=</m:t>
                    </m:r>
                    <m:f>
                      <m:fPr>
                        <m:ctrlPr>
                          <a:rPr lang="de-AT" altLang="de-DE" sz="3600" i="1" smtClean="0">
                            <a:latin typeface="Cambria Math" panose="02040503050406030204" pitchFamily="18" charset="0"/>
                            <a:cs typeface="Arial" charset="0"/>
                          </a:rPr>
                        </m:ctrlPr>
                      </m:fPr>
                      <m:num>
                        <m:sSub>
                          <m:sSubPr>
                            <m:ctrlPr>
                              <a:rPr lang="de-DE" altLang="de-DE" sz="3600" b="0" i="1" smtClean="0">
                                <a:latin typeface="Cambria Math" panose="02040503050406030204" pitchFamily="18" charset="0"/>
                                <a:cs typeface="Arial" charset="0"/>
                              </a:rPr>
                            </m:ctrlPr>
                          </m:sSubPr>
                          <m:e>
                            <m:r>
                              <a:rPr lang="de-DE" altLang="de-DE" sz="3600" b="0" i="1" smtClean="0">
                                <a:latin typeface="Cambria Math" panose="02040503050406030204" pitchFamily="18" charset="0"/>
                                <a:cs typeface="Arial" charset="0"/>
                              </a:rPr>
                              <m:t>𝐹</m:t>
                            </m:r>
                          </m:e>
                          <m:sub>
                            <m:r>
                              <a:rPr lang="de-DE" altLang="de-DE" sz="3600" b="0" i="1" smtClean="0">
                                <a:latin typeface="Cambria Math" panose="02040503050406030204" pitchFamily="18" charset="0"/>
                                <a:cs typeface="Arial" charset="0"/>
                              </a:rPr>
                              <m:t>𝑅</m:t>
                            </m:r>
                          </m:sub>
                        </m:sSub>
                      </m:num>
                      <m:den>
                        <m:sSub>
                          <m:sSubPr>
                            <m:ctrlPr>
                              <a:rPr lang="de-DE" altLang="de-DE" sz="3600" i="1">
                                <a:latin typeface="Cambria Math" panose="02040503050406030204" pitchFamily="18" charset="0"/>
                                <a:cs typeface="Arial" charset="0"/>
                              </a:rPr>
                            </m:ctrlPr>
                          </m:sSubPr>
                          <m:e>
                            <m:r>
                              <a:rPr lang="de-DE" altLang="de-DE" sz="3600" i="1">
                                <a:latin typeface="Cambria Math" panose="02040503050406030204" pitchFamily="18" charset="0"/>
                                <a:cs typeface="Arial" charset="0"/>
                              </a:rPr>
                              <m:t>𝐹</m:t>
                            </m:r>
                          </m:e>
                          <m:sub>
                            <m:r>
                              <a:rPr lang="de-DE" altLang="de-DE" sz="3600" b="0" i="1" smtClean="0">
                                <a:latin typeface="Cambria Math" panose="02040503050406030204" pitchFamily="18" charset="0"/>
                                <a:cs typeface="Arial" charset="0"/>
                              </a:rPr>
                              <m:t>𝑁</m:t>
                            </m:r>
                          </m:sub>
                        </m:sSub>
                      </m:den>
                    </m:f>
                  </m:oMath>
                </a14:m>
                <a:r>
                  <a:rPr lang="de-AT" altLang="de-DE" sz="3600" dirty="0">
                    <a:latin typeface="Arial" charset="0"/>
                    <a:ea typeface="Times New Roman" pitchFamily="18" charset="0"/>
                    <a:cs typeface="Arial" charset="0"/>
                    <a:sym typeface="Symbol" pitchFamily="18" charset="2"/>
                  </a:rPr>
                  <a:t>   </a:t>
                </a:r>
                <a:r>
                  <a:rPr lang="de-AT" altLang="de-DE" sz="2000" dirty="0">
                    <a:latin typeface="Arial" charset="0"/>
                    <a:ea typeface="Times New Roman" pitchFamily="18" charset="0"/>
                    <a:cs typeface="Arial" charset="0"/>
                    <a:sym typeface="Symbol" pitchFamily="18" charset="2"/>
                  </a:rPr>
                  <a:t>Reibungskraft / Normalkraft</a:t>
                </a:r>
              </a:p>
            </p:txBody>
          </p:sp>
        </mc:Choice>
        <mc:Fallback xmlns="">
          <p:sp>
            <p:nvSpPr>
              <p:cNvPr id="50180" name="Rectangle 4"/>
              <p:cNvSpPr>
                <a:spLocks noRot="1" noChangeAspect="1" noMove="1" noResize="1" noEditPoints="1" noAdjustHandles="1" noChangeArrowheads="1" noChangeShapeType="1" noTextEdit="1"/>
              </p:cNvSpPr>
              <p:nvPr/>
            </p:nvSpPr>
            <p:spPr bwMode="auto">
              <a:xfrm>
                <a:off x="415925" y="1008063"/>
                <a:ext cx="8432800" cy="5064463"/>
              </a:xfrm>
              <a:prstGeom prst="rect">
                <a:avLst/>
              </a:prstGeom>
              <a:blipFill>
                <a:blip r:embed="rId3"/>
                <a:stretch>
                  <a:fillRect l="-1084" r="-57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noFill/>
                  </a:rPr>
                  <a:t> </a:t>
                </a:r>
              </a:p>
            </p:txBody>
          </p:sp>
        </mc:Fallback>
      </mc:AlternateContent>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3"/>
          <p:cNvSpPr>
            <a:spLocks noChangeArrowheads="1"/>
          </p:cNvSpPr>
          <p:nvPr/>
        </p:nvSpPr>
        <p:spPr bwMode="auto">
          <a:xfrm>
            <a:off x="-2746375" y="3224213"/>
            <a:ext cx="1841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spAutoFit/>
          </a:bodyPr>
          <a:lstStyle>
            <a:lvl1pPr indent="228600" eaLnBrk="0" hangingPunct="0">
              <a:tabLst>
                <a:tab pos="228600" algn="l"/>
              </a:tabLst>
              <a:defRPr sz="2400">
                <a:solidFill>
                  <a:schemeClr val="tx1"/>
                </a:solidFill>
                <a:latin typeface="Times New Roman" pitchFamily="18" charset="0"/>
              </a:defRPr>
            </a:lvl1pPr>
            <a:lvl2pPr marL="742950" indent="-285750" eaLnBrk="0" hangingPunct="0">
              <a:tabLst>
                <a:tab pos="228600" algn="l"/>
              </a:tabLst>
              <a:defRPr sz="2400">
                <a:solidFill>
                  <a:schemeClr val="tx1"/>
                </a:solidFill>
                <a:latin typeface="Times New Roman" pitchFamily="18" charset="0"/>
              </a:defRPr>
            </a:lvl2pPr>
            <a:lvl3pPr marL="1143000" indent="-228600" eaLnBrk="0" hangingPunct="0">
              <a:tabLst>
                <a:tab pos="228600" algn="l"/>
              </a:tabLst>
              <a:defRPr sz="2400">
                <a:solidFill>
                  <a:schemeClr val="tx1"/>
                </a:solidFill>
                <a:latin typeface="Times New Roman" pitchFamily="18" charset="0"/>
              </a:defRPr>
            </a:lvl3pPr>
            <a:lvl4pPr marL="1600200" indent="-228600" eaLnBrk="0" hangingPunct="0">
              <a:tabLst>
                <a:tab pos="228600" algn="l"/>
              </a:tabLst>
              <a:defRPr sz="2400">
                <a:solidFill>
                  <a:schemeClr val="tx1"/>
                </a:solidFill>
                <a:latin typeface="Times New Roman" pitchFamily="18" charset="0"/>
              </a:defRPr>
            </a:lvl4pPr>
            <a:lvl5pPr marL="2057400" indent="-228600" eaLnBrk="0" hangingPunct="0">
              <a:tabLst>
                <a:tab pos="2286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2286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2286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2286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228600" algn="l"/>
              </a:tabLst>
              <a:defRPr sz="2400">
                <a:solidFill>
                  <a:schemeClr val="tx1"/>
                </a:solidFill>
                <a:latin typeface="Times New Roman" pitchFamily="18" charset="0"/>
              </a:defRPr>
            </a:lvl9pPr>
          </a:lstStyle>
          <a:p>
            <a:pPr eaLnBrk="1" hangingPunct="1"/>
            <a:endParaRPr lang="de-AT" altLang="de-DE">
              <a:solidFill>
                <a:schemeClr val="bg1"/>
              </a:solidFill>
              <a:sym typeface="Symbol" pitchFamily="18" charset="2"/>
            </a:endParaRPr>
          </a:p>
        </p:txBody>
      </p:sp>
      <p:pic>
        <p:nvPicPr>
          <p:cNvPr id="2" name="Grafik 1"/>
          <p:cNvPicPr>
            <a:picLocks noChangeAspect="1"/>
          </p:cNvPicPr>
          <p:nvPr/>
        </p:nvPicPr>
        <p:blipFill>
          <a:blip r:embed="rId3"/>
          <a:stretch>
            <a:fillRect/>
          </a:stretch>
        </p:blipFill>
        <p:spPr>
          <a:xfrm>
            <a:off x="1190819" y="411907"/>
            <a:ext cx="6006115" cy="2504395"/>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7538" y="3564293"/>
            <a:ext cx="3683822" cy="3147657"/>
          </a:xfrm>
          <a:prstGeom prst="rect">
            <a:avLst/>
          </a:prstGeom>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1027"/>
          <p:cNvSpPr>
            <a:spLocks noChangeArrowheads="1"/>
          </p:cNvSpPr>
          <p:nvPr/>
        </p:nvSpPr>
        <p:spPr bwMode="auto">
          <a:xfrm>
            <a:off x="-2746375" y="3224213"/>
            <a:ext cx="1841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spAutoFit/>
          </a:bodyPr>
          <a:lstStyle>
            <a:lvl1pPr indent="228600" eaLnBrk="0" hangingPunct="0">
              <a:tabLst>
                <a:tab pos="228600" algn="l"/>
              </a:tabLst>
              <a:defRPr sz="2400">
                <a:solidFill>
                  <a:schemeClr val="tx1"/>
                </a:solidFill>
                <a:latin typeface="Times New Roman" pitchFamily="18" charset="0"/>
              </a:defRPr>
            </a:lvl1pPr>
            <a:lvl2pPr marL="742950" indent="-285750" eaLnBrk="0" hangingPunct="0">
              <a:tabLst>
                <a:tab pos="228600" algn="l"/>
              </a:tabLst>
              <a:defRPr sz="2400">
                <a:solidFill>
                  <a:schemeClr val="tx1"/>
                </a:solidFill>
                <a:latin typeface="Times New Roman" pitchFamily="18" charset="0"/>
              </a:defRPr>
            </a:lvl2pPr>
            <a:lvl3pPr marL="1143000" indent="-228600" eaLnBrk="0" hangingPunct="0">
              <a:tabLst>
                <a:tab pos="228600" algn="l"/>
              </a:tabLst>
              <a:defRPr sz="2400">
                <a:solidFill>
                  <a:schemeClr val="tx1"/>
                </a:solidFill>
                <a:latin typeface="Times New Roman" pitchFamily="18" charset="0"/>
              </a:defRPr>
            </a:lvl3pPr>
            <a:lvl4pPr marL="1600200" indent="-228600" eaLnBrk="0" hangingPunct="0">
              <a:tabLst>
                <a:tab pos="228600" algn="l"/>
              </a:tabLst>
              <a:defRPr sz="2400">
                <a:solidFill>
                  <a:schemeClr val="tx1"/>
                </a:solidFill>
                <a:latin typeface="Times New Roman" pitchFamily="18" charset="0"/>
              </a:defRPr>
            </a:lvl4pPr>
            <a:lvl5pPr marL="2057400" indent="-228600" eaLnBrk="0" hangingPunct="0">
              <a:tabLst>
                <a:tab pos="2286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2286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2286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2286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228600" algn="l"/>
              </a:tabLst>
              <a:defRPr sz="2400">
                <a:solidFill>
                  <a:schemeClr val="tx1"/>
                </a:solidFill>
                <a:latin typeface="Times New Roman" pitchFamily="18" charset="0"/>
              </a:defRPr>
            </a:lvl9pPr>
          </a:lstStyle>
          <a:p>
            <a:pPr eaLnBrk="1" hangingPunct="1"/>
            <a:endParaRPr lang="de-AT" altLang="de-DE">
              <a:solidFill>
                <a:schemeClr val="bg1"/>
              </a:solidFill>
              <a:sym typeface="Symbol" pitchFamily="18" charset="2"/>
            </a:endParaRPr>
          </a:p>
        </p:txBody>
      </p:sp>
      <p:sp>
        <p:nvSpPr>
          <p:cNvPr id="52227" name="Text Box 1028"/>
          <p:cNvSpPr txBox="1">
            <a:spLocks noChangeArrowheads="1"/>
          </p:cNvSpPr>
          <p:nvPr/>
        </p:nvSpPr>
        <p:spPr bwMode="auto">
          <a:xfrm>
            <a:off x="395288" y="408057"/>
            <a:ext cx="82804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de-AT" altLang="de-DE" dirty="0">
                <a:solidFill>
                  <a:srgbClr val="0070C0"/>
                </a:solidFill>
                <a:latin typeface="+mn-lt"/>
              </a:rPr>
              <a:t>Reibungskoeffizienten (</a:t>
            </a:r>
            <a:r>
              <a:rPr lang="de-AT" altLang="de-DE" dirty="0">
                <a:solidFill>
                  <a:srgbClr val="0070C0"/>
                </a:solidFill>
                <a:latin typeface="+mn-lt"/>
                <a:sym typeface="Symbol" pitchFamily="18" charset="2"/>
              </a:rPr>
              <a:t>)</a:t>
            </a:r>
            <a:r>
              <a:rPr lang="de-AT" altLang="de-DE" dirty="0">
                <a:solidFill>
                  <a:srgbClr val="0070C0"/>
                </a:solidFill>
                <a:latin typeface="+mn-lt"/>
              </a:rPr>
              <a:t> für verschiedene Materialien:</a:t>
            </a:r>
          </a:p>
          <a:p>
            <a:pPr eaLnBrk="1" hangingPunct="1">
              <a:lnSpc>
                <a:spcPct val="150000"/>
              </a:lnSpc>
            </a:pPr>
            <a:endParaRPr lang="de-AT" altLang="de-DE" sz="2000" dirty="0">
              <a:latin typeface="+mn-lt"/>
            </a:endParaRPr>
          </a:p>
          <a:p>
            <a:pPr eaLnBrk="1" hangingPunct="1">
              <a:lnSpc>
                <a:spcPct val="150000"/>
              </a:lnSpc>
            </a:pPr>
            <a:r>
              <a:rPr lang="de-AT" altLang="de-DE" sz="2000" dirty="0">
                <a:latin typeface="+mn-lt"/>
              </a:rPr>
              <a:t>			Haft-		Gleitreibung	</a:t>
            </a:r>
          </a:p>
          <a:p>
            <a:pPr eaLnBrk="1" hangingPunct="1">
              <a:lnSpc>
                <a:spcPct val="150000"/>
              </a:lnSpc>
            </a:pPr>
            <a:r>
              <a:rPr lang="de-AT" altLang="de-DE" sz="2000" dirty="0">
                <a:latin typeface="+mn-lt"/>
              </a:rPr>
              <a:t>Stahl auf Stahl 		0,15   		0,12</a:t>
            </a:r>
          </a:p>
          <a:p>
            <a:pPr eaLnBrk="1" hangingPunct="1">
              <a:lnSpc>
                <a:spcPct val="150000"/>
              </a:lnSpc>
            </a:pPr>
            <a:r>
              <a:rPr lang="de-AT" altLang="de-DE" sz="2000" dirty="0">
                <a:latin typeface="+mn-lt"/>
              </a:rPr>
              <a:t>Gummi auf Eis		0,2     		0,15</a:t>
            </a:r>
          </a:p>
          <a:p>
            <a:pPr eaLnBrk="1" hangingPunct="1">
              <a:lnSpc>
                <a:spcPct val="150000"/>
              </a:lnSpc>
            </a:pPr>
            <a:r>
              <a:rPr lang="de-AT" altLang="de-DE" sz="2000" dirty="0">
                <a:latin typeface="+mn-lt"/>
              </a:rPr>
              <a:t>Leder auf Holz		0,47   		0,27</a:t>
            </a:r>
          </a:p>
          <a:p>
            <a:pPr eaLnBrk="1" hangingPunct="1">
              <a:lnSpc>
                <a:spcPct val="150000"/>
              </a:lnSpc>
            </a:pPr>
            <a:r>
              <a:rPr lang="de-AT" altLang="de-DE" sz="2000" dirty="0">
                <a:latin typeface="+mn-lt"/>
              </a:rPr>
              <a:t>Stahl auf Holz		0,55   		0,35</a:t>
            </a:r>
          </a:p>
          <a:p>
            <a:pPr eaLnBrk="1" hangingPunct="1">
              <a:lnSpc>
                <a:spcPct val="150000"/>
              </a:lnSpc>
            </a:pPr>
            <a:r>
              <a:rPr lang="de-AT" altLang="de-DE" sz="2000" dirty="0">
                <a:latin typeface="+mn-lt"/>
              </a:rPr>
              <a:t>Holz auf Holz		0,65  		0,30</a:t>
            </a:r>
          </a:p>
          <a:p>
            <a:pPr eaLnBrk="1" hangingPunct="1">
              <a:lnSpc>
                <a:spcPct val="150000"/>
              </a:lnSpc>
            </a:pPr>
            <a:r>
              <a:rPr lang="de-AT" altLang="de-DE" sz="2000" dirty="0">
                <a:latin typeface="+mn-lt"/>
              </a:rPr>
              <a:t>Gummi auf Asphalt	0,90  		0,85</a:t>
            </a:r>
          </a:p>
          <a:p>
            <a:pPr eaLnBrk="1" hangingPunct="1">
              <a:lnSpc>
                <a:spcPct val="150000"/>
              </a:lnSpc>
            </a:pPr>
            <a:r>
              <a:rPr lang="de-AT" altLang="de-DE" sz="2000" dirty="0">
                <a:solidFill>
                  <a:srgbClr val="000099"/>
                </a:solidFill>
                <a:latin typeface="+mn-lt"/>
              </a:rPr>
              <a:t>Ski auf Schnee				0,01-0,03</a:t>
            </a:r>
          </a:p>
          <a:p>
            <a:pPr eaLnBrk="1" hangingPunct="1">
              <a:lnSpc>
                <a:spcPct val="150000"/>
              </a:lnSpc>
            </a:pPr>
            <a:r>
              <a:rPr lang="de-AT" altLang="de-DE" sz="2000" dirty="0">
                <a:solidFill>
                  <a:srgbClr val="000099"/>
                </a:solidFill>
                <a:latin typeface="+mn-lt"/>
              </a:rPr>
              <a:t>Inlinerollen auf </a:t>
            </a:r>
          </a:p>
          <a:p>
            <a:pPr eaLnBrk="1" hangingPunct="1">
              <a:lnSpc>
                <a:spcPct val="150000"/>
              </a:lnSpc>
            </a:pPr>
            <a:r>
              <a:rPr lang="de-AT" altLang="de-DE" sz="2000" dirty="0">
                <a:solidFill>
                  <a:srgbClr val="000099"/>
                </a:solidFill>
                <a:latin typeface="+mn-lt"/>
              </a:rPr>
              <a:t>glattem Asphalt				0,006-0,012</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2746375" y="3224213"/>
            <a:ext cx="1841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0" anchor="ctr">
            <a:spAutoFit/>
          </a:bodyPr>
          <a:lstStyle>
            <a:lvl1pPr indent="228600" eaLnBrk="0" hangingPunct="0">
              <a:tabLst>
                <a:tab pos="228600" algn="l"/>
              </a:tabLst>
              <a:defRPr sz="2400">
                <a:solidFill>
                  <a:schemeClr val="tx1"/>
                </a:solidFill>
                <a:latin typeface="Times New Roman" pitchFamily="18" charset="0"/>
              </a:defRPr>
            </a:lvl1pPr>
            <a:lvl2pPr marL="742950" indent="-285750" eaLnBrk="0" hangingPunct="0">
              <a:tabLst>
                <a:tab pos="228600" algn="l"/>
              </a:tabLst>
              <a:defRPr sz="2400">
                <a:solidFill>
                  <a:schemeClr val="tx1"/>
                </a:solidFill>
                <a:latin typeface="Times New Roman" pitchFamily="18" charset="0"/>
              </a:defRPr>
            </a:lvl2pPr>
            <a:lvl3pPr marL="1143000" indent="-228600" eaLnBrk="0" hangingPunct="0">
              <a:tabLst>
                <a:tab pos="228600" algn="l"/>
              </a:tabLst>
              <a:defRPr sz="2400">
                <a:solidFill>
                  <a:schemeClr val="tx1"/>
                </a:solidFill>
                <a:latin typeface="Times New Roman" pitchFamily="18" charset="0"/>
              </a:defRPr>
            </a:lvl3pPr>
            <a:lvl4pPr marL="1600200" indent="-228600" eaLnBrk="0" hangingPunct="0">
              <a:tabLst>
                <a:tab pos="228600" algn="l"/>
              </a:tabLst>
              <a:defRPr sz="2400">
                <a:solidFill>
                  <a:schemeClr val="tx1"/>
                </a:solidFill>
                <a:latin typeface="Times New Roman" pitchFamily="18" charset="0"/>
              </a:defRPr>
            </a:lvl4pPr>
            <a:lvl5pPr marL="2057400" indent="-228600" eaLnBrk="0" hangingPunct="0">
              <a:tabLst>
                <a:tab pos="2286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2286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2286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2286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228600" algn="l"/>
              </a:tabLst>
              <a:defRPr sz="2400">
                <a:solidFill>
                  <a:schemeClr val="tx1"/>
                </a:solidFill>
                <a:latin typeface="Times New Roman" pitchFamily="18" charset="0"/>
              </a:defRPr>
            </a:lvl9pPr>
          </a:lstStyle>
          <a:p>
            <a:pPr eaLnBrk="1" hangingPunct="1"/>
            <a:endParaRPr lang="de-AT" altLang="de-DE">
              <a:solidFill>
                <a:schemeClr val="bg1"/>
              </a:solidFill>
              <a:sym typeface="Symbol" pitchFamily="18" charset="2"/>
            </a:endParaRPr>
          </a:p>
        </p:txBody>
      </p:sp>
      <p:sp>
        <p:nvSpPr>
          <p:cNvPr id="53251" name="Text Box 3"/>
          <p:cNvSpPr txBox="1">
            <a:spLocks noChangeArrowheads="1"/>
          </p:cNvSpPr>
          <p:nvPr/>
        </p:nvSpPr>
        <p:spPr bwMode="auto">
          <a:xfrm>
            <a:off x="468313" y="778523"/>
            <a:ext cx="8380412" cy="5724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dirty="0" err="1"/>
              <a:t>F</a:t>
            </a:r>
            <a:r>
              <a:rPr lang="de-DE" altLang="de-DE" sz="3600" baseline="-25000" dirty="0" err="1"/>
              <a:t>w</a:t>
            </a:r>
            <a:r>
              <a:rPr lang="de-DE" altLang="de-DE" sz="3600" dirty="0"/>
              <a:t> = </a:t>
            </a:r>
            <a:r>
              <a:rPr lang="de-DE" altLang="de-DE" sz="3600" dirty="0" err="1"/>
              <a:t>cw</a:t>
            </a:r>
            <a:r>
              <a:rPr lang="de-DE" altLang="de-DE" sz="3600" dirty="0"/>
              <a:t> · A · </a:t>
            </a:r>
            <a:r>
              <a:rPr lang="de-AT" altLang="de-DE" sz="3600" dirty="0">
                <a:sym typeface="Symbol" pitchFamily="18" charset="2"/>
              </a:rPr>
              <a:t></a:t>
            </a:r>
            <a:r>
              <a:rPr lang="de-DE" altLang="de-DE" sz="3600" dirty="0"/>
              <a:t> · v²/2 </a:t>
            </a:r>
            <a:endParaRPr lang="de-AT" altLang="de-DE" sz="3600" dirty="0"/>
          </a:p>
          <a:p>
            <a:pPr eaLnBrk="1" hangingPunct="1">
              <a:lnSpc>
                <a:spcPct val="150000"/>
              </a:lnSpc>
            </a:pPr>
            <a:r>
              <a:rPr lang="de-AT" altLang="de-DE" sz="2000" dirty="0">
                <a:latin typeface="+mn-lt"/>
                <a:sym typeface="Symbol" pitchFamily="18" charset="2"/>
              </a:rPr>
              <a:t>	</a:t>
            </a:r>
            <a:r>
              <a:rPr lang="de-AT" altLang="de-DE" sz="2000" dirty="0" err="1">
                <a:latin typeface="+mn-lt"/>
              </a:rPr>
              <a:t>cw</a:t>
            </a:r>
            <a:r>
              <a:rPr lang="de-AT" altLang="de-DE" sz="2000" dirty="0">
                <a:latin typeface="+mn-lt"/>
              </a:rPr>
              <a:t> 	Widerstandsbeiwert (Konstante)</a:t>
            </a:r>
          </a:p>
          <a:p>
            <a:pPr eaLnBrk="1" hangingPunct="1">
              <a:lnSpc>
                <a:spcPct val="150000"/>
              </a:lnSpc>
            </a:pPr>
            <a:r>
              <a:rPr lang="de-AT" altLang="de-DE" sz="2000" dirty="0">
                <a:latin typeface="+mn-lt"/>
              </a:rPr>
              <a:t>	A 	angeströmte Fläche </a:t>
            </a:r>
          </a:p>
          <a:p>
            <a:pPr eaLnBrk="1" hangingPunct="1">
              <a:lnSpc>
                <a:spcPct val="150000"/>
              </a:lnSpc>
            </a:pPr>
            <a:r>
              <a:rPr lang="de-AT" altLang="de-DE" sz="2000" dirty="0">
                <a:latin typeface="+mn-lt"/>
              </a:rPr>
              <a:t>	</a:t>
            </a:r>
            <a:r>
              <a:rPr lang="de-AT" altLang="de-DE" sz="2000" dirty="0">
                <a:latin typeface="+mn-lt"/>
                <a:sym typeface="Symbol" pitchFamily="18" charset="2"/>
              </a:rPr>
              <a:t></a:t>
            </a:r>
            <a:r>
              <a:rPr lang="de-AT" altLang="de-DE" sz="2000" dirty="0">
                <a:latin typeface="+mn-lt"/>
              </a:rPr>
              <a:t>	Dichte des Mediums</a:t>
            </a:r>
          </a:p>
          <a:p>
            <a:pPr eaLnBrk="1" hangingPunct="1">
              <a:lnSpc>
                <a:spcPct val="150000"/>
              </a:lnSpc>
            </a:pPr>
            <a:r>
              <a:rPr lang="de-AT" altLang="de-DE" sz="2000" dirty="0">
                <a:latin typeface="+mn-lt"/>
              </a:rPr>
              <a:t>	v 	Geschwindigkeit</a:t>
            </a:r>
          </a:p>
          <a:p>
            <a:pPr eaLnBrk="1" hangingPunct="1">
              <a:lnSpc>
                <a:spcPct val="150000"/>
              </a:lnSpc>
            </a:pPr>
            <a:endParaRPr lang="de-AT" altLang="de-DE" sz="2000" dirty="0">
              <a:latin typeface="+mn-lt"/>
            </a:endParaRPr>
          </a:p>
          <a:p>
            <a:pPr eaLnBrk="1" hangingPunct="1">
              <a:lnSpc>
                <a:spcPct val="150000"/>
              </a:lnSpc>
            </a:pPr>
            <a:r>
              <a:rPr lang="de-AT" altLang="de-DE" sz="2000" dirty="0">
                <a:latin typeface="+mn-lt"/>
              </a:rPr>
              <a:t>Der Luftwiderstand wirkt immer entgegen der Bewegungsrichtung</a:t>
            </a:r>
          </a:p>
          <a:p>
            <a:pPr eaLnBrk="1" hangingPunct="1">
              <a:lnSpc>
                <a:spcPct val="150000"/>
              </a:lnSpc>
            </a:pPr>
            <a:endParaRPr lang="de-AT" altLang="de-DE" sz="2000" dirty="0"/>
          </a:p>
          <a:p>
            <a:pPr eaLnBrk="1" hangingPunct="1">
              <a:lnSpc>
                <a:spcPct val="150000"/>
              </a:lnSpc>
            </a:pPr>
            <a:r>
              <a:rPr lang="de-AT" altLang="de-DE" sz="2000" dirty="0">
                <a:latin typeface="+mn-lt"/>
              </a:rPr>
              <a:t>Schädliche Fläche </a:t>
            </a:r>
            <a:r>
              <a:rPr lang="de-DE" altLang="de-DE" sz="2000" dirty="0" err="1">
                <a:latin typeface="+mn-lt"/>
              </a:rPr>
              <a:t>cw·A</a:t>
            </a:r>
            <a:r>
              <a:rPr lang="de-DE" altLang="de-DE" sz="2000" dirty="0">
                <a:latin typeface="+mn-lt"/>
              </a:rPr>
              <a:t>: </a:t>
            </a:r>
            <a:endParaRPr lang="de-AT" altLang="de-DE" sz="2000" dirty="0">
              <a:latin typeface="+mn-lt"/>
            </a:endParaRPr>
          </a:p>
          <a:p>
            <a:pPr eaLnBrk="1" hangingPunct="1">
              <a:lnSpc>
                <a:spcPct val="150000"/>
              </a:lnSpc>
            </a:pPr>
            <a:r>
              <a:rPr lang="de-AT" altLang="de-DE" sz="2000" dirty="0">
                <a:latin typeface="+mn-lt"/>
              </a:rPr>
              <a:t>	Tiefe Abfahrtshocke	0,18 – 0,23 m²</a:t>
            </a:r>
          </a:p>
          <a:p>
            <a:pPr eaLnBrk="1" hangingPunct="1">
              <a:lnSpc>
                <a:spcPct val="150000"/>
              </a:lnSpc>
            </a:pPr>
            <a:r>
              <a:rPr lang="de-AT" altLang="de-DE" sz="2000" dirty="0">
                <a:latin typeface="+mn-lt"/>
              </a:rPr>
              <a:t>	Hohe Abfahrtshocke	0,28 – 0,35 m²</a:t>
            </a:r>
          </a:p>
          <a:p>
            <a:pPr eaLnBrk="1" hangingPunct="1">
              <a:lnSpc>
                <a:spcPct val="150000"/>
              </a:lnSpc>
            </a:pPr>
            <a:r>
              <a:rPr lang="de-AT" altLang="de-DE" sz="2000" dirty="0">
                <a:latin typeface="+mn-lt"/>
              </a:rPr>
              <a:t>	Aufrechter Stand	0,65 – 0,81 m²   </a:t>
            </a:r>
            <a:endParaRPr lang="de-DE" altLang="de-DE" sz="2000" dirty="0">
              <a:latin typeface="+mn-lt"/>
            </a:endParaRPr>
          </a:p>
        </p:txBody>
      </p:sp>
      <p:sp>
        <p:nvSpPr>
          <p:cNvPr id="53252" name="Rectangle 4"/>
          <p:cNvSpPr>
            <a:spLocks noChangeArrowheads="1"/>
          </p:cNvSpPr>
          <p:nvPr/>
        </p:nvSpPr>
        <p:spPr bwMode="auto">
          <a:xfrm>
            <a:off x="0" y="0"/>
            <a:ext cx="88487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dirty="0">
                <a:solidFill>
                  <a:srgbClr val="0070C0"/>
                </a:solidFill>
                <a:latin typeface="Arial" charset="0"/>
              </a:rPr>
              <a:t>     Exkurs:</a:t>
            </a:r>
            <a:r>
              <a:rPr lang="de-DE" altLang="de-DE" sz="3200" dirty="0">
                <a:solidFill>
                  <a:srgbClr val="0070C0"/>
                </a:solidFill>
                <a:latin typeface="Arial" charset="0"/>
              </a:rPr>
              <a:t> </a:t>
            </a:r>
            <a:r>
              <a:rPr lang="de-DE" altLang="de-DE" sz="3200" dirty="0">
                <a:solidFill>
                  <a:srgbClr val="0070C0"/>
                </a:solidFill>
              </a:rPr>
              <a:t>Luftwiderstandskraft</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Line 2"/>
          <p:cNvSpPr>
            <a:spLocks noChangeShapeType="1"/>
          </p:cNvSpPr>
          <p:nvPr/>
        </p:nvSpPr>
        <p:spPr bwMode="auto">
          <a:xfrm>
            <a:off x="2700338" y="2339975"/>
            <a:ext cx="3713162" cy="1360488"/>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5299" name="Line 3"/>
          <p:cNvSpPr>
            <a:spLocks noChangeShapeType="1"/>
          </p:cNvSpPr>
          <p:nvPr/>
        </p:nvSpPr>
        <p:spPr bwMode="auto">
          <a:xfrm flipH="1">
            <a:off x="1763713" y="2339975"/>
            <a:ext cx="936625" cy="18208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5300" name="Line 4"/>
          <p:cNvSpPr>
            <a:spLocks noChangeShapeType="1"/>
          </p:cNvSpPr>
          <p:nvPr/>
        </p:nvSpPr>
        <p:spPr bwMode="auto">
          <a:xfrm>
            <a:off x="2555875" y="2195513"/>
            <a:ext cx="144463" cy="1444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5301" name="Line 5"/>
          <p:cNvSpPr>
            <a:spLocks noChangeShapeType="1"/>
          </p:cNvSpPr>
          <p:nvPr/>
        </p:nvSpPr>
        <p:spPr bwMode="auto">
          <a:xfrm flipH="1">
            <a:off x="6084888" y="3708400"/>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5302" name="Oval 6"/>
          <p:cNvSpPr>
            <a:spLocks noChangeArrowheads="1"/>
          </p:cNvSpPr>
          <p:nvPr/>
        </p:nvSpPr>
        <p:spPr bwMode="auto">
          <a:xfrm>
            <a:off x="2051050" y="1547813"/>
            <a:ext cx="647700"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5303" name="Oval 7"/>
          <p:cNvSpPr>
            <a:spLocks noChangeArrowheads="1"/>
          </p:cNvSpPr>
          <p:nvPr/>
        </p:nvSpPr>
        <p:spPr bwMode="auto">
          <a:xfrm>
            <a:off x="4067175" y="2771775"/>
            <a:ext cx="144463" cy="144463"/>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5304" name="Text Box 8"/>
          <p:cNvSpPr txBox="1">
            <a:spLocks noChangeArrowheads="1"/>
          </p:cNvSpPr>
          <p:nvPr/>
        </p:nvSpPr>
        <p:spPr bwMode="auto">
          <a:xfrm>
            <a:off x="163513" y="4953000"/>
            <a:ext cx="8096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a:latin typeface="Arial" charset="0"/>
              </a:rPr>
              <a:t>1. Umgebung durch extern wirkende Kräfte ersetzen</a:t>
            </a:r>
          </a:p>
        </p:txBody>
      </p:sp>
      <p:sp>
        <p:nvSpPr>
          <p:cNvPr id="55305" name="Rectangle 10"/>
          <p:cNvSpPr>
            <a:spLocks noChangeArrowheads="1"/>
          </p:cNvSpPr>
          <p:nvPr/>
        </p:nvSpPr>
        <p:spPr bwMode="auto">
          <a:xfrm>
            <a:off x="457200" y="228600"/>
            <a:ext cx="77724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Arial" charset="0"/>
              </a:rPr>
              <a:t>Freischneiden von Körpern</a:t>
            </a:r>
            <a:endParaRPr lang="de-DE" altLang="de-DE" sz="3200"/>
          </a:p>
        </p:txBody>
      </p:sp>
      <p:sp>
        <p:nvSpPr>
          <p:cNvPr id="55306" name="Rectangle 11"/>
          <p:cNvSpPr>
            <a:spLocks noChangeArrowheads="1"/>
          </p:cNvSpPr>
          <p:nvPr/>
        </p:nvSpPr>
        <p:spPr bwMode="auto">
          <a:xfrm>
            <a:off x="0" y="4114800"/>
            <a:ext cx="91440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Line 2"/>
          <p:cNvSpPr>
            <a:spLocks noChangeShapeType="1"/>
          </p:cNvSpPr>
          <p:nvPr/>
        </p:nvSpPr>
        <p:spPr bwMode="auto">
          <a:xfrm>
            <a:off x="2700338" y="1125538"/>
            <a:ext cx="3713162" cy="1360487"/>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23" name="Line 3"/>
          <p:cNvSpPr>
            <a:spLocks noChangeShapeType="1"/>
          </p:cNvSpPr>
          <p:nvPr/>
        </p:nvSpPr>
        <p:spPr bwMode="auto">
          <a:xfrm flipH="1">
            <a:off x="1763713" y="1196975"/>
            <a:ext cx="936625" cy="1749425"/>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24" name="Line 4"/>
          <p:cNvSpPr>
            <a:spLocks noChangeShapeType="1"/>
          </p:cNvSpPr>
          <p:nvPr/>
        </p:nvSpPr>
        <p:spPr bwMode="auto">
          <a:xfrm>
            <a:off x="2555875" y="981075"/>
            <a:ext cx="144463"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25" name="Line 5"/>
          <p:cNvSpPr>
            <a:spLocks noChangeShapeType="1"/>
          </p:cNvSpPr>
          <p:nvPr/>
        </p:nvSpPr>
        <p:spPr bwMode="auto">
          <a:xfrm flipH="1">
            <a:off x="6084888" y="2493963"/>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26" name="Line 7"/>
          <p:cNvSpPr>
            <a:spLocks noChangeShapeType="1"/>
          </p:cNvSpPr>
          <p:nvPr/>
        </p:nvSpPr>
        <p:spPr bwMode="auto">
          <a:xfrm flipV="1">
            <a:off x="1763713" y="2925763"/>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27" name="Line 9"/>
          <p:cNvSpPr>
            <a:spLocks noChangeShapeType="1"/>
          </p:cNvSpPr>
          <p:nvPr/>
        </p:nvSpPr>
        <p:spPr bwMode="auto">
          <a:xfrm flipH="1">
            <a:off x="4140200" y="1701800"/>
            <a:ext cx="7938" cy="20875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28" name="Line 16"/>
          <p:cNvSpPr>
            <a:spLocks noChangeShapeType="1"/>
          </p:cNvSpPr>
          <p:nvPr/>
        </p:nvSpPr>
        <p:spPr bwMode="auto">
          <a:xfrm flipV="1">
            <a:off x="1187450" y="2925763"/>
            <a:ext cx="574675" cy="0"/>
          </a:xfrm>
          <a:prstGeom prst="line">
            <a:avLst/>
          </a:prstGeom>
          <a:noFill/>
          <a:ln w="57150">
            <a:solidFill>
              <a:srgbClr val="66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29" name="Oval 21"/>
          <p:cNvSpPr>
            <a:spLocks noChangeArrowheads="1"/>
          </p:cNvSpPr>
          <p:nvPr/>
        </p:nvSpPr>
        <p:spPr bwMode="auto">
          <a:xfrm>
            <a:off x="2051050" y="333375"/>
            <a:ext cx="647700"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6330" name="Line 22"/>
          <p:cNvSpPr>
            <a:spLocks noChangeShapeType="1"/>
          </p:cNvSpPr>
          <p:nvPr/>
        </p:nvSpPr>
        <p:spPr bwMode="auto">
          <a:xfrm rot="10800000" flipV="1">
            <a:off x="6084888" y="2852738"/>
            <a:ext cx="574675" cy="0"/>
          </a:xfrm>
          <a:prstGeom prst="line">
            <a:avLst/>
          </a:prstGeom>
          <a:noFill/>
          <a:ln w="57150">
            <a:solidFill>
              <a:srgbClr val="66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31" name="Oval 23"/>
          <p:cNvSpPr>
            <a:spLocks noChangeArrowheads="1"/>
          </p:cNvSpPr>
          <p:nvPr/>
        </p:nvSpPr>
        <p:spPr bwMode="auto">
          <a:xfrm>
            <a:off x="4067175" y="1557338"/>
            <a:ext cx="144463" cy="144462"/>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6332" name="Line 24"/>
          <p:cNvSpPr>
            <a:spLocks noChangeShapeType="1"/>
          </p:cNvSpPr>
          <p:nvPr/>
        </p:nvSpPr>
        <p:spPr bwMode="auto">
          <a:xfrm flipV="1">
            <a:off x="6084888" y="2852738"/>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6333" name="Text Box 25"/>
          <p:cNvSpPr txBox="1">
            <a:spLocks noChangeArrowheads="1"/>
          </p:cNvSpPr>
          <p:nvPr/>
        </p:nvSpPr>
        <p:spPr bwMode="auto">
          <a:xfrm>
            <a:off x="323850" y="5072063"/>
            <a:ext cx="67691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a:t>Gewichtskraft   	….vertikal nach unten</a:t>
            </a:r>
          </a:p>
          <a:p>
            <a:pPr eaLnBrk="1" hangingPunct="1">
              <a:spcBef>
                <a:spcPct val="50000"/>
              </a:spcBef>
            </a:pPr>
            <a:r>
              <a:rPr lang="de-DE" altLang="de-DE">
                <a:solidFill>
                  <a:srgbClr val="FF3300"/>
                </a:solidFill>
              </a:rPr>
              <a:t>Bodenreaktionskraft 	… normal zum Boden</a:t>
            </a:r>
          </a:p>
          <a:p>
            <a:pPr eaLnBrk="1" hangingPunct="1">
              <a:spcBef>
                <a:spcPct val="50000"/>
              </a:spcBef>
            </a:pPr>
            <a:r>
              <a:rPr lang="de-DE" altLang="de-DE">
                <a:solidFill>
                  <a:srgbClr val="669900"/>
                </a:solidFill>
              </a:rPr>
              <a:t>Reibungskraft 		…parallel zum Boden</a:t>
            </a:r>
          </a:p>
        </p:txBody>
      </p:sp>
      <p:sp>
        <p:nvSpPr>
          <p:cNvPr id="56334" name="Line 28"/>
          <p:cNvSpPr>
            <a:spLocks noChangeShapeType="1"/>
          </p:cNvSpPr>
          <p:nvPr/>
        </p:nvSpPr>
        <p:spPr bwMode="auto">
          <a:xfrm>
            <a:off x="0" y="4800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Line 2"/>
          <p:cNvSpPr>
            <a:spLocks noChangeShapeType="1"/>
          </p:cNvSpPr>
          <p:nvPr/>
        </p:nvSpPr>
        <p:spPr bwMode="auto">
          <a:xfrm>
            <a:off x="2700338" y="1125538"/>
            <a:ext cx="3713162" cy="1360487"/>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47" name="Line 3"/>
          <p:cNvSpPr>
            <a:spLocks noChangeShapeType="1"/>
          </p:cNvSpPr>
          <p:nvPr/>
        </p:nvSpPr>
        <p:spPr bwMode="auto">
          <a:xfrm flipH="1">
            <a:off x="1763713" y="1196975"/>
            <a:ext cx="936625" cy="1749425"/>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48" name="Line 4"/>
          <p:cNvSpPr>
            <a:spLocks noChangeShapeType="1"/>
          </p:cNvSpPr>
          <p:nvPr/>
        </p:nvSpPr>
        <p:spPr bwMode="auto">
          <a:xfrm>
            <a:off x="2555875" y="981075"/>
            <a:ext cx="144463"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49" name="Line 5"/>
          <p:cNvSpPr>
            <a:spLocks noChangeShapeType="1"/>
          </p:cNvSpPr>
          <p:nvPr/>
        </p:nvSpPr>
        <p:spPr bwMode="auto">
          <a:xfrm flipH="1">
            <a:off x="6084888" y="2493963"/>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50" name="Line 6"/>
          <p:cNvSpPr>
            <a:spLocks noChangeShapeType="1"/>
          </p:cNvSpPr>
          <p:nvPr/>
        </p:nvSpPr>
        <p:spPr bwMode="auto">
          <a:xfrm flipV="1">
            <a:off x="1763713" y="2925763"/>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51" name="Line 7"/>
          <p:cNvSpPr>
            <a:spLocks noChangeShapeType="1"/>
          </p:cNvSpPr>
          <p:nvPr/>
        </p:nvSpPr>
        <p:spPr bwMode="auto">
          <a:xfrm flipH="1">
            <a:off x="4140200" y="1701800"/>
            <a:ext cx="7938" cy="20875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52" name="Line 8"/>
          <p:cNvSpPr>
            <a:spLocks noChangeShapeType="1"/>
          </p:cNvSpPr>
          <p:nvPr/>
        </p:nvSpPr>
        <p:spPr bwMode="auto">
          <a:xfrm flipV="1">
            <a:off x="1187450" y="2925763"/>
            <a:ext cx="574675" cy="0"/>
          </a:xfrm>
          <a:prstGeom prst="line">
            <a:avLst/>
          </a:prstGeom>
          <a:noFill/>
          <a:ln w="57150">
            <a:solidFill>
              <a:srgbClr val="66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53" name="Oval 9"/>
          <p:cNvSpPr>
            <a:spLocks noChangeArrowheads="1"/>
          </p:cNvSpPr>
          <p:nvPr/>
        </p:nvSpPr>
        <p:spPr bwMode="auto">
          <a:xfrm>
            <a:off x="2051050" y="333375"/>
            <a:ext cx="647700" cy="720725"/>
          </a:xfrm>
          <a:prstGeom prst="ellipse">
            <a:avLst/>
          </a:prstGeom>
          <a:solidFill>
            <a:srgbClr val="FFFF00"/>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7354" name="Line 10"/>
          <p:cNvSpPr>
            <a:spLocks noChangeShapeType="1"/>
          </p:cNvSpPr>
          <p:nvPr/>
        </p:nvSpPr>
        <p:spPr bwMode="auto">
          <a:xfrm rot="10800000" flipV="1">
            <a:off x="6084888" y="2852738"/>
            <a:ext cx="574675" cy="0"/>
          </a:xfrm>
          <a:prstGeom prst="line">
            <a:avLst/>
          </a:prstGeom>
          <a:noFill/>
          <a:ln w="57150">
            <a:solidFill>
              <a:srgbClr val="66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55" name="Oval 11"/>
          <p:cNvSpPr>
            <a:spLocks noChangeArrowheads="1"/>
          </p:cNvSpPr>
          <p:nvPr/>
        </p:nvSpPr>
        <p:spPr bwMode="auto">
          <a:xfrm>
            <a:off x="4067175" y="1557338"/>
            <a:ext cx="144463" cy="144462"/>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7356" name="Line 12"/>
          <p:cNvSpPr>
            <a:spLocks noChangeShapeType="1"/>
          </p:cNvSpPr>
          <p:nvPr/>
        </p:nvSpPr>
        <p:spPr bwMode="auto">
          <a:xfrm flipV="1">
            <a:off x="6084888" y="2852738"/>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57357" name="Text Box 13"/>
          <p:cNvSpPr txBox="1">
            <a:spLocks noChangeArrowheads="1"/>
          </p:cNvSpPr>
          <p:nvPr/>
        </p:nvSpPr>
        <p:spPr bwMode="auto">
          <a:xfrm>
            <a:off x="4262438" y="1243013"/>
            <a:ext cx="1473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t>KSP</a:t>
            </a:r>
          </a:p>
        </p:txBody>
      </p:sp>
      <p:sp>
        <p:nvSpPr>
          <p:cNvPr id="57358" name="Text Box 14"/>
          <p:cNvSpPr txBox="1">
            <a:spLocks noChangeArrowheads="1"/>
          </p:cNvSpPr>
          <p:nvPr/>
        </p:nvSpPr>
        <p:spPr bwMode="auto">
          <a:xfrm>
            <a:off x="4140200" y="3500438"/>
            <a:ext cx="863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t>F</a:t>
            </a:r>
            <a:r>
              <a:rPr lang="de-DE" altLang="de-DE" sz="3200" baseline="-25000"/>
              <a:t>G</a:t>
            </a:r>
          </a:p>
        </p:txBody>
      </p:sp>
      <p:sp>
        <p:nvSpPr>
          <p:cNvPr id="57359" name="Text Box 15"/>
          <p:cNvSpPr txBox="1">
            <a:spLocks noChangeArrowheads="1"/>
          </p:cNvSpPr>
          <p:nvPr/>
        </p:nvSpPr>
        <p:spPr bwMode="auto">
          <a:xfrm>
            <a:off x="6084888" y="3789363"/>
            <a:ext cx="863600" cy="90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BR,2</a:t>
            </a:r>
          </a:p>
        </p:txBody>
      </p:sp>
      <p:sp>
        <p:nvSpPr>
          <p:cNvPr id="57360" name="Text Box 16"/>
          <p:cNvSpPr txBox="1">
            <a:spLocks noChangeArrowheads="1"/>
          </p:cNvSpPr>
          <p:nvPr/>
        </p:nvSpPr>
        <p:spPr bwMode="auto">
          <a:xfrm>
            <a:off x="1763713" y="3933825"/>
            <a:ext cx="10080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BR,1</a:t>
            </a:r>
          </a:p>
        </p:txBody>
      </p:sp>
      <p:sp>
        <p:nvSpPr>
          <p:cNvPr id="57361" name="Text Box 17"/>
          <p:cNvSpPr txBox="1">
            <a:spLocks noChangeArrowheads="1"/>
          </p:cNvSpPr>
          <p:nvPr/>
        </p:nvSpPr>
        <p:spPr bwMode="auto">
          <a:xfrm>
            <a:off x="468313" y="2420938"/>
            <a:ext cx="10080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669900"/>
                </a:solidFill>
              </a:rPr>
              <a:t>F</a:t>
            </a:r>
            <a:r>
              <a:rPr lang="de-DE" altLang="de-DE" sz="3200" baseline="-25000">
                <a:solidFill>
                  <a:srgbClr val="669900"/>
                </a:solidFill>
              </a:rPr>
              <a:t>R,1</a:t>
            </a:r>
          </a:p>
        </p:txBody>
      </p:sp>
      <p:sp>
        <p:nvSpPr>
          <p:cNvPr id="57362" name="Text Box 18"/>
          <p:cNvSpPr txBox="1">
            <a:spLocks noChangeArrowheads="1"/>
          </p:cNvSpPr>
          <p:nvPr/>
        </p:nvSpPr>
        <p:spPr bwMode="auto">
          <a:xfrm>
            <a:off x="6659563" y="2492375"/>
            <a:ext cx="10080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669900"/>
                </a:solidFill>
              </a:rPr>
              <a:t>F</a:t>
            </a:r>
            <a:r>
              <a:rPr lang="de-DE" altLang="de-DE" sz="3200" baseline="-25000">
                <a:solidFill>
                  <a:srgbClr val="669900"/>
                </a:solidFill>
              </a:rPr>
              <a:t>R,2</a:t>
            </a:r>
          </a:p>
        </p:txBody>
      </p:sp>
      <p:sp>
        <p:nvSpPr>
          <p:cNvPr id="57363" name="Text Box 19"/>
          <p:cNvSpPr txBox="1">
            <a:spLocks noChangeArrowheads="1"/>
          </p:cNvSpPr>
          <p:nvPr/>
        </p:nvSpPr>
        <p:spPr bwMode="auto">
          <a:xfrm>
            <a:off x="250825" y="4986338"/>
            <a:ext cx="82835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a:latin typeface="Arial" charset="0"/>
              </a:rPr>
              <a:t>2. Kräftegleichgewicht erstellen für horizontale und vertikale 	Kräfte (Summe der vertikalen und horizontalen 	Kräfte muss Null ergeben)</a:t>
            </a:r>
          </a:p>
        </p:txBody>
      </p:sp>
      <p:sp>
        <p:nvSpPr>
          <p:cNvPr id="57364" name="Line 21"/>
          <p:cNvSpPr>
            <a:spLocks noChangeShapeType="1"/>
          </p:cNvSpPr>
          <p:nvPr/>
        </p:nvSpPr>
        <p:spPr bwMode="auto">
          <a:xfrm>
            <a:off x="0" y="48006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pieren 1"/>
          <p:cNvGrpSpPr/>
          <p:nvPr/>
        </p:nvGrpSpPr>
        <p:grpSpPr>
          <a:xfrm>
            <a:off x="331118" y="1366508"/>
            <a:ext cx="3941953" cy="2476475"/>
            <a:chOff x="282575" y="1962150"/>
            <a:chExt cx="5945188" cy="4179888"/>
          </a:xfrm>
        </p:grpSpPr>
        <p:sp>
          <p:nvSpPr>
            <p:cNvPr id="60418" name="Line 2"/>
            <p:cNvSpPr>
              <a:spLocks noChangeShapeType="1"/>
            </p:cNvSpPr>
            <p:nvPr/>
          </p:nvSpPr>
          <p:spPr bwMode="auto">
            <a:xfrm>
              <a:off x="2514600" y="2754313"/>
              <a:ext cx="3713163" cy="1360487"/>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0419" name="Line 3"/>
            <p:cNvSpPr>
              <a:spLocks noChangeShapeType="1"/>
            </p:cNvSpPr>
            <p:nvPr/>
          </p:nvSpPr>
          <p:spPr bwMode="auto">
            <a:xfrm flipH="1">
              <a:off x="1577975" y="2825750"/>
              <a:ext cx="936625" cy="1749425"/>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0420" name="Line 4"/>
            <p:cNvSpPr>
              <a:spLocks noChangeShapeType="1"/>
            </p:cNvSpPr>
            <p:nvPr/>
          </p:nvSpPr>
          <p:spPr bwMode="auto">
            <a:xfrm>
              <a:off x="2370138" y="2609850"/>
              <a:ext cx="144462"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0421" name="Line 5"/>
            <p:cNvSpPr>
              <a:spLocks noChangeShapeType="1"/>
            </p:cNvSpPr>
            <p:nvPr/>
          </p:nvSpPr>
          <p:spPr bwMode="auto">
            <a:xfrm flipH="1">
              <a:off x="5899150" y="4122738"/>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0422" name="Line 6"/>
            <p:cNvSpPr>
              <a:spLocks noChangeShapeType="1"/>
            </p:cNvSpPr>
            <p:nvPr/>
          </p:nvSpPr>
          <p:spPr bwMode="auto">
            <a:xfrm flipV="1">
              <a:off x="1577975" y="4554538"/>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0423" name="Line 8"/>
            <p:cNvSpPr>
              <a:spLocks noChangeShapeType="1"/>
            </p:cNvSpPr>
            <p:nvPr/>
          </p:nvSpPr>
          <p:spPr bwMode="auto">
            <a:xfrm flipV="1">
              <a:off x="1001713" y="4554538"/>
              <a:ext cx="574675" cy="0"/>
            </a:xfrm>
            <a:prstGeom prst="line">
              <a:avLst/>
            </a:prstGeom>
            <a:noFill/>
            <a:ln w="57150">
              <a:solidFill>
                <a:srgbClr val="66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0424" name="Oval 9"/>
            <p:cNvSpPr>
              <a:spLocks noChangeArrowheads="1"/>
            </p:cNvSpPr>
            <p:nvPr/>
          </p:nvSpPr>
          <p:spPr bwMode="auto">
            <a:xfrm>
              <a:off x="1865313" y="1962150"/>
              <a:ext cx="647700"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0425" name="Oval 11"/>
            <p:cNvSpPr>
              <a:spLocks noChangeArrowheads="1"/>
            </p:cNvSpPr>
            <p:nvPr/>
          </p:nvSpPr>
          <p:spPr bwMode="auto">
            <a:xfrm>
              <a:off x="3881438" y="3186113"/>
              <a:ext cx="144462" cy="144462"/>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0426" name="Text Box 13"/>
            <p:cNvSpPr txBox="1">
              <a:spLocks noChangeArrowheads="1"/>
            </p:cNvSpPr>
            <p:nvPr/>
          </p:nvSpPr>
          <p:spPr bwMode="auto">
            <a:xfrm>
              <a:off x="4025900" y="2825751"/>
              <a:ext cx="1208924" cy="67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de-DE" altLang="de-DE" sz="2000" dirty="0"/>
            </a:p>
          </p:txBody>
        </p:sp>
        <p:sp>
          <p:nvSpPr>
            <p:cNvPr id="60427" name="Text Box 16"/>
            <p:cNvSpPr txBox="1">
              <a:spLocks noChangeArrowheads="1"/>
            </p:cNvSpPr>
            <p:nvPr/>
          </p:nvSpPr>
          <p:spPr bwMode="auto">
            <a:xfrm>
              <a:off x="1577975" y="5562600"/>
              <a:ext cx="1439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dirty="0">
                  <a:solidFill>
                    <a:srgbClr val="FF3300"/>
                  </a:solidFill>
                </a:rPr>
                <a:t>F</a:t>
              </a:r>
              <a:r>
                <a:rPr lang="de-DE" altLang="de-DE" sz="2000" baseline="-25000" dirty="0">
                  <a:solidFill>
                    <a:srgbClr val="FF3300"/>
                  </a:solidFill>
                </a:rPr>
                <a:t>BR</a:t>
              </a:r>
            </a:p>
          </p:txBody>
        </p:sp>
        <p:sp>
          <p:nvSpPr>
            <p:cNvPr id="60428" name="Text Box 17"/>
            <p:cNvSpPr txBox="1">
              <a:spLocks noChangeArrowheads="1"/>
            </p:cNvSpPr>
            <p:nvPr/>
          </p:nvSpPr>
          <p:spPr bwMode="auto">
            <a:xfrm>
              <a:off x="282575" y="4049713"/>
              <a:ext cx="10080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dirty="0">
                  <a:solidFill>
                    <a:srgbClr val="669900"/>
                  </a:solidFill>
                </a:rPr>
                <a:t>F</a:t>
              </a:r>
              <a:r>
                <a:rPr lang="de-DE" altLang="de-DE" sz="2000" baseline="-25000" dirty="0">
                  <a:solidFill>
                    <a:srgbClr val="669900"/>
                  </a:solidFill>
                </a:rPr>
                <a:t>R</a:t>
              </a:r>
            </a:p>
          </p:txBody>
        </p:sp>
      </p:grpSp>
      <p:sp>
        <p:nvSpPr>
          <p:cNvPr id="60429" name="Text Box 24"/>
          <p:cNvSpPr txBox="1">
            <a:spLocks noChangeArrowheads="1"/>
          </p:cNvSpPr>
          <p:nvPr/>
        </p:nvSpPr>
        <p:spPr bwMode="auto">
          <a:xfrm>
            <a:off x="304800" y="214691"/>
            <a:ext cx="84391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dirty="0">
                <a:latin typeface="Arial" charset="0"/>
              </a:rPr>
              <a:t>Besteht ein Unterschied für das Schulterdrehmoment mit und ohne Reibungskraft?</a:t>
            </a:r>
            <a:endParaRPr lang="de-DE" altLang="de-DE" baseline="-25000" dirty="0">
              <a:latin typeface="Arial" charset="0"/>
            </a:endParaRPr>
          </a:p>
        </p:txBody>
      </p:sp>
      <p:grpSp>
        <p:nvGrpSpPr>
          <p:cNvPr id="15" name="Gruppieren 14"/>
          <p:cNvGrpSpPr/>
          <p:nvPr/>
        </p:nvGrpSpPr>
        <p:grpSpPr>
          <a:xfrm>
            <a:off x="5286111" y="1444882"/>
            <a:ext cx="3209925" cy="2384146"/>
            <a:chOff x="1268413" y="549275"/>
            <a:chExt cx="4649787" cy="4326532"/>
          </a:xfrm>
        </p:grpSpPr>
        <p:sp>
          <p:nvSpPr>
            <p:cNvPr id="16" name="Line 2"/>
            <p:cNvSpPr>
              <a:spLocks noChangeShapeType="1"/>
            </p:cNvSpPr>
            <p:nvPr/>
          </p:nvSpPr>
          <p:spPr bwMode="auto">
            <a:xfrm>
              <a:off x="2205038" y="1341438"/>
              <a:ext cx="3713162" cy="1360487"/>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17" name="Line 3"/>
            <p:cNvSpPr>
              <a:spLocks noChangeShapeType="1"/>
            </p:cNvSpPr>
            <p:nvPr/>
          </p:nvSpPr>
          <p:spPr bwMode="auto">
            <a:xfrm flipH="1">
              <a:off x="1268413" y="1412875"/>
              <a:ext cx="936625" cy="1749425"/>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18" name="Line 4"/>
            <p:cNvSpPr>
              <a:spLocks noChangeShapeType="1"/>
            </p:cNvSpPr>
            <p:nvPr/>
          </p:nvSpPr>
          <p:spPr bwMode="auto">
            <a:xfrm>
              <a:off x="2060575" y="1196975"/>
              <a:ext cx="144463"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19" name="Line 5"/>
            <p:cNvSpPr>
              <a:spLocks noChangeShapeType="1"/>
            </p:cNvSpPr>
            <p:nvPr/>
          </p:nvSpPr>
          <p:spPr bwMode="auto">
            <a:xfrm flipH="1">
              <a:off x="5589588" y="2709863"/>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20" name="Line 6"/>
            <p:cNvSpPr>
              <a:spLocks noChangeShapeType="1"/>
            </p:cNvSpPr>
            <p:nvPr/>
          </p:nvSpPr>
          <p:spPr bwMode="auto">
            <a:xfrm flipV="1">
              <a:off x="1268413" y="3141663"/>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21" name="Oval 8"/>
            <p:cNvSpPr>
              <a:spLocks noChangeArrowheads="1"/>
            </p:cNvSpPr>
            <p:nvPr/>
          </p:nvSpPr>
          <p:spPr bwMode="auto">
            <a:xfrm>
              <a:off x="1555750" y="549275"/>
              <a:ext cx="647700"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2" name="Oval 9"/>
            <p:cNvSpPr>
              <a:spLocks noChangeArrowheads="1"/>
            </p:cNvSpPr>
            <p:nvPr/>
          </p:nvSpPr>
          <p:spPr bwMode="auto">
            <a:xfrm>
              <a:off x="3571875" y="1773238"/>
              <a:ext cx="144463" cy="144462"/>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23" name="Text Box 10"/>
            <p:cNvSpPr txBox="1">
              <a:spLocks noChangeArrowheads="1"/>
            </p:cNvSpPr>
            <p:nvPr/>
          </p:nvSpPr>
          <p:spPr bwMode="auto">
            <a:xfrm>
              <a:off x="3644898" y="1458913"/>
              <a:ext cx="1189897" cy="726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de-DE" altLang="de-DE" sz="2000" dirty="0"/>
            </a:p>
          </p:txBody>
        </p:sp>
        <p:sp>
          <p:nvSpPr>
            <p:cNvPr id="24" name="Text Box 11"/>
            <p:cNvSpPr txBox="1">
              <a:spLocks noChangeArrowheads="1"/>
            </p:cNvSpPr>
            <p:nvPr/>
          </p:nvSpPr>
          <p:spPr bwMode="auto">
            <a:xfrm>
              <a:off x="1268413" y="4149724"/>
              <a:ext cx="1439863" cy="726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dirty="0">
                  <a:solidFill>
                    <a:srgbClr val="FF3300"/>
                  </a:solidFill>
                </a:rPr>
                <a:t>F</a:t>
              </a:r>
              <a:r>
                <a:rPr lang="de-DE" altLang="de-DE" sz="2000" baseline="-25000" dirty="0">
                  <a:solidFill>
                    <a:srgbClr val="FF3300"/>
                  </a:solidFill>
                </a:rPr>
                <a:t>BR</a:t>
              </a:r>
            </a:p>
          </p:txBody>
        </p:sp>
      </p:grpSp>
      <p:grpSp>
        <p:nvGrpSpPr>
          <p:cNvPr id="25" name="Gruppieren 24"/>
          <p:cNvGrpSpPr/>
          <p:nvPr/>
        </p:nvGrpSpPr>
        <p:grpSpPr>
          <a:xfrm>
            <a:off x="356347" y="3926693"/>
            <a:ext cx="3973131" cy="2717977"/>
            <a:chOff x="836613" y="1095375"/>
            <a:chExt cx="5945187" cy="4609541"/>
          </a:xfrm>
        </p:grpSpPr>
        <p:sp>
          <p:nvSpPr>
            <p:cNvPr id="26" name="Line 1026"/>
            <p:cNvSpPr>
              <a:spLocks noChangeShapeType="1"/>
            </p:cNvSpPr>
            <p:nvPr/>
          </p:nvSpPr>
          <p:spPr bwMode="auto">
            <a:xfrm>
              <a:off x="3068638" y="1887538"/>
              <a:ext cx="3713162" cy="1360487"/>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27" name="Line 1027"/>
            <p:cNvSpPr>
              <a:spLocks noChangeShapeType="1"/>
            </p:cNvSpPr>
            <p:nvPr/>
          </p:nvSpPr>
          <p:spPr bwMode="auto">
            <a:xfrm flipH="1">
              <a:off x="2132013" y="1958975"/>
              <a:ext cx="936625" cy="1749425"/>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28" name="Line 1028"/>
            <p:cNvSpPr>
              <a:spLocks noChangeShapeType="1"/>
            </p:cNvSpPr>
            <p:nvPr/>
          </p:nvSpPr>
          <p:spPr bwMode="auto">
            <a:xfrm>
              <a:off x="2924175" y="1743075"/>
              <a:ext cx="144463"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29" name="Line 1029"/>
            <p:cNvSpPr>
              <a:spLocks noChangeShapeType="1"/>
            </p:cNvSpPr>
            <p:nvPr/>
          </p:nvSpPr>
          <p:spPr bwMode="auto">
            <a:xfrm flipH="1">
              <a:off x="6453188" y="3255963"/>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30" name="Line 1030"/>
            <p:cNvSpPr>
              <a:spLocks noChangeShapeType="1"/>
            </p:cNvSpPr>
            <p:nvPr/>
          </p:nvSpPr>
          <p:spPr bwMode="auto">
            <a:xfrm flipV="1">
              <a:off x="2120900" y="3687763"/>
              <a:ext cx="11113" cy="1570037"/>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31" name="Line 1031"/>
            <p:cNvSpPr>
              <a:spLocks noChangeShapeType="1"/>
            </p:cNvSpPr>
            <p:nvPr/>
          </p:nvSpPr>
          <p:spPr bwMode="auto">
            <a:xfrm flipV="1">
              <a:off x="1587500" y="3733800"/>
              <a:ext cx="574675" cy="0"/>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32" name="Oval 1032"/>
            <p:cNvSpPr>
              <a:spLocks noChangeArrowheads="1"/>
            </p:cNvSpPr>
            <p:nvPr/>
          </p:nvSpPr>
          <p:spPr bwMode="auto">
            <a:xfrm>
              <a:off x="2419350" y="1095375"/>
              <a:ext cx="647700"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3" name="Oval 1033"/>
            <p:cNvSpPr>
              <a:spLocks noChangeArrowheads="1"/>
            </p:cNvSpPr>
            <p:nvPr/>
          </p:nvSpPr>
          <p:spPr bwMode="auto">
            <a:xfrm>
              <a:off x="4435475" y="2319338"/>
              <a:ext cx="144463" cy="144462"/>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34" name="Text Box 1034"/>
            <p:cNvSpPr txBox="1">
              <a:spLocks noChangeArrowheads="1"/>
            </p:cNvSpPr>
            <p:nvPr/>
          </p:nvSpPr>
          <p:spPr bwMode="auto">
            <a:xfrm>
              <a:off x="4579939" y="2005012"/>
              <a:ext cx="1024972" cy="678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de-DE" altLang="de-DE" sz="2000" dirty="0"/>
            </a:p>
          </p:txBody>
        </p:sp>
        <p:sp>
          <p:nvSpPr>
            <p:cNvPr id="35" name="Text Box 1035"/>
            <p:cNvSpPr txBox="1">
              <a:spLocks noChangeArrowheads="1"/>
            </p:cNvSpPr>
            <p:nvPr/>
          </p:nvSpPr>
          <p:spPr bwMode="auto">
            <a:xfrm>
              <a:off x="2197100" y="4953001"/>
              <a:ext cx="1439862" cy="751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dirty="0">
                  <a:solidFill>
                    <a:srgbClr val="FF3300"/>
                  </a:solidFill>
                </a:rPr>
                <a:t>F</a:t>
              </a:r>
              <a:r>
                <a:rPr lang="de-DE" altLang="de-DE" sz="2000" baseline="-25000" dirty="0">
                  <a:solidFill>
                    <a:srgbClr val="FF3300"/>
                  </a:solidFill>
                </a:rPr>
                <a:t>BR</a:t>
              </a:r>
            </a:p>
          </p:txBody>
        </p:sp>
        <p:sp>
          <p:nvSpPr>
            <p:cNvPr id="36" name="Text Box 1036"/>
            <p:cNvSpPr txBox="1">
              <a:spLocks noChangeArrowheads="1"/>
            </p:cNvSpPr>
            <p:nvPr/>
          </p:nvSpPr>
          <p:spPr bwMode="auto">
            <a:xfrm>
              <a:off x="836613" y="3182937"/>
              <a:ext cx="1008061" cy="751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dirty="0">
                  <a:solidFill>
                    <a:srgbClr val="FF3300"/>
                  </a:solidFill>
                </a:rPr>
                <a:t>F</a:t>
              </a:r>
              <a:r>
                <a:rPr lang="de-DE" altLang="de-DE" sz="2000" baseline="-25000" dirty="0">
                  <a:solidFill>
                    <a:srgbClr val="FF3300"/>
                  </a:solidFill>
                </a:rPr>
                <a:t>R</a:t>
              </a:r>
            </a:p>
          </p:txBody>
        </p:sp>
        <p:sp>
          <p:nvSpPr>
            <p:cNvPr id="37" name="Line 1042"/>
            <p:cNvSpPr>
              <a:spLocks noChangeShapeType="1"/>
            </p:cNvSpPr>
            <p:nvPr/>
          </p:nvSpPr>
          <p:spPr bwMode="auto">
            <a:xfrm>
              <a:off x="1587500" y="3733800"/>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8" name="Line 1043"/>
            <p:cNvSpPr>
              <a:spLocks noChangeShapeType="1"/>
            </p:cNvSpPr>
            <p:nvPr/>
          </p:nvSpPr>
          <p:spPr bwMode="auto">
            <a:xfrm>
              <a:off x="1587500" y="5257800"/>
              <a:ext cx="576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39" name="Line 1044"/>
            <p:cNvSpPr>
              <a:spLocks noChangeShapeType="1"/>
            </p:cNvSpPr>
            <p:nvPr/>
          </p:nvSpPr>
          <p:spPr bwMode="auto">
            <a:xfrm flipV="1">
              <a:off x="1587500" y="1447800"/>
              <a:ext cx="1295400" cy="3810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40" name="Line 1045"/>
            <p:cNvSpPr>
              <a:spLocks noChangeShapeType="1"/>
            </p:cNvSpPr>
            <p:nvPr/>
          </p:nvSpPr>
          <p:spPr bwMode="auto">
            <a:xfrm>
              <a:off x="2730500" y="1828800"/>
              <a:ext cx="338138" cy="130175"/>
            </a:xfrm>
            <a:prstGeom prst="line">
              <a:avLst/>
            </a:prstGeom>
            <a:noFill/>
            <a:ln w="349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41" name="Text Box 1047"/>
            <p:cNvSpPr txBox="1">
              <a:spLocks noChangeArrowheads="1"/>
            </p:cNvSpPr>
            <p:nvPr/>
          </p:nvSpPr>
          <p:spPr bwMode="auto">
            <a:xfrm>
              <a:off x="3124200" y="1371599"/>
              <a:ext cx="1439862" cy="751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dirty="0" err="1"/>
                <a:t>l</a:t>
              </a:r>
              <a:r>
                <a:rPr lang="de-DE" altLang="de-DE" sz="2000" baseline="-25000" dirty="0" err="1"/>
                <a:t>Schulter</a:t>
              </a:r>
              <a:endParaRPr lang="de-DE" altLang="de-DE" sz="2000" baseline="-25000" dirty="0"/>
            </a:p>
          </p:txBody>
        </p:sp>
      </p:grpSp>
      <p:grpSp>
        <p:nvGrpSpPr>
          <p:cNvPr id="42" name="Gruppieren 41"/>
          <p:cNvGrpSpPr/>
          <p:nvPr/>
        </p:nvGrpSpPr>
        <p:grpSpPr>
          <a:xfrm>
            <a:off x="5253159" y="3993767"/>
            <a:ext cx="3401695" cy="2650904"/>
            <a:chOff x="1444625" y="752475"/>
            <a:chExt cx="4651375" cy="4240480"/>
          </a:xfrm>
        </p:grpSpPr>
        <p:sp>
          <p:nvSpPr>
            <p:cNvPr id="43" name="Line 2"/>
            <p:cNvSpPr>
              <a:spLocks noChangeShapeType="1"/>
            </p:cNvSpPr>
            <p:nvPr/>
          </p:nvSpPr>
          <p:spPr bwMode="auto">
            <a:xfrm>
              <a:off x="2382838" y="1544638"/>
              <a:ext cx="3713162" cy="1360487"/>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4" name="Line 3"/>
            <p:cNvSpPr>
              <a:spLocks noChangeShapeType="1"/>
            </p:cNvSpPr>
            <p:nvPr/>
          </p:nvSpPr>
          <p:spPr bwMode="auto">
            <a:xfrm flipH="1">
              <a:off x="1446213" y="1616075"/>
              <a:ext cx="936625" cy="1749425"/>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5" name="Line 4"/>
            <p:cNvSpPr>
              <a:spLocks noChangeShapeType="1"/>
            </p:cNvSpPr>
            <p:nvPr/>
          </p:nvSpPr>
          <p:spPr bwMode="auto">
            <a:xfrm>
              <a:off x="2238375" y="1400175"/>
              <a:ext cx="144463"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6" name="Line 5"/>
            <p:cNvSpPr>
              <a:spLocks noChangeShapeType="1"/>
            </p:cNvSpPr>
            <p:nvPr/>
          </p:nvSpPr>
          <p:spPr bwMode="auto">
            <a:xfrm flipH="1">
              <a:off x="5767388" y="2913063"/>
              <a:ext cx="304800" cy="3810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7" name="Line 6"/>
            <p:cNvSpPr>
              <a:spLocks noChangeShapeType="1"/>
            </p:cNvSpPr>
            <p:nvPr/>
          </p:nvSpPr>
          <p:spPr bwMode="auto">
            <a:xfrm flipV="1">
              <a:off x="1446213" y="3344863"/>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48" name="Oval 7"/>
            <p:cNvSpPr>
              <a:spLocks noChangeArrowheads="1"/>
            </p:cNvSpPr>
            <p:nvPr/>
          </p:nvSpPr>
          <p:spPr bwMode="auto">
            <a:xfrm>
              <a:off x="1733550" y="752475"/>
              <a:ext cx="647700"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49" name="Oval 8"/>
            <p:cNvSpPr>
              <a:spLocks noChangeArrowheads="1"/>
            </p:cNvSpPr>
            <p:nvPr/>
          </p:nvSpPr>
          <p:spPr bwMode="auto">
            <a:xfrm>
              <a:off x="3749675" y="1976438"/>
              <a:ext cx="144463" cy="144462"/>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50" name="Text Box 9"/>
            <p:cNvSpPr txBox="1">
              <a:spLocks noChangeArrowheads="1"/>
            </p:cNvSpPr>
            <p:nvPr/>
          </p:nvSpPr>
          <p:spPr bwMode="auto">
            <a:xfrm>
              <a:off x="3894138" y="1662112"/>
              <a:ext cx="1241555" cy="640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de-DE" altLang="de-DE" sz="2000" dirty="0"/>
            </a:p>
          </p:txBody>
        </p:sp>
        <p:sp>
          <p:nvSpPr>
            <p:cNvPr id="51" name="Text Box 10"/>
            <p:cNvSpPr txBox="1">
              <a:spLocks noChangeArrowheads="1"/>
            </p:cNvSpPr>
            <p:nvPr/>
          </p:nvSpPr>
          <p:spPr bwMode="auto">
            <a:xfrm>
              <a:off x="1446213" y="4352925"/>
              <a:ext cx="1439862" cy="640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dirty="0">
                  <a:solidFill>
                    <a:srgbClr val="FF3300"/>
                  </a:solidFill>
                </a:rPr>
                <a:t>F</a:t>
              </a:r>
              <a:r>
                <a:rPr lang="de-DE" altLang="de-DE" sz="2000" baseline="-25000" dirty="0">
                  <a:solidFill>
                    <a:srgbClr val="FF3300"/>
                  </a:solidFill>
                </a:rPr>
                <a:t>BR</a:t>
              </a:r>
            </a:p>
          </p:txBody>
        </p:sp>
        <p:sp>
          <p:nvSpPr>
            <p:cNvPr id="52" name="Line 16"/>
            <p:cNvSpPr>
              <a:spLocks noChangeShapeType="1"/>
            </p:cNvSpPr>
            <p:nvPr/>
          </p:nvSpPr>
          <p:spPr bwMode="auto">
            <a:xfrm>
              <a:off x="1444625" y="1544638"/>
              <a:ext cx="938213" cy="0"/>
            </a:xfrm>
            <a:prstGeom prst="line">
              <a:avLst/>
            </a:prstGeom>
            <a:noFill/>
            <a:ln w="349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53" name="Line 17"/>
            <p:cNvSpPr>
              <a:spLocks noChangeShapeType="1"/>
            </p:cNvSpPr>
            <p:nvPr/>
          </p:nvSpPr>
          <p:spPr bwMode="auto">
            <a:xfrm flipV="1">
              <a:off x="1446213" y="1400175"/>
              <a:ext cx="0" cy="31686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54" name="Text Box 18"/>
            <p:cNvSpPr txBox="1">
              <a:spLocks noChangeArrowheads="1"/>
            </p:cNvSpPr>
            <p:nvPr/>
          </p:nvSpPr>
          <p:spPr bwMode="auto">
            <a:xfrm>
              <a:off x="1735138" y="1471614"/>
              <a:ext cx="503237" cy="640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dirty="0"/>
                <a:t>l</a:t>
              </a:r>
              <a:r>
                <a:rPr lang="de-DE" altLang="de-DE" sz="2000" baseline="-25000" dirty="0"/>
                <a:t>1</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ppt_x"/>
                                          </p:val>
                                        </p:tav>
                                        <p:tav tm="100000">
                                          <p:val>
                                            <p:strVal val="#ppt_x"/>
                                          </p:val>
                                        </p:tav>
                                      </p:tavLst>
                                    </p:anim>
                                    <p:anim calcmode="lin" valueType="num">
                                      <p:cBhvr additive="base">
                                        <p:cTn id="1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pieren 1"/>
          <p:cNvGrpSpPr/>
          <p:nvPr/>
        </p:nvGrpSpPr>
        <p:grpSpPr>
          <a:xfrm>
            <a:off x="1268413" y="177801"/>
            <a:ext cx="5333555" cy="4001008"/>
            <a:chOff x="1268413" y="177800"/>
            <a:chExt cx="5975350" cy="5076825"/>
          </a:xfrm>
        </p:grpSpPr>
        <p:sp>
          <p:nvSpPr>
            <p:cNvPr id="64514" name="Line 2"/>
            <p:cNvSpPr>
              <a:spLocks noChangeShapeType="1"/>
            </p:cNvSpPr>
            <p:nvPr/>
          </p:nvSpPr>
          <p:spPr bwMode="auto">
            <a:xfrm>
              <a:off x="2205038" y="2230438"/>
              <a:ext cx="4056062" cy="117475"/>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4515" name="Line 3"/>
            <p:cNvSpPr>
              <a:spLocks noChangeShapeType="1"/>
            </p:cNvSpPr>
            <p:nvPr/>
          </p:nvSpPr>
          <p:spPr bwMode="auto">
            <a:xfrm flipH="1">
              <a:off x="1268413" y="2230438"/>
              <a:ext cx="936625" cy="18208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4516" name="Line 4"/>
            <p:cNvSpPr>
              <a:spLocks noChangeShapeType="1"/>
            </p:cNvSpPr>
            <p:nvPr/>
          </p:nvSpPr>
          <p:spPr bwMode="auto">
            <a:xfrm>
              <a:off x="2060575" y="2085975"/>
              <a:ext cx="144463"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4517" name="Line 5"/>
            <p:cNvSpPr>
              <a:spLocks noChangeShapeType="1"/>
            </p:cNvSpPr>
            <p:nvPr/>
          </p:nvSpPr>
          <p:spPr bwMode="auto">
            <a:xfrm flipH="1">
              <a:off x="6261100" y="2347913"/>
              <a:ext cx="0" cy="458787"/>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4518" name="Line 6"/>
            <p:cNvSpPr>
              <a:spLocks noChangeShapeType="1"/>
            </p:cNvSpPr>
            <p:nvPr/>
          </p:nvSpPr>
          <p:spPr bwMode="auto">
            <a:xfrm flipV="1">
              <a:off x="1268413" y="4030663"/>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4519" name="Oval 7"/>
            <p:cNvSpPr>
              <a:spLocks noChangeArrowheads="1"/>
            </p:cNvSpPr>
            <p:nvPr/>
          </p:nvSpPr>
          <p:spPr bwMode="auto">
            <a:xfrm>
              <a:off x="1555750" y="1438275"/>
              <a:ext cx="647700"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4520" name="Oval 8"/>
            <p:cNvSpPr>
              <a:spLocks noChangeArrowheads="1"/>
            </p:cNvSpPr>
            <p:nvPr/>
          </p:nvSpPr>
          <p:spPr bwMode="auto">
            <a:xfrm>
              <a:off x="3932238" y="2203450"/>
              <a:ext cx="144462" cy="144463"/>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4521" name="Text Box 10"/>
            <p:cNvSpPr txBox="1">
              <a:spLocks noChangeArrowheads="1"/>
            </p:cNvSpPr>
            <p:nvPr/>
          </p:nvSpPr>
          <p:spPr bwMode="auto">
            <a:xfrm>
              <a:off x="1377950" y="3886200"/>
              <a:ext cx="1439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BR</a:t>
              </a:r>
            </a:p>
          </p:txBody>
        </p:sp>
        <p:sp>
          <p:nvSpPr>
            <p:cNvPr id="64522" name="Line 12"/>
            <p:cNvSpPr>
              <a:spLocks noChangeShapeType="1"/>
            </p:cNvSpPr>
            <p:nvPr/>
          </p:nvSpPr>
          <p:spPr bwMode="auto">
            <a:xfrm>
              <a:off x="5803900" y="177800"/>
              <a:ext cx="0" cy="2336800"/>
            </a:xfrm>
            <a:prstGeom prst="line">
              <a:avLst/>
            </a:prstGeom>
            <a:noFill/>
            <a:ln w="57150">
              <a:solidFill>
                <a:srgbClr val="00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4523" name="Text Box 13"/>
            <p:cNvSpPr txBox="1">
              <a:spLocks noChangeArrowheads="1"/>
            </p:cNvSpPr>
            <p:nvPr/>
          </p:nvSpPr>
          <p:spPr bwMode="auto">
            <a:xfrm>
              <a:off x="5889625" y="676275"/>
              <a:ext cx="827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a:t>Sling</a:t>
              </a:r>
              <a:endParaRPr lang="de-DE" altLang="de-DE"/>
            </a:p>
          </p:txBody>
        </p:sp>
        <p:sp>
          <p:nvSpPr>
            <p:cNvPr id="64524" name="Line 14"/>
            <p:cNvSpPr>
              <a:spLocks noChangeShapeType="1"/>
            </p:cNvSpPr>
            <p:nvPr/>
          </p:nvSpPr>
          <p:spPr bwMode="auto">
            <a:xfrm flipV="1">
              <a:off x="5803900" y="1077913"/>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4525" name="Text Box 15"/>
            <p:cNvSpPr txBox="1">
              <a:spLocks noChangeArrowheads="1"/>
            </p:cNvSpPr>
            <p:nvPr/>
          </p:nvSpPr>
          <p:spPr bwMode="auto">
            <a:xfrm>
              <a:off x="5803900" y="1579563"/>
              <a:ext cx="14398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Sling</a:t>
              </a:r>
            </a:p>
          </p:txBody>
        </p:sp>
        <p:sp>
          <p:nvSpPr>
            <p:cNvPr id="64526" name="Line 16"/>
            <p:cNvSpPr>
              <a:spLocks noChangeShapeType="1"/>
            </p:cNvSpPr>
            <p:nvPr/>
          </p:nvSpPr>
          <p:spPr bwMode="auto">
            <a:xfrm flipH="1" flipV="1">
              <a:off x="4800600" y="177800"/>
              <a:ext cx="2108200" cy="0"/>
            </a:xfrm>
            <a:prstGeom prst="line">
              <a:avLst/>
            </a:prstGeom>
            <a:noFill/>
            <a:ln w="57150">
              <a:solidFill>
                <a:srgbClr val="00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grpSp>
      <p:sp>
        <p:nvSpPr>
          <p:cNvPr id="64527" name="Text Box 17"/>
          <p:cNvSpPr txBox="1">
            <a:spLocks noChangeArrowheads="1"/>
          </p:cNvSpPr>
          <p:nvPr/>
        </p:nvSpPr>
        <p:spPr bwMode="auto">
          <a:xfrm>
            <a:off x="64008" y="4975758"/>
            <a:ext cx="907999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spcBef>
                <a:spcPct val="50000"/>
              </a:spcBef>
              <a:buFont typeface="Arial" panose="020B0604020202020204" pitchFamily="34" charset="0"/>
              <a:buChar char="•"/>
            </a:pPr>
            <a:r>
              <a:rPr lang="de-DE" altLang="de-DE" sz="2000" dirty="0">
                <a:latin typeface="Arial" charset="0"/>
              </a:rPr>
              <a:t>Kann eine Reibungskraft bei den Händen auftreten, wenn ja was bewirkt sie?</a:t>
            </a:r>
          </a:p>
          <a:p>
            <a:pPr marL="342900" indent="-342900" eaLnBrk="1" hangingPunct="1">
              <a:spcBef>
                <a:spcPct val="50000"/>
              </a:spcBef>
              <a:buFont typeface="Arial" panose="020B0604020202020204" pitchFamily="34" charset="0"/>
              <a:buChar char="•"/>
            </a:pPr>
            <a:r>
              <a:rPr lang="de-DE" altLang="de-DE" sz="2000" dirty="0">
                <a:latin typeface="Arial" charset="0"/>
              </a:rPr>
              <a:t>Wirkt ein Drehmoment beim blauen Punkt?</a:t>
            </a:r>
            <a:endParaRPr lang="de-DE" altLang="de-DE" sz="2000" baseline="-25000" dirty="0">
              <a:latin typeface="Arial" charset="0"/>
            </a:endParaRPr>
          </a:p>
        </p:txBody>
      </p:sp>
      <p:sp>
        <p:nvSpPr>
          <p:cNvPr id="17" name="Text Box 15"/>
          <p:cNvSpPr txBox="1">
            <a:spLocks noChangeArrowheads="1"/>
          </p:cNvSpPr>
          <p:nvPr/>
        </p:nvSpPr>
        <p:spPr bwMode="auto">
          <a:xfrm>
            <a:off x="228600" y="6200409"/>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buFontTx/>
              <a:buAutoNum type="arabicPeriod"/>
            </a:pPr>
            <a:r>
              <a:rPr lang="de-DE" altLang="de-DE" dirty="0">
                <a:latin typeface="Arial" charset="0"/>
              </a:rPr>
              <a:t>Problem nur von einer Richtung annähern (rechte Seite)</a:t>
            </a:r>
            <a:endParaRPr lang="de-DE" altLang="de-DE" baseline="-25000" dirty="0">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76653" y="337351"/>
            <a:ext cx="8110399" cy="4101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3200" dirty="0">
                <a:solidFill>
                  <a:srgbClr val="0070C0"/>
                </a:solidFill>
                <a:latin typeface="Arial" charset="0"/>
                <a:cs typeface="Arial" charset="0"/>
              </a:rPr>
              <a:t>Einsatzgebiete der Biomechanik:</a:t>
            </a:r>
            <a:endParaRPr lang="de-AT" altLang="de-DE" sz="3200" dirty="0">
              <a:solidFill>
                <a:srgbClr val="0070C0"/>
              </a:solidFill>
              <a:cs typeface="Times New Roman" pitchFamily="18" charset="0"/>
            </a:endParaRPr>
          </a:p>
          <a:p>
            <a:pPr algn="ctr" eaLnBrk="1" hangingPunct="1"/>
            <a:endParaRPr lang="de-DE" altLang="de-DE" sz="2000" b="1" dirty="0">
              <a:latin typeface="Arial" charset="0"/>
              <a:cs typeface="Arial" charset="0"/>
            </a:endParaRPr>
          </a:p>
          <a:p>
            <a:pPr marL="1200150" lvl="1" indent="-457200">
              <a:lnSpc>
                <a:spcPct val="150000"/>
              </a:lnSpc>
              <a:buFont typeface="Arial" panose="020B0604020202020204" pitchFamily="34" charset="0"/>
              <a:buChar char="•"/>
            </a:pPr>
            <a:r>
              <a:rPr lang="de-AT" altLang="de-DE" dirty="0">
                <a:latin typeface="Arial" charset="0"/>
                <a:cs typeface="Arial" charset="0"/>
              </a:rPr>
              <a:t>Funktionelle Anatomie</a:t>
            </a:r>
          </a:p>
          <a:p>
            <a:pPr marL="1200150" lvl="1" indent="-457200">
              <a:lnSpc>
                <a:spcPct val="150000"/>
              </a:lnSpc>
              <a:buFont typeface="Arial" panose="020B0604020202020204" pitchFamily="34" charset="0"/>
              <a:buChar char="•"/>
            </a:pPr>
            <a:r>
              <a:rPr lang="de-AT" altLang="de-DE" dirty="0">
                <a:latin typeface="Arial" charset="0"/>
                <a:cs typeface="Arial" charset="0"/>
              </a:rPr>
              <a:t>Ergonomie </a:t>
            </a:r>
          </a:p>
          <a:p>
            <a:pPr marL="1200150" lvl="1" indent="-457200">
              <a:lnSpc>
                <a:spcPct val="150000"/>
              </a:lnSpc>
              <a:buFont typeface="Arial" panose="020B0604020202020204" pitchFamily="34" charset="0"/>
              <a:buChar char="•"/>
            </a:pPr>
            <a:r>
              <a:rPr lang="de-AT" altLang="de-DE" dirty="0">
                <a:latin typeface="Arial" charset="0"/>
                <a:cs typeface="Arial" charset="0"/>
              </a:rPr>
              <a:t>Orthopädie und orthopädische Chirurgie  </a:t>
            </a:r>
          </a:p>
          <a:p>
            <a:pPr marL="1200150" lvl="1" indent="-457200">
              <a:lnSpc>
                <a:spcPct val="150000"/>
              </a:lnSpc>
              <a:buFont typeface="Arial" panose="020B0604020202020204" pitchFamily="34" charset="0"/>
              <a:buChar char="•"/>
            </a:pPr>
            <a:r>
              <a:rPr lang="de-AT" altLang="de-DE" dirty="0">
                <a:latin typeface="Arial" charset="0"/>
                <a:cs typeface="Times New Roman" pitchFamily="18" charset="0"/>
              </a:rPr>
              <a:t>Rehabilitation und Prävention</a:t>
            </a:r>
          </a:p>
          <a:p>
            <a:pPr marL="1200150" lvl="1" indent="-457200">
              <a:lnSpc>
                <a:spcPct val="150000"/>
              </a:lnSpc>
              <a:buFont typeface="Arial" panose="020B0604020202020204" pitchFamily="34" charset="0"/>
              <a:buChar char="•"/>
            </a:pPr>
            <a:r>
              <a:rPr lang="de-AT" altLang="de-DE" dirty="0">
                <a:latin typeface="Arial" charset="0"/>
                <a:cs typeface="Arial" charset="0"/>
              </a:rPr>
              <a:t>Sport und Sportwissenschaft </a:t>
            </a:r>
            <a:endParaRPr lang="de-AT" altLang="de-DE" dirty="0">
              <a:cs typeface="Times New Roman" pitchFamily="18" charset="0"/>
            </a:endParaRPr>
          </a:p>
          <a:p>
            <a:pPr lvl="1" indent="0">
              <a:lnSpc>
                <a:spcPct val="150000"/>
              </a:lnSpc>
            </a:pPr>
            <a:r>
              <a:rPr lang="de-DE" altLang="de-DE" dirty="0">
                <a:latin typeface="Arial" charset="0"/>
                <a:cs typeface="Arial" charset="0"/>
              </a:rPr>
              <a:t> </a:t>
            </a:r>
            <a:endParaRPr lang="de-AT" altLang="de-DE" dirty="0">
              <a:latin typeface="Arial" charset="0"/>
              <a:cs typeface="Arial"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Line 2"/>
          <p:cNvSpPr>
            <a:spLocks noChangeShapeType="1"/>
          </p:cNvSpPr>
          <p:nvPr/>
        </p:nvSpPr>
        <p:spPr bwMode="auto">
          <a:xfrm>
            <a:off x="3932238" y="2301875"/>
            <a:ext cx="2328862" cy="46038"/>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7587" name="Line 3"/>
          <p:cNvSpPr>
            <a:spLocks noChangeShapeType="1"/>
          </p:cNvSpPr>
          <p:nvPr/>
        </p:nvSpPr>
        <p:spPr bwMode="auto">
          <a:xfrm flipH="1">
            <a:off x="6261100" y="2347913"/>
            <a:ext cx="0" cy="458787"/>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7588" name="Oval 4"/>
          <p:cNvSpPr>
            <a:spLocks noChangeArrowheads="1"/>
          </p:cNvSpPr>
          <p:nvPr/>
        </p:nvSpPr>
        <p:spPr bwMode="auto">
          <a:xfrm>
            <a:off x="3932238" y="2203450"/>
            <a:ext cx="144462" cy="144463"/>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7589" name="Line 5"/>
          <p:cNvSpPr>
            <a:spLocks noChangeShapeType="1"/>
          </p:cNvSpPr>
          <p:nvPr/>
        </p:nvSpPr>
        <p:spPr bwMode="auto">
          <a:xfrm>
            <a:off x="5803900" y="177800"/>
            <a:ext cx="0" cy="2336800"/>
          </a:xfrm>
          <a:prstGeom prst="line">
            <a:avLst/>
          </a:prstGeom>
          <a:noFill/>
          <a:ln w="57150">
            <a:solidFill>
              <a:srgbClr val="00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7590" name="Text Box 6"/>
          <p:cNvSpPr txBox="1">
            <a:spLocks noChangeArrowheads="1"/>
          </p:cNvSpPr>
          <p:nvPr/>
        </p:nvSpPr>
        <p:spPr bwMode="auto">
          <a:xfrm>
            <a:off x="5889625" y="676275"/>
            <a:ext cx="827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a:t>Sling</a:t>
            </a:r>
            <a:endParaRPr lang="de-DE" altLang="de-DE"/>
          </a:p>
        </p:txBody>
      </p:sp>
      <p:sp>
        <p:nvSpPr>
          <p:cNvPr id="67591" name="Line 7"/>
          <p:cNvSpPr>
            <a:spLocks noChangeShapeType="1"/>
          </p:cNvSpPr>
          <p:nvPr/>
        </p:nvSpPr>
        <p:spPr bwMode="auto">
          <a:xfrm flipV="1">
            <a:off x="5803900" y="1077913"/>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7592" name="Text Box 8"/>
          <p:cNvSpPr txBox="1">
            <a:spLocks noChangeArrowheads="1"/>
          </p:cNvSpPr>
          <p:nvPr/>
        </p:nvSpPr>
        <p:spPr bwMode="auto">
          <a:xfrm>
            <a:off x="5803900" y="1579563"/>
            <a:ext cx="14398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Sling</a:t>
            </a:r>
          </a:p>
        </p:txBody>
      </p:sp>
      <p:sp>
        <p:nvSpPr>
          <p:cNvPr id="67593" name="Line 9"/>
          <p:cNvSpPr>
            <a:spLocks noChangeShapeType="1"/>
          </p:cNvSpPr>
          <p:nvPr/>
        </p:nvSpPr>
        <p:spPr bwMode="auto">
          <a:xfrm flipH="1" flipV="1">
            <a:off x="4800600" y="177800"/>
            <a:ext cx="2108200" cy="0"/>
          </a:xfrm>
          <a:prstGeom prst="line">
            <a:avLst/>
          </a:prstGeom>
          <a:noFill/>
          <a:ln w="57150">
            <a:solidFill>
              <a:srgbClr val="0000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7594" name="Text Box 10"/>
          <p:cNvSpPr txBox="1">
            <a:spLocks noChangeArrowheads="1"/>
          </p:cNvSpPr>
          <p:nvPr/>
        </p:nvSpPr>
        <p:spPr bwMode="auto">
          <a:xfrm>
            <a:off x="228600" y="4668838"/>
            <a:ext cx="8686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buFontTx/>
              <a:buAutoNum type="arabicPeriod"/>
            </a:pPr>
            <a:r>
              <a:rPr lang="de-DE" altLang="de-DE" sz="2000" dirty="0">
                <a:latin typeface="+mn-lt"/>
              </a:rPr>
              <a:t>Alle Kräfte von dieser Seite bestimmen und einzeichnen</a:t>
            </a:r>
          </a:p>
          <a:p>
            <a:pPr eaLnBrk="1" hangingPunct="1">
              <a:spcBef>
                <a:spcPct val="50000"/>
              </a:spcBef>
              <a:buFontTx/>
              <a:buAutoNum type="arabicPeriod"/>
            </a:pPr>
            <a:r>
              <a:rPr lang="de-AT" altLang="de-DE" sz="2000" dirty="0" err="1">
                <a:latin typeface="+mn-lt"/>
              </a:rPr>
              <a:t>F</a:t>
            </a:r>
            <a:r>
              <a:rPr lang="de-AT" altLang="de-DE" sz="2000" baseline="-25000" dirty="0" err="1">
                <a:latin typeface="+mn-lt"/>
              </a:rPr>
              <a:t>Sling</a:t>
            </a:r>
            <a:r>
              <a:rPr lang="de-AT" altLang="de-DE" sz="2000" dirty="0">
                <a:latin typeface="+mn-lt"/>
              </a:rPr>
              <a:t> ca. halbe F</a:t>
            </a:r>
            <a:r>
              <a:rPr lang="de-AT" altLang="de-DE" sz="2000" baseline="-25000" dirty="0">
                <a:latin typeface="+mn-lt"/>
              </a:rPr>
              <a:t>G </a:t>
            </a:r>
            <a:r>
              <a:rPr lang="de-AT" altLang="de-DE" sz="2000" dirty="0">
                <a:latin typeface="+mn-lt"/>
              </a:rPr>
              <a:t>(450N)</a:t>
            </a:r>
          </a:p>
          <a:p>
            <a:pPr eaLnBrk="1" hangingPunct="1">
              <a:spcBef>
                <a:spcPct val="50000"/>
              </a:spcBef>
              <a:buFontTx/>
              <a:buAutoNum type="arabicPeriod"/>
            </a:pPr>
            <a:r>
              <a:rPr lang="de-AT" altLang="de-DE" sz="2000" dirty="0" err="1">
                <a:latin typeface="+mn-lt"/>
              </a:rPr>
              <a:t>F</a:t>
            </a:r>
            <a:r>
              <a:rPr lang="de-AT" altLang="de-DE" sz="2000" baseline="-25000" dirty="0" err="1">
                <a:latin typeface="+mn-lt"/>
              </a:rPr>
              <a:t>G,Beine</a:t>
            </a:r>
            <a:r>
              <a:rPr lang="de-AT" altLang="de-DE" sz="2000" dirty="0">
                <a:latin typeface="+mn-lt"/>
              </a:rPr>
              <a:t> ca. 30% F</a:t>
            </a:r>
            <a:r>
              <a:rPr lang="de-AT" altLang="de-DE" sz="2000" baseline="-25000" dirty="0">
                <a:latin typeface="+mn-lt"/>
              </a:rPr>
              <a:t>G</a:t>
            </a:r>
            <a:r>
              <a:rPr lang="de-AT" altLang="de-DE" sz="2000" dirty="0">
                <a:latin typeface="+mn-lt"/>
              </a:rPr>
              <a:t> (300N)</a:t>
            </a:r>
            <a:endParaRPr lang="de-DE" altLang="de-DE" sz="2000" dirty="0">
              <a:latin typeface="+mn-lt"/>
            </a:endParaRPr>
          </a:p>
        </p:txBody>
      </p:sp>
      <p:sp>
        <p:nvSpPr>
          <p:cNvPr id="67595" name="Text Box 11"/>
          <p:cNvSpPr txBox="1">
            <a:spLocks noChangeArrowheads="1"/>
          </p:cNvSpPr>
          <p:nvPr/>
        </p:nvSpPr>
        <p:spPr bwMode="auto">
          <a:xfrm>
            <a:off x="5168900" y="2987675"/>
            <a:ext cx="1439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G,Beine</a:t>
            </a:r>
          </a:p>
        </p:txBody>
      </p:sp>
      <p:sp>
        <p:nvSpPr>
          <p:cNvPr id="67596" name="Line 12"/>
          <p:cNvSpPr>
            <a:spLocks noChangeShapeType="1"/>
          </p:cNvSpPr>
          <p:nvPr/>
        </p:nvSpPr>
        <p:spPr bwMode="auto">
          <a:xfrm>
            <a:off x="5080000" y="2347913"/>
            <a:ext cx="0" cy="930275"/>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7597" name="Line 13"/>
          <p:cNvSpPr>
            <a:spLocks noChangeShapeType="1"/>
          </p:cNvSpPr>
          <p:nvPr/>
        </p:nvSpPr>
        <p:spPr bwMode="auto">
          <a:xfrm>
            <a:off x="3919538" y="415925"/>
            <a:ext cx="0" cy="3771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Line 2"/>
          <p:cNvSpPr>
            <a:spLocks noChangeShapeType="1"/>
          </p:cNvSpPr>
          <p:nvPr/>
        </p:nvSpPr>
        <p:spPr bwMode="auto">
          <a:xfrm>
            <a:off x="3932238" y="2006600"/>
            <a:ext cx="2328862" cy="46038"/>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8611" name="Oval 8"/>
          <p:cNvSpPr>
            <a:spLocks noChangeArrowheads="1"/>
          </p:cNvSpPr>
          <p:nvPr/>
        </p:nvSpPr>
        <p:spPr bwMode="auto">
          <a:xfrm>
            <a:off x="3932238" y="1908175"/>
            <a:ext cx="144462" cy="144463"/>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8612" name="Line 12"/>
          <p:cNvSpPr>
            <a:spLocks noChangeShapeType="1"/>
          </p:cNvSpPr>
          <p:nvPr/>
        </p:nvSpPr>
        <p:spPr bwMode="auto">
          <a:xfrm flipV="1">
            <a:off x="5803900" y="782638"/>
            <a:ext cx="0" cy="1223962"/>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8613" name="Text Box 13"/>
          <p:cNvSpPr txBox="1">
            <a:spLocks noChangeArrowheads="1"/>
          </p:cNvSpPr>
          <p:nvPr/>
        </p:nvSpPr>
        <p:spPr bwMode="auto">
          <a:xfrm>
            <a:off x="5803900" y="1141413"/>
            <a:ext cx="14398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1</a:t>
            </a:r>
          </a:p>
        </p:txBody>
      </p:sp>
      <p:sp>
        <p:nvSpPr>
          <p:cNvPr id="68614" name="Text Box 15"/>
          <p:cNvSpPr txBox="1">
            <a:spLocks noChangeArrowheads="1"/>
          </p:cNvSpPr>
          <p:nvPr/>
        </p:nvSpPr>
        <p:spPr bwMode="auto">
          <a:xfrm>
            <a:off x="177800" y="3759200"/>
            <a:ext cx="8686800"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2800" dirty="0"/>
              <a:t>M = F</a:t>
            </a:r>
            <a:r>
              <a:rPr lang="de-DE" altLang="de-DE" sz="2800" baseline="-25000" dirty="0"/>
              <a:t>1</a:t>
            </a:r>
            <a:r>
              <a:rPr lang="de-DE" altLang="de-DE" sz="2800" dirty="0"/>
              <a:t>      · l</a:t>
            </a:r>
            <a:r>
              <a:rPr lang="de-DE" altLang="de-DE" sz="2800" baseline="-25000" dirty="0"/>
              <a:t>1</a:t>
            </a:r>
            <a:r>
              <a:rPr lang="de-DE" altLang="de-DE" sz="2800" dirty="0"/>
              <a:t>       – F</a:t>
            </a:r>
            <a:r>
              <a:rPr lang="de-DE" altLang="de-DE" sz="2800" baseline="-25000" dirty="0"/>
              <a:t>2</a:t>
            </a:r>
            <a:r>
              <a:rPr lang="de-DE" altLang="de-DE" sz="2800" dirty="0"/>
              <a:t>      · l</a:t>
            </a:r>
            <a:r>
              <a:rPr lang="de-DE" altLang="de-DE" sz="2800" baseline="-25000" dirty="0"/>
              <a:t>2</a:t>
            </a:r>
            <a:r>
              <a:rPr lang="de-DE" altLang="de-DE" sz="2800" dirty="0"/>
              <a:t> = </a:t>
            </a:r>
          </a:p>
          <a:p>
            <a:pPr eaLnBrk="1" hangingPunct="1"/>
            <a:r>
              <a:rPr lang="de-DE" altLang="de-DE" sz="2800" dirty="0"/>
              <a:t>     = 450N · 0,9m – 300N · 0,4m =</a:t>
            </a:r>
          </a:p>
          <a:p>
            <a:pPr eaLnBrk="1" hangingPunct="1"/>
            <a:r>
              <a:rPr lang="de-DE" altLang="de-DE" sz="2800" dirty="0"/>
              <a:t>     = </a:t>
            </a:r>
            <a:r>
              <a:rPr lang="de-DE" altLang="de-DE" sz="2800" b="1" dirty="0"/>
              <a:t>285Nm</a:t>
            </a:r>
          </a:p>
          <a:p>
            <a:pPr eaLnBrk="1" hangingPunct="1"/>
            <a:endParaRPr lang="de-DE" altLang="de-DE" sz="3200" b="1" dirty="0"/>
          </a:p>
          <a:p>
            <a:pPr eaLnBrk="1" hangingPunct="1"/>
            <a:r>
              <a:rPr lang="de-AT" altLang="de-DE" dirty="0">
                <a:latin typeface="Arial" charset="0"/>
              </a:rPr>
              <a:t>Werden die Hüftbeuger oder Hüftstrecker bei dieser Übung beansprucht?</a:t>
            </a:r>
            <a:endParaRPr lang="de-DE" altLang="de-DE" dirty="0">
              <a:latin typeface="Arial" charset="0"/>
            </a:endParaRPr>
          </a:p>
        </p:txBody>
      </p:sp>
      <p:sp>
        <p:nvSpPr>
          <p:cNvPr id="68615" name="Text Box 16"/>
          <p:cNvSpPr txBox="1">
            <a:spLocks noChangeArrowheads="1"/>
          </p:cNvSpPr>
          <p:nvPr/>
        </p:nvSpPr>
        <p:spPr bwMode="auto">
          <a:xfrm>
            <a:off x="5168900" y="2692400"/>
            <a:ext cx="1439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solidFill>
                  <a:srgbClr val="FF3300"/>
                </a:solidFill>
              </a:rPr>
              <a:t>F</a:t>
            </a:r>
            <a:r>
              <a:rPr lang="de-DE" altLang="de-DE" sz="3200" baseline="-25000">
                <a:solidFill>
                  <a:srgbClr val="FF3300"/>
                </a:solidFill>
              </a:rPr>
              <a:t>2</a:t>
            </a:r>
          </a:p>
        </p:txBody>
      </p:sp>
      <p:sp>
        <p:nvSpPr>
          <p:cNvPr id="68616" name="Line 17"/>
          <p:cNvSpPr>
            <a:spLocks noChangeShapeType="1"/>
          </p:cNvSpPr>
          <p:nvPr/>
        </p:nvSpPr>
        <p:spPr bwMode="auto">
          <a:xfrm>
            <a:off x="5080000" y="2052638"/>
            <a:ext cx="0" cy="930275"/>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8617" name="Line 18"/>
          <p:cNvSpPr>
            <a:spLocks noChangeShapeType="1"/>
          </p:cNvSpPr>
          <p:nvPr/>
        </p:nvSpPr>
        <p:spPr bwMode="auto">
          <a:xfrm>
            <a:off x="3919538" y="120650"/>
            <a:ext cx="0" cy="2933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de-AT"/>
          </a:p>
        </p:txBody>
      </p:sp>
      <p:sp>
        <p:nvSpPr>
          <p:cNvPr id="68618" name="Line 20"/>
          <p:cNvSpPr>
            <a:spLocks noChangeShapeType="1"/>
          </p:cNvSpPr>
          <p:nvPr/>
        </p:nvSpPr>
        <p:spPr bwMode="auto">
          <a:xfrm>
            <a:off x="3919538" y="1827213"/>
            <a:ext cx="1884362"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68619" name="Text Box 21"/>
          <p:cNvSpPr txBox="1">
            <a:spLocks noChangeArrowheads="1"/>
          </p:cNvSpPr>
          <p:nvPr/>
        </p:nvSpPr>
        <p:spPr bwMode="auto">
          <a:xfrm>
            <a:off x="4521200" y="1284288"/>
            <a:ext cx="5032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t>l</a:t>
            </a:r>
            <a:r>
              <a:rPr lang="de-DE" altLang="de-DE" sz="3200" baseline="-25000"/>
              <a:t>1</a:t>
            </a:r>
          </a:p>
        </p:txBody>
      </p:sp>
      <p:sp>
        <p:nvSpPr>
          <p:cNvPr id="68620" name="Line 22"/>
          <p:cNvSpPr>
            <a:spLocks noChangeShapeType="1"/>
          </p:cNvSpPr>
          <p:nvPr/>
        </p:nvSpPr>
        <p:spPr bwMode="auto">
          <a:xfrm>
            <a:off x="3932238" y="2474913"/>
            <a:ext cx="1092200"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68621" name="Text Box 23"/>
          <p:cNvSpPr txBox="1">
            <a:spLocks noChangeArrowheads="1"/>
          </p:cNvSpPr>
          <p:nvPr/>
        </p:nvSpPr>
        <p:spPr bwMode="auto">
          <a:xfrm>
            <a:off x="4233863" y="2474913"/>
            <a:ext cx="5032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3200"/>
              <a:t>l</a:t>
            </a:r>
            <a:r>
              <a:rPr lang="de-DE" altLang="de-DE" sz="3200" baseline="-25000"/>
              <a:t>2</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4" name="Line 2"/>
          <p:cNvSpPr>
            <a:spLocks noChangeShapeType="1"/>
          </p:cNvSpPr>
          <p:nvPr/>
        </p:nvSpPr>
        <p:spPr bwMode="auto">
          <a:xfrm>
            <a:off x="5608638" y="1557338"/>
            <a:ext cx="144462" cy="14398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35" name="Line 3"/>
          <p:cNvSpPr>
            <a:spLocks noChangeShapeType="1"/>
          </p:cNvSpPr>
          <p:nvPr/>
        </p:nvSpPr>
        <p:spPr bwMode="auto">
          <a:xfrm flipH="1">
            <a:off x="6329363" y="1557338"/>
            <a:ext cx="215900" cy="14605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36" name="Line 4"/>
          <p:cNvSpPr>
            <a:spLocks noChangeShapeType="1"/>
          </p:cNvSpPr>
          <p:nvPr/>
        </p:nvSpPr>
        <p:spPr bwMode="auto">
          <a:xfrm>
            <a:off x="6040438" y="1412875"/>
            <a:ext cx="1587"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37" name="Line 5"/>
          <p:cNvSpPr>
            <a:spLocks noChangeShapeType="1"/>
          </p:cNvSpPr>
          <p:nvPr/>
        </p:nvSpPr>
        <p:spPr bwMode="auto">
          <a:xfrm flipH="1">
            <a:off x="5753100" y="2997200"/>
            <a:ext cx="576263"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38" name="Oval 6"/>
          <p:cNvSpPr>
            <a:spLocks noChangeArrowheads="1"/>
          </p:cNvSpPr>
          <p:nvPr/>
        </p:nvSpPr>
        <p:spPr bwMode="auto">
          <a:xfrm>
            <a:off x="5680075" y="692150"/>
            <a:ext cx="720725"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9639" name="Oval 7"/>
          <p:cNvSpPr>
            <a:spLocks noChangeArrowheads="1"/>
          </p:cNvSpPr>
          <p:nvPr/>
        </p:nvSpPr>
        <p:spPr bwMode="auto">
          <a:xfrm>
            <a:off x="5969000" y="2133600"/>
            <a:ext cx="144463" cy="144463"/>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9640" name="Text Box 8"/>
          <p:cNvSpPr txBox="1">
            <a:spLocks noChangeArrowheads="1"/>
          </p:cNvSpPr>
          <p:nvPr/>
        </p:nvSpPr>
        <p:spPr bwMode="auto">
          <a:xfrm>
            <a:off x="5778500" y="2286000"/>
            <a:ext cx="86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a:t>KSP</a:t>
            </a:r>
          </a:p>
        </p:txBody>
      </p:sp>
      <p:sp>
        <p:nvSpPr>
          <p:cNvPr id="69641" name="Line 9"/>
          <p:cNvSpPr>
            <a:spLocks noChangeShapeType="1"/>
          </p:cNvSpPr>
          <p:nvPr/>
        </p:nvSpPr>
        <p:spPr bwMode="auto">
          <a:xfrm flipV="1">
            <a:off x="8229600" y="838200"/>
            <a:ext cx="719138" cy="0"/>
          </a:xfrm>
          <a:prstGeom prst="line">
            <a:avLst/>
          </a:prstGeom>
          <a:noFill/>
          <a:ln w="57150">
            <a:solidFill>
              <a:srgbClr val="FF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42" name="Line 10"/>
          <p:cNvSpPr>
            <a:spLocks noChangeShapeType="1"/>
          </p:cNvSpPr>
          <p:nvPr/>
        </p:nvSpPr>
        <p:spPr bwMode="auto">
          <a:xfrm flipH="1" flipV="1">
            <a:off x="8085138" y="188913"/>
            <a:ext cx="1587" cy="649287"/>
          </a:xfrm>
          <a:prstGeom prst="line">
            <a:avLst/>
          </a:prstGeom>
          <a:noFill/>
          <a:ln w="57150">
            <a:solidFill>
              <a:srgbClr val="FF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43" name="Line 11"/>
          <p:cNvSpPr>
            <a:spLocks noChangeShapeType="1"/>
          </p:cNvSpPr>
          <p:nvPr/>
        </p:nvSpPr>
        <p:spPr bwMode="auto">
          <a:xfrm>
            <a:off x="8518525" y="333375"/>
            <a:ext cx="0" cy="288925"/>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69644" name="Line 12"/>
          <p:cNvSpPr>
            <a:spLocks noChangeShapeType="1"/>
          </p:cNvSpPr>
          <p:nvPr/>
        </p:nvSpPr>
        <p:spPr bwMode="auto">
          <a:xfrm>
            <a:off x="8374063" y="477838"/>
            <a:ext cx="287337" cy="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69645" name="Text Box 13"/>
          <p:cNvSpPr txBox="1">
            <a:spLocks noChangeArrowheads="1"/>
          </p:cNvSpPr>
          <p:nvPr/>
        </p:nvSpPr>
        <p:spPr bwMode="auto">
          <a:xfrm>
            <a:off x="228600" y="5191125"/>
            <a:ext cx="8686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a:latin typeface="Arial" charset="0"/>
              </a:rPr>
              <a:t>Warum ist es leicht „nur“ an den Ringen zu hängen (Arme in Hochhalt) und „fast unmöglich“ den Kreuzhang (Arme in Seithalt) einzunehmen? </a:t>
            </a:r>
            <a:endParaRPr lang="de-DE" altLang="de-DE" baseline="-25000">
              <a:latin typeface="Arial" charset="0"/>
            </a:endParaRPr>
          </a:p>
        </p:txBody>
      </p:sp>
      <p:sp>
        <p:nvSpPr>
          <p:cNvPr id="69646" name="Line 14"/>
          <p:cNvSpPr>
            <a:spLocks noChangeShapeType="1"/>
          </p:cNvSpPr>
          <p:nvPr/>
        </p:nvSpPr>
        <p:spPr bwMode="auto">
          <a:xfrm flipV="1">
            <a:off x="4600575" y="188913"/>
            <a:ext cx="0" cy="13684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69647" name="Line 15"/>
          <p:cNvSpPr>
            <a:spLocks noChangeShapeType="1"/>
          </p:cNvSpPr>
          <p:nvPr/>
        </p:nvSpPr>
        <p:spPr bwMode="auto">
          <a:xfrm flipH="1" flipV="1">
            <a:off x="4600575" y="1557338"/>
            <a:ext cx="3095625"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48" name="Line 16"/>
          <p:cNvSpPr>
            <a:spLocks noChangeShapeType="1"/>
          </p:cNvSpPr>
          <p:nvPr/>
        </p:nvSpPr>
        <p:spPr bwMode="auto">
          <a:xfrm>
            <a:off x="5753100" y="2997200"/>
            <a:ext cx="0" cy="14398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49" name="Line 17"/>
          <p:cNvSpPr>
            <a:spLocks noChangeShapeType="1"/>
          </p:cNvSpPr>
          <p:nvPr/>
        </p:nvSpPr>
        <p:spPr bwMode="auto">
          <a:xfrm>
            <a:off x="6329363" y="2997200"/>
            <a:ext cx="0" cy="14398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50" name="Line 18"/>
          <p:cNvSpPr>
            <a:spLocks noChangeShapeType="1"/>
          </p:cNvSpPr>
          <p:nvPr/>
        </p:nvSpPr>
        <p:spPr bwMode="auto">
          <a:xfrm flipH="1" flipV="1">
            <a:off x="7696200" y="188913"/>
            <a:ext cx="0" cy="13684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69651" name="Line 20"/>
          <p:cNvSpPr>
            <a:spLocks noChangeShapeType="1"/>
          </p:cNvSpPr>
          <p:nvPr/>
        </p:nvSpPr>
        <p:spPr bwMode="auto">
          <a:xfrm>
            <a:off x="1770063" y="1709738"/>
            <a:ext cx="144462" cy="14398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52" name="Line 21"/>
          <p:cNvSpPr>
            <a:spLocks noChangeShapeType="1"/>
          </p:cNvSpPr>
          <p:nvPr/>
        </p:nvSpPr>
        <p:spPr bwMode="auto">
          <a:xfrm flipH="1">
            <a:off x="2490788" y="1709738"/>
            <a:ext cx="215900" cy="14605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53" name="Line 22"/>
          <p:cNvSpPr>
            <a:spLocks noChangeShapeType="1"/>
          </p:cNvSpPr>
          <p:nvPr/>
        </p:nvSpPr>
        <p:spPr bwMode="auto">
          <a:xfrm>
            <a:off x="2201863" y="1565275"/>
            <a:ext cx="1587" cy="144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54" name="Line 23"/>
          <p:cNvSpPr>
            <a:spLocks noChangeShapeType="1"/>
          </p:cNvSpPr>
          <p:nvPr/>
        </p:nvSpPr>
        <p:spPr bwMode="auto">
          <a:xfrm flipH="1">
            <a:off x="1914525" y="3149600"/>
            <a:ext cx="576263"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55" name="Oval 24"/>
          <p:cNvSpPr>
            <a:spLocks noChangeArrowheads="1"/>
          </p:cNvSpPr>
          <p:nvPr/>
        </p:nvSpPr>
        <p:spPr bwMode="auto">
          <a:xfrm>
            <a:off x="1841500" y="844550"/>
            <a:ext cx="720725" cy="720725"/>
          </a:xfrm>
          <a:prstGeom prst="ellipse">
            <a:avLst/>
          </a:prstGeom>
          <a:solidFill>
            <a:srgbClr val="FFFF00"/>
          </a:solidFill>
          <a:ln w="9525">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9656" name="Oval 25"/>
          <p:cNvSpPr>
            <a:spLocks noChangeArrowheads="1"/>
          </p:cNvSpPr>
          <p:nvPr/>
        </p:nvSpPr>
        <p:spPr bwMode="auto">
          <a:xfrm>
            <a:off x="2130425" y="2286000"/>
            <a:ext cx="144463" cy="144463"/>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69657" name="Text Box 26"/>
          <p:cNvSpPr txBox="1">
            <a:spLocks noChangeArrowheads="1"/>
          </p:cNvSpPr>
          <p:nvPr/>
        </p:nvSpPr>
        <p:spPr bwMode="auto">
          <a:xfrm>
            <a:off x="1939925" y="2438400"/>
            <a:ext cx="86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a:t>KSP</a:t>
            </a:r>
          </a:p>
        </p:txBody>
      </p:sp>
      <p:sp>
        <p:nvSpPr>
          <p:cNvPr id="69658" name="Line 27"/>
          <p:cNvSpPr>
            <a:spLocks noChangeShapeType="1"/>
          </p:cNvSpPr>
          <p:nvPr/>
        </p:nvSpPr>
        <p:spPr bwMode="auto">
          <a:xfrm flipH="1" flipV="1">
            <a:off x="1752600" y="1676400"/>
            <a:ext cx="914400"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59" name="Line 28"/>
          <p:cNvSpPr>
            <a:spLocks noChangeShapeType="1"/>
          </p:cNvSpPr>
          <p:nvPr/>
        </p:nvSpPr>
        <p:spPr bwMode="auto">
          <a:xfrm>
            <a:off x="1914525" y="3149600"/>
            <a:ext cx="0" cy="14398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60" name="Line 29"/>
          <p:cNvSpPr>
            <a:spLocks noChangeShapeType="1"/>
          </p:cNvSpPr>
          <p:nvPr/>
        </p:nvSpPr>
        <p:spPr bwMode="auto">
          <a:xfrm>
            <a:off x="2490788" y="3149600"/>
            <a:ext cx="0" cy="14398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61" name="Line 30"/>
          <p:cNvSpPr>
            <a:spLocks noChangeShapeType="1"/>
          </p:cNvSpPr>
          <p:nvPr/>
        </p:nvSpPr>
        <p:spPr bwMode="auto">
          <a:xfrm flipH="1">
            <a:off x="1752600" y="0"/>
            <a:ext cx="152400" cy="1668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69662" name="Line 31"/>
          <p:cNvSpPr>
            <a:spLocks noChangeShapeType="1"/>
          </p:cNvSpPr>
          <p:nvPr/>
        </p:nvSpPr>
        <p:spPr bwMode="auto">
          <a:xfrm>
            <a:off x="2514600" y="0"/>
            <a:ext cx="152400" cy="16684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Line 2"/>
          <p:cNvSpPr>
            <a:spLocks noChangeShapeType="1"/>
          </p:cNvSpPr>
          <p:nvPr/>
        </p:nvSpPr>
        <p:spPr bwMode="auto">
          <a:xfrm>
            <a:off x="4237038" y="3140075"/>
            <a:ext cx="144462" cy="14398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59" name="Line 3"/>
          <p:cNvSpPr>
            <a:spLocks noChangeShapeType="1"/>
          </p:cNvSpPr>
          <p:nvPr/>
        </p:nvSpPr>
        <p:spPr bwMode="auto">
          <a:xfrm flipH="1">
            <a:off x="4957763" y="3140075"/>
            <a:ext cx="215900" cy="14605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60" name="Line 4"/>
          <p:cNvSpPr>
            <a:spLocks noChangeShapeType="1"/>
          </p:cNvSpPr>
          <p:nvPr/>
        </p:nvSpPr>
        <p:spPr bwMode="auto">
          <a:xfrm>
            <a:off x="4668838" y="2995613"/>
            <a:ext cx="1587" cy="1444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61" name="Line 5"/>
          <p:cNvSpPr>
            <a:spLocks noChangeShapeType="1"/>
          </p:cNvSpPr>
          <p:nvPr/>
        </p:nvSpPr>
        <p:spPr bwMode="auto">
          <a:xfrm flipH="1">
            <a:off x="4381500" y="4579938"/>
            <a:ext cx="576263"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62" name="Oval 6"/>
          <p:cNvSpPr>
            <a:spLocks noChangeArrowheads="1"/>
          </p:cNvSpPr>
          <p:nvPr/>
        </p:nvSpPr>
        <p:spPr bwMode="auto">
          <a:xfrm>
            <a:off x="4308475" y="2274888"/>
            <a:ext cx="720725"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0663" name="Line 7"/>
          <p:cNvSpPr>
            <a:spLocks noChangeShapeType="1"/>
          </p:cNvSpPr>
          <p:nvPr/>
        </p:nvSpPr>
        <p:spPr bwMode="auto">
          <a:xfrm flipV="1">
            <a:off x="8229600" y="838200"/>
            <a:ext cx="719138" cy="0"/>
          </a:xfrm>
          <a:prstGeom prst="line">
            <a:avLst/>
          </a:prstGeom>
          <a:noFill/>
          <a:ln w="57150">
            <a:solidFill>
              <a:srgbClr val="FF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64" name="Line 8"/>
          <p:cNvSpPr>
            <a:spLocks noChangeShapeType="1"/>
          </p:cNvSpPr>
          <p:nvPr/>
        </p:nvSpPr>
        <p:spPr bwMode="auto">
          <a:xfrm flipH="1" flipV="1">
            <a:off x="8085138" y="188913"/>
            <a:ext cx="1587" cy="649287"/>
          </a:xfrm>
          <a:prstGeom prst="line">
            <a:avLst/>
          </a:prstGeom>
          <a:noFill/>
          <a:ln w="57150">
            <a:solidFill>
              <a:srgbClr val="FF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65" name="Line 9"/>
          <p:cNvSpPr>
            <a:spLocks noChangeShapeType="1"/>
          </p:cNvSpPr>
          <p:nvPr/>
        </p:nvSpPr>
        <p:spPr bwMode="auto">
          <a:xfrm>
            <a:off x="8518525" y="333375"/>
            <a:ext cx="0" cy="288925"/>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0666" name="Line 10"/>
          <p:cNvSpPr>
            <a:spLocks noChangeShapeType="1"/>
          </p:cNvSpPr>
          <p:nvPr/>
        </p:nvSpPr>
        <p:spPr bwMode="auto">
          <a:xfrm>
            <a:off x="8374063" y="477838"/>
            <a:ext cx="287337" cy="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0667" name="Line 11"/>
          <p:cNvSpPr>
            <a:spLocks noChangeShapeType="1"/>
          </p:cNvSpPr>
          <p:nvPr/>
        </p:nvSpPr>
        <p:spPr bwMode="auto">
          <a:xfrm flipV="1">
            <a:off x="3228975" y="1771650"/>
            <a:ext cx="0" cy="13684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0668" name="Line 12"/>
          <p:cNvSpPr>
            <a:spLocks noChangeShapeType="1"/>
          </p:cNvSpPr>
          <p:nvPr/>
        </p:nvSpPr>
        <p:spPr bwMode="auto">
          <a:xfrm flipH="1" flipV="1">
            <a:off x="3228975" y="3140075"/>
            <a:ext cx="3095625"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69" name="Line 13"/>
          <p:cNvSpPr>
            <a:spLocks noChangeShapeType="1"/>
          </p:cNvSpPr>
          <p:nvPr/>
        </p:nvSpPr>
        <p:spPr bwMode="auto">
          <a:xfrm>
            <a:off x="4381500" y="4579938"/>
            <a:ext cx="0" cy="14398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70" name="Line 14"/>
          <p:cNvSpPr>
            <a:spLocks noChangeShapeType="1"/>
          </p:cNvSpPr>
          <p:nvPr/>
        </p:nvSpPr>
        <p:spPr bwMode="auto">
          <a:xfrm>
            <a:off x="4957763" y="4579938"/>
            <a:ext cx="0" cy="14398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71" name="Line 15"/>
          <p:cNvSpPr>
            <a:spLocks noChangeShapeType="1"/>
          </p:cNvSpPr>
          <p:nvPr/>
        </p:nvSpPr>
        <p:spPr bwMode="auto">
          <a:xfrm flipH="1" flipV="1">
            <a:off x="6324600" y="1771650"/>
            <a:ext cx="0" cy="13684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0672" name="Line 17"/>
          <p:cNvSpPr>
            <a:spLocks noChangeShapeType="1"/>
          </p:cNvSpPr>
          <p:nvPr/>
        </p:nvSpPr>
        <p:spPr bwMode="auto">
          <a:xfrm>
            <a:off x="1084263" y="3292475"/>
            <a:ext cx="144462" cy="1439863"/>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73" name="Line 18"/>
          <p:cNvSpPr>
            <a:spLocks noChangeShapeType="1"/>
          </p:cNvSpPr>
          <p:nvPr/>
        </p:nvSpPr>
        <p:spPr bwMode="auto">
          <a:xfrm flipH="1">
            <a:off x="1804988" y="3292475"/>
            <a:ext cx="215900" cy="14605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74" name="Line 19"/>
          <p:cNvSpPr>
            <a:spLocks noChangeShapeType="1"/>
          </p:cNvSpPr>
          <p:nvPr/>
        </p:nvSpPr>
        <p:spPr bwMode="auto">
          <a:xfrm>
            <a:off x="1516063" y="3148013"/>
            <a:ext cx="1587" cy="1444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75" name="Line 20"/>
          <p:cNvSpPr>
            <a:spLocks noChangeShapeType="1"/>
          </p:cNvSpPr>
          <p:nvPr/>
        </p:nvSpPr>
        <p:spPr bwMode="auto">
          <a:xfrm flipH="1">
            <a:off x="1228725" y="4732338"/>
            <a:ext cx="576263"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76" name="Oval 21"/>
          <p:cNvSpPr>
            <a:spLocks noChangeArrowheads="1"/>
          </p:cNvSpPr>
          <p:nvPr/>
        </p:nvSpPr>
        <p:spPr bwMode="auto">
          <a:xfrm>
            <a:off x="1155700" y="2427288"/>
            <a:ext cx="720725" cy="7207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0677" name="Oval 22"/>
          <p:cNvSpPr>
            <a:spLocks noChangeArrowheads="1"/>
          </p:cNvSpPr>
          <p:nvPr/>
        </p:nvSpPr>
        <p:spPr bwMode="auto">
          <a:xfrm>
            <a:off x="1444625" y="3868738"/>
            <a:ext cx="144463" cy="144462"/>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0678" name="Text Box 23"/>
          <p:cNvSpPr txBox="1">
            <a:spLocks noChangeArrowheads="1"/>
          </p:cNvSpPr>
          <p:nvPr/>
        </p:nvSpPr>
        <p:spPr bwMode="auto">
          <a:xfrm>
            <a:off x="1219200" y="3505200"/>
            <a:ext cx="86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2000"/>
              <a:t>KSP</a:t>
            </a:r>
          </a:p>
        </p:txBody>
      </p:sp>
      <p:sp>
        <p:nvSpPr>
          <p:cNvPr id="70679" name="Line 24"/>
          <p:cNvSpPr>
            <a:spLocks noChangeShapeType="1"/>
          </p:cNvSpPr>
          <p:nvPr/>
        </p:nvSpPr>
        <p:spPr bwMode="auto">
          <a:xfrm flipH="1" flipV="1">
            <a:off x="1066800" y="3259138"/>
            <a:ext cx="914400" cy="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80" name="Line 25"/>
          <p:cNvSpPr>
            <a:spLocks noChangeShapeType="1"/>
          </p:cNvSpPr>
          <p:nvPr/>
        </p:nvSpPr>
        <p:spPr bwMode="auto">
          <a:xfrm>
            <a:off x="1228725" y="4732338"/>
            <a:ext cx="0" cy="14398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81" name="Line 26"/>
          <p:cNvSpPr>
            <a:spLocks noChangeShapeType="1"/>
          </p:cNvSpPr>
          <p:nvPr/>
        </p:nvSpPr>
        <p:spPr bwMode="auto">
          <a:xfrm>
            <a:off x="1804988" y="4732338"/>
            <a:ext cx="0" cy="1439862"/>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82" name="Line 27"/>
          <p:cNvSpPr>
            <a:spLocks noChangeShapeType="1"/>
          </p:cNvSpPr>
          <p:nvPr/>
        </p:nvSpPr>
        <p:spPr bwMode="auto">
          <a:xfrm flipH="1">
            <a:off x="1066800" y="1600200"/>
            <a:ext cx="152400" cy="16764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83" name="Line 28"/>
          <p:cNvSpPr>
            <a:spLocks noChangeShapeType="1"/>
          </p:cNvSpPr>
          <p:nvPr/>
        </p:nvSpPr>
        <p:spPr bwMode="auto">
          <a:xfrm>
            <a:off x="1828800" y="1676400"/>
            <a:ext cx="152400" cy="1574800"/>
          </a:xfrm>
          <a:prstGeom prst="line">
            <a:avLst/>
          </a:prstGeom>
          <a:noFill/>
          <a:ln w="57150">
            <a:solidFill>
              <a:srgbClr val="FF99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84" name="Line 29"/>
          <p:cNvSpPr>
            <a:spLocks noChangeShapeType="1"/>
          </p:cNvSpPr>
          <p:nvPr/>
        </p:nvSpPr>
        <p:spPr bwMode="auto">
          <a:xfrm flipH="1">
            <a:off x="914400" y="1676400"/>
            <a:ext cx="304800" cy="396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0685" name="Line 30"/>
          <p:cNvSpPr>
            <a:spLocks noChangeShapeType="1"/>
          </p:cNvSpPr>
          <p:nvPr/>
        </p:nvSpPr>
        <p:spPr bwMode="auto">
          <a:xfrm flipV="1">
            <a:off x="1219200" y="457200"/>
            <a:ext cx="76200" cy="1223963"/>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86" name="Line 31"/>
          <p:cNvSpPr>
            <a:spLocks noChangeShapeType="1"/>
          </p:cNvSpPr>
          <p:nvPr/>
        </p:nvSpPr>
        <p:spPr bwMode="auto">
          <a:xfrm flipV="1">
            <a:off x="3200400" y="1905000"/>
            <a:ext cx="0" cy="1223963"/>
          </a:xfrm>
          <a:prstGeom prst="line">
            <a:avLst/>
          </a:prstGeom>
          <a:noFill/>
          <a:ln w="57150">
            <a:solidFill>
              <a:srgbClr val="FF33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87" name="Line 32"/>
          <p:cNvSpPr>
            <a:spLocks noChangeShapeType="1"/>
          </p:cNvSpPr>
          <p:nvPr/>
        </p:nvSpPr>
        <p:spPr bwMode="auto">
          <a:xfrm>
            <a:off x="3200400" y="1981200"/>
            <a:ext cx="0" cy="1905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0688" name="Line 33"/>
          <p:cNvSpPr>
            <a:spLocks noChangeShapeType="1"/>
          </p:cNvSpPr>
          <p:nvPr/>
        </p:nvSpPr>
        <p:spPr bwMode="auto">
          <a:xfrm flipH="1">
            <a:off x="3200400" y="3810000"/>
            <a:ext cx="990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0689" name="Text Box 34"/>
          <p:cNvSpPr txBox="1">
            <a:spLocks noChangeArrowheads="1"/>
          </p:cNvSpPr>
          <p:nvPr/>
        </p:nvSpPr>
        <p:spPr bwMode="auto">
          <a:xfrm>
            <a:off x="5486400" y="3657600"/>
            <a:ext cx="40195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a:t>M</a:t>
            </a:r>
            <a:r>
              <a:rPr lang="de-DE" altLang="de-DE" baseline="-25000"/>
              <a:t>Schulter </a:t>
            </a:r>
            <a:r>
              <a:rPr lang="de-DE" altLang="de-DE"/>
              <a:t>= F</a:t>
            </a:r>
            <a:r>
              <a:rPr lang="de-DE" altLang="de-DE" baseline="-25000"/>
              <a:t>Hand,v</a:t>
            </a:r>
            <a:r>
              <a:rPr lang="de-DE" altLang="de-DE"/>
              <a:t> * l</a:t>
            </a:r>
            <a:r>
              <a:rPr lang="de-DE" altLang="de-DE" baseline="-25000"/>
              <a:t>1</a:t>
            </a:r>
          </a:p>
          <a:p>
            <a:pPr eaLnBrk="1" hangingPunct="1">
              <a:spcBef>
                <a:spcPct val="50000"/>
              </a:spcBef>
            </a:pPr>
            <a:r>
              <a:rPr lang="de-DE" altLang="de-DE"/>
              <a:t>	= 350 N * 0,4 m </a:t>
            </a:r>
          </a:p>
          <a:p>
            <a:pPr eaLnBrk="1" hangingPunct="1">
              <a:spcBef>
                <a:spcPct val="50000"/>
              </a:spcBef>
            </a:pPr>
            <a:r>
              <a:rPr lang="de-DE" altLang="de-DE"/>
              <a:t>	= 140 Nm</a:t>
            </a:r>
          </a:p>
        </p:txBody>
      </p:sp>
      <p:sp>
        <p:nvSpPr>
          <p:cNvPr id="70690" name="Line 35"/>
          <p:cNvSpPr>
            <a:spLocks noChangeShapeType="1"/>
          </p:cNvSpPr>
          <p:nvPr/>
        </p:nvSpPr>
        <p:spPr bwMode="auto">
          <a:xfrm>
            <a:off x="1524000" y="4038600"/>
            <a:ext cx="0" cy="2286000"/>
          </a:xfrm>
          <a:prstGeom prst="line">
            <a:avLst/>
          </a:prstGeom>
          <a:noFill/>
          <a:ln w="1905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0691" name="Line 36"/>
          <p:cNvSpPr>
            <a:spLocks noChangeShapeType="1"/>
          </p:cNvSpPr>
          <p:nvPr/>
        </p:nvSpPr>
        <p:spPr bwMode="auto">
          <a:xfrm>
            <a:off x="4191000" y="297180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70692" name="Oval 37"/>
          <p:cNvSpPr>
            <a:spLocks noChangeArrowheads="1"/>
          </p:cNvSpPr>
          <p:nvPr/>
        </p:nvSpPr>
        <p:spPr bwMode="auto">
          <a:xfrm>
            <a:off x="990600" y="3200400"/>
            <a:ext cx="144463" cy="144463"/>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0693" name="Oval 38"/>
          <p:cNvSpPr>
            <a:spLocks noChangeArrowheads="1"/>
          </p:cNvSpPr>
          <p:nvPr/>
        </p:nvSpPr>
        <p:spPr bwMode="auto">
          <a:xfrm>
            <a:off x="4122738" y="3048000"/>
            <a:ext cx="144462" cy="144463"/>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70694" name="Rectangle 39"/>
          <p:cNvSpPr>
            <a:spLocks noChangeArrowheads="1"/>
          </p:cNvSpPr>
          <p:nvPr/>
        </p:nvSpPr>
        <p:spPr bwMode="auto">
          <a:xfrm>
            <a:off x="3505200" y="3276600"/>
            <a:ext cx="369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t>l</a:t>
            </a:r>
            <a:r>
              <a:rPr lang="de-DE" altLang="de-DE" baseline="-25000"/>
              <a:t>1</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Text Box 2098"/>
          <p:cNvSpPr txBox="1">
            <a:spLocks noChangeArrowheads="1"/>
          </p:cNvSpPr>
          <p:nvPr/>
        </p:nvSpPr>
        <p:spPr bwMode="auto">
          <a:xfrm>
            <a:off x="228600" y="816428"/>
            <a:ext cx="86868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dirty="0">
                <a:latin typeface="Arial" charset="0"/>
              </a:rPr>
              <a:t>Bestimmen Sie das Drehmoment für den Ellbogen und das Schultergelenkt!</a:t>
            </a:r>
          </a:p>
          <a:p>
            <a:pPr eaLnBrk="1" hangingPunct="1">
              <a:spcBef>
                <a:spcPct val="50000"/>
              </a:spcBef>
            </a:pPr>
            <a:endParaRPr lang="de-DE" altLang="de-DE" dirty="0">
              <a:latin typeface="Arial" charset="0"/>
            </a:endParaRPr>
          </a:p>
          <a:p>
            <a:pPr eaLnBrk="1" hangingPunct="1">
              <a:spcBef>
                <a:spcPct val="50000"/>
              </a:spcBef>
            </a:pPr>
            <a:endParaRPr lang="de-DE" altLang="de-DE" dirty="0">
              <a:latin typeface="Arial" charset="0"/>
            </a:endParaRPr>
          </a:p>
          <a:p>
            <a:pPr eaLnBrk="1" hangingPunct="1">
              <a:spcBef>
                <a:spcPct val="50000"/>
              </a:spcBef>
            </a:pPr>
            <a:endParaRPr lang="de-DE" altLang="de-DE" dirty="0">
              <a:latin typeface="Arial" charset="0"/>
            </a:endParaRPr>
          </a:p>
          <a:p>
            <a:pPr eaLnBrk="1" hangingPunct="1">
              <a:spcBef>
                <a:spcPct val="50000"/>
              </a:spcBef>
            </a:pPr>
            <a:endParaRPr lang="de-DE" altLang="de-DE" dirty="0">
              <a:latin typeface="Arial" charset="0"/>
            </a:endParaRPr>
          </a:p>
          <a:p>
            <a:pPr eaLnBrk="1" hangingPunct="1">
              <a:spcBef>
                <a:spcPct val="50000"/>
              </a:spcBef>
            </a:pPr>
            <a:r>
              <a:rPr lang="de-DE" altLang="de-DE" dirty="0">
                <a:latin typeface="Arial" charset="0"/>
              </a:rPr>
              <a:t>Zeichnen Sie selber ein Beispiel für das Freischneiden von</a:t>
            </a:r>
          </a:p>
          <a:p>
            <a:pPr eaLnBrk="1" hangingPunct="1">
              <a:spcBef>
                <a:spcPct val="50000"/>
              </a:spcBef>
            </a:pPr>
            <a:r>
              <a:rPr lang="de-DE" altLang="de-DE" dirty="0">
                <a:latin typeface="Arial" charset="0"/>
              </a:rPr>
              <a:t>Körpern!</a:t>
            </a:r>
            <a:endParaRPr lang="de-DE" altLang="de-DE" baseline="-25000" dirty="0">
              <a:latin typeface="Arial" charset="0"/>
            </a:endParaRPr>
          </a:p>
        </p:txBody>
      </p:sp>
      <p:pic>
        <p:nvPicPr>
          <p:cNvPr id="3" name="Grafik 2">
            <a:extLst>
              <a:ext uri="{FF2B5EF4-FFF2-40B4-BE49-F238E27FC236}">
                <a16:creationId xmlns:a16="http://schemas.microsoft.com/office/drawing/2014/main" id="{265F7EA1-86B1-431C-B500-7DE7CF7D556D}"/>
              </a:ext>
            </a:extLst>
          </p:cNvPr>
          <p:cNvPicPr>
            <a:picLocks noChangeAspect="1"/>
          </p:cNvPicPr>
          <p:nvPr/>
        </p:nvPicPr>
        <p:blipFill rotWithShape="1">
          <a:blip r:embed="rId3"/>
          <a:srcRect t="39099" r="4465"/>
          <a:stretch/>
        </p:blipFill>
        <p:spPr>
          <a:xfrm>
            <a:off x="333420" y="1688841"/>
            <a:ext cx="8309210" cy="2076958"/>
          </a:xfrm>
          <a:prstGeom prst="rect">
            <a:avLst/>
          </a:prstGeom>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1027"/>
          <p:cNvSpPr>
            <a:spLocks noChangeArrowheads="1"/>
          </p:cNvSpPr>
          <p:nvPr/>
        </p:nvSpPr>
        <p:spPr bwMode="auto">
          <a:xfrm>
            <a:off x="209169" y="1133076"/>
            <a:ext cx="8401050" cy="962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de-DE" altLang="de-DE" sz="2000" dirty="0">
                <a:latin typeface="Arial Unicode MS" pitchFamily="34" charset="-128"/>
                <a:ea typeface="Arial Unicode MS" pitchFamily="34" charset="-128"/>
                <a:cs typeface="Arial Unicode MS" pitchFamily="34" charset="-128"/>
              </a:rPr>
              <a:t>Die Durchschnittsgeschwindigkeit ist das Verhältnis zwischen zurückgelegtem Weg zur benötigten Zeit. </a:t>
            </a:r>
            <a:endParaRPr lang="de-DE" altLang="de-DE" sz="2800" dirty="0"/>
          </a:p>
        </p:txBody>
      </p:sp>
      <p:sp>
        <p:nvSpPr>
          <p:cNvPr id="78853" name="Rectangle 1031"/>
          <p:cNvSpPr>
            <a:spLocks noChangeArrowheads="1"/>
          </p:cNvSpPr>
          <p:nvPr/>
        </p:nvSpPr>
        <p:spPr bwMode="auto">
          <a:xfrm>
            <a:off x="209169" y="209809"/>
            <a:ext cx="77724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solidFill>
                  <a:srgbClr val="0070C0"/>
                </a:solidFill>
                <a:latin typeface="Arial" charset="0"/>
              </a:rPr>
              <a:t>Grundlagen Physik: </a:t>
            </a:r>
          </a:p>
          <a:p>
            <a:pPr eaLnBrk="1" hangingPunct="1"/>
            <a:r>
              <a:rPr lang="de-DE" altLang="de-DE" sz="2800" dirty="0">
                <a:solidFill>
                  <a:srgbClr val="0070C0"/>
                </a:solidFill>
                <a:latin typeface="Arial" charset="0"/>
              </a:rPr>
              <a:t>Geschwindigkeit</a:t>
            </a:r>
            <a:endParaRPr lang="de-DE" altLang="de-DE" sz="2800" dirty="0">
              <a:solidFill>
                <a:srgbClr val="0070C0"/>
              </a:solidFill>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109" y="3661333"/>
            <a:ext cx="3793144" cy="2528763"/>
          </a:xfrm>
          <a:prstGeom prst="rect">
            <a:avLst/>
          </a:prstGeom>
        </p:spPr>
      </p:pic>
      <p:sp>
        <p:nvSpPr>
          <p:cNvPr id="3" name="Rechteck 2"/>
          <p:cNvSpPr/>
          <p:nvPr/>
        </p:nvSpPr>
        <p:spPr>
          <a:xfrm>
            <a:off x="329339" y="6509691"/>
            <a:ext cx="7203186" cy="276999"/>
          </a:xfrm>
          <a:prstGeom prst="rect">
            <a:avLst/>
          </a:prstGeom>
        </p:spPr>
        <p:txBody>
          <a:bodyPr wrap="square">
            <a:spAutoFit/>
          </a:bodyPr>
          <a:lstStyle/>
          <a:p>
            <a:r>
              <a:rPr lang="de-DE" sz="1200" dirty="0"/>
              <a:t>http://www.phynet.de/grundlagen/physikalische-groessen/geschwindigkeit</a:t>
            </a:r>
          </a:p>
        </p:txBody>
      </p:sp>
      <mc:AlternateContent xmlns:mc="http://schemas.openxmlformats.org/markup-compatibility/2006">
        <mc:Choice xmlns:a14="http://schemas.microsoft.com/office/drawing/2010/main" Requires="a14">
          <p:sp>
            <p:nvSpPr>
              <p:cNvPr id="4" name="Rechteck 3"/>
              <p:cNvSpPr/>
              <p:nvPr/>
            </p:nvSpPr>
            <p:spPr>
              <a:xfrm>
                <a:off x="0" y="2215918"/>
                <a:ext cx="4562764" cy="86132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altLang="de-DE" b="0" i="1" smtClean="0">
                          <a:latin typeface="Cambria Math" panose="02040503050406030204" pitchFamily="18" charset="0"/>
                          <a:cs typeface="Arial" charset="0"/>
                        </a:rPr>
                        <m:t>𝑣</m:t>
                      </m:r>
                      <m:r>
                        <a:rPr lang="de-DE" altLang="de-DE">
                          <a:latin typeface="Cambria Math" panose="02040503050406030204" pitchFamily="18" charset="0"/>
                          <a:cs typeface="Arial" charset="0"/>
                        </a:rPr>
                        <m:t>=</m:t>
                      </m:r>
                      <m:f>
                        <m:fPr>
                          <m:ctrlPr>
                            <a:rPr lang="de-AT" altLang="de-DE" i="1">
                              <a:latin typeface="Cambria Math" panose="02040503050406030204" pitchFamily="18" charset="0"/>
                              <a:cs typeface="Arial" charset="0"/>
                            </a:rPr>
                          </m:ctrlPr>
                        </m:fPr>
                        <m:num>
                          <m:r>
                            <a:rPr lang="de-DE" altLang="de-DE" b="0" i="1" smtClean="0">
                              <a:latin typeface="Cambria Math" panose="02040503050406030204" pitchFamily="18" charset="0"/>
                              <a:cs typeface="Arial" charset="0"/>
                            </a:rPr>
                            <m:t>𝑠</m:t>
                          </m:r>
                          <m:r>
                            <a:rPr lang="de-DE" altLang="de-DE" b="0" i="1" smtClean="0">
                              <a:latin typeface="Cambria Math" panose="02040503050406030204" pitchFamily="18" charset="0"/>
                              <a:cs typeface="Arial" charset="0"/>
                            </a:rPr>
                            <m:t> (</m:t>
                          </m:r>
                          <m:r>
                            <a:rPr lang="de-DE" altLang="de-DE" b="0" i="1" smtClean="0">
                              <a:latin typeface="Cambria Math" panose="02040503050406030204" pitchFamily="18" charset="0"/>
                              <a:cs typeface="Arial" charset="0"/>
                            </a:rPr>
                            <m:t>𝑚</m:t>
                          </m:r>
                          <m:r>
                            <a:rPr lang="de-DE" altLang="de-DE" b="0" i="1" smtClean="0">
                              <a:latin typeface="Cambria Math" panose="02040503050406030204" pitchFamily="18" charset="0"/>
                              <a:cs typeface="Arial" charset="0"/>
                            </a:rPr>
                            <m:t>)</m:t>
                          </m:r>
                        </m:num>
                        <m:den>
                          <m:r>
                            <a:rPr lang="de-DE" altLang="de-DE" b="0" i="1" smtClean="0">
                              <a:latin typeface="Cambria Math" panose="02040503050406030204" pitchFamily="18" charset="0"/>
                              <a:cs typeface="Arial" charset="0"/>
                            </a:rPr>
                            <m:t>𝑡</m:t>
                          </m:r>
                          <m:r>
                            <a:rPr lang="de-DE" altLang="de-DE" b="0" i="1" smtClean="0">
                              <a:latin typeface="Cambria Math" panose="02040503050406030204" pitchFamily="18" charset="0"/>
                              <a:cs typeface="Arial" charset="0"/>
                            </a:rPr>
                            <m:t> (</m:t>
                          </m:r>
                          <m:r>
                            <a:rPr lang="de-DE" altLang="de-DE" b="0" i="1" smtClean="0">
                              <a:latin typeface="Cambria Math" panose="02040503050406030204" pitchFamily="18" charset="0"/>
                              <a:cs typeface="Arial" charset="0"/>
                            </a:rPr>
                            <m:t>𝑚</m:t>
                          </m:r>
                          <m:r>
                            <a:rPr lang="de-DE" altLang="de-DE" b="0" i="1" smtClean="0">
                              <a:latin typeface="Cambria Math" panose="02040503050406030204" pitchFamily="18" charset="0"/>
                              <a:cs typeface="Arial" charset="0"/>
                            </a:rPr>
                            <m:t>)</m:t>
                          </m:r>
                        </m:den>
                      </m:f>
                      <m:r>
                        <a:rPr lang="de-DE" altLang="de-DE" b="0" i="1" smtClean="0">
                          <a:latin typeface="Cambria Math" panose="02040503050406030204" pitchFamily="18" charset="0"/>
                          <a:cs typeface="Arial" charset="0"/>
                        </a:rPr>
                        <m:t>=</m:t>
                      </m:r>
                      <m:f>
                        <m:fPr>
                          <m:ctrlPr>
                            <a:rPr lang="de-AT" altLang="de-DE" i="1">
                              <a:latin typeface="Cambria Math" panose="02040503050406030204" pitchFamily="18" charset="0"/>
                              <a:cs typeface="Arial" charset="0"/>
                            </a:rPr>
                          </m:ctrlPr>
                        </m:fPr>
                        <m:num>
                          <m:r>
                            <a:rPr lang="de-AT" altLang="de-DE" i="1" smtClean="0">
                              <a:latin typeface="Cambria Math" panose="02040503050406030204" pitchFamily="18" charset="0"/>
                              <a:cs typeface="Arial" charset="0"/>
                            </a:rPr>
                            <m:t>∆</m:t>
                          </m:r>
                          <m:r>
                            <a:rPr lang="de-DE" altLang="de-DE" i="1">
                              <a:latin typeface="Cambria Math" panose="02040503050406030204" pitchFamily="18" charset="0"/>
                              <a:cs typeface="Arial" charset="0"/>
                            </a:rPr>
                            <m:t>𝑠</m:t>
                          </m:r>
                        </m:num>
                        <m:den>
                          <m:r>
                            <a:rPr lang="de-AT" altLang="de-DE" i="1">
                              <a:latin typeface="Cambria Math" panose="02040503050406030204" pitchFamily="18" charset="0"/>
                              <a:cs typeface="Arial" charset="0"/>
                            </a:rPr>
                            <m:t>∆</m:t>
                          </m:r>
                          <m:r>
                            <a:rPr lang="de-DE" altLang="de-DE" i="1">
                              <a:latin typeface="Cambria Math" panose="02040503050406030204" pitchFamily="18" charset="0"/>
                              <a:cs typeface="Arial" charset="0"/>
                            </a:rPr>
                            <m:t>𝑡</m:t>
                          </m:r>
                          <m:r>
                            <a:rPr lang="de-DE" altLang="de-DE" i="1">
                              <a:latin typeface="Cambria Math" panose="02040503050406030204" pitchFamily="18" charset="0"/>
                              <a:cs typeface="Arial" charset="0"/>
                            </a:rPr>
                            <m:t> </m:t>
                          </m:r>
                        </m:den>
                      </m:f>
                      <m:r>
                        <a:rPr lang="de-DE" altLang="de-DE" b="0" i="1" smtClean="0">
                          <a:latin typeface="Cambria Math" panose="02040503050406030204" pitchFamily="18" charset="0"/>
                          <a:cs typeface="Arial" charset="0"/>
                        </a:rPr>
                        <m:t>=</m:t>
                      </m:r>
                      <m:f>
                        <m:fPr>
                          <m:ctrlPr>
                            <a:rPr lang="de-AT" altLang="de-DE" i="1" smtClean="0">
                              <a:latin typeface="Cambria Math" panose="02040503050406030204" pitchFamily="18" charset="0"/>
                              <a:cs typeface="Arial" charset="0"/>
                            </a:rPr>
                          </m:ctrlPr>
                        </m:fPr>
                        <m:num>
                          <m:sSub>
                            <m:sSubPr>
                              <m:ctrlPr>
                                <a:rPr lang="de-DE" altLang="de-DE" i="1" smtClean="0">
                                  <a:latin typeface="Cambria Math" panose="02040503050406030204" pitchFamily="18" charset="0"/>
                                  <a:cs typeface="Arial" charset="0"/>
                                </a:rPr>
                              </m:ctrlPr>
                            </m:sSubPr>
                            <m:e>
                              <m:r>
                                <a:rPr lang="de-DE" altLang="de-DE" b="0" i="1" smtClean="0">
                                  <a:latin typeface="Cambria Math" panose="02040503050406030204" pitchFamily="18" charset="0"/>
                                  <a:cs typeface="Arial" charset="0"/>
                                </a:rPr>
                                <m:t>𝑠</m:t>
                              </m:r>
                            </m:e>
                            <m:sub>
                              <m:r>
                                <a:rPr lang="de-DE" altLang="de-DE" b="0" i="1" smtClean="0">
                                  <a:latin typeface="Cambria Math" panose="02040503050406030204" pitchFamily="18" charset="0"/>
                                  <a:cs typeface="Arial" charset="0"/>
                                </a:rPr>
                                <m:t>2</m:t>
                              </m:r>
                            </m:sub>
                          </m:sSub>
                          <m:r>
                            <a:rPr lang="de-DE" altLang="de-DE" b="0" i="1" smtClean="0">
                              <a:latin typeface="Cambria Math" panose="02040503050406030204" pitchFamily="18" charset="0"/>
                              <a:cs typeface="Arial" charset="0"/>
                            </a:rPr>
                            <m:t>−</m:t>
                          </m:r>
                          <m:sSub>
                            <m:sSubPr>
                              <m:ctrlPr>
                                <a:rPr lang="de-DE" altLang="de-DE" i="1">
                                  <a:latin typeface="Cambria Math" panose="02040503050406030204" pitchFamily="18" charset="0"/>
                                  <a:cs typeface="Arial" charset="0"/>
                                </a:rPr>
                              </m:ctrlPr>
                            </m:sSubPr>
                            <m:e>
                              <m:r>
                                <a:rPr lang="de-DE" altLang="de-DE" i="1">
                                  <a:latin typeface="Cambria Math" panose="02040503050406030204" pitchFamily="18" charset="0"/>
                                  <a:cs typeface="Arial" charset="0"/>
                                </a:rPr>
                                <m:t>𝑠</m:t>
                              </m:r>
                            </m:e>
                            <m:sub>
                              <m:r>
                                <a:rPr lang="de-AT" altLang="de-DE" b="0" i="1" smtClean="0">
                                  <a:latin typeface="Cambria Math" panose="02040503050406030204" pitchFamily="18" charset="0"/>
                                  <a:cs typeface="Arial" charset="0"/>
                                </a:rPr>
                                <m:t>1</m:t>
                              </m:r>
                            </m:sub>
                          </m:sSub>
                        </m:num>
                        <m:den>
                          <m:sSub>
                            <m:sSubPr>
                              <m:ctrlPr>
                                <a:rPr lang="de-DE" altLang="de-DE" i="1" smtClean="0">
                                  <a:latin typeface="Cambria Math" panose="02040503050406030204" pitchFamily="18" charset="0"/>
                                  <a:cs typeface="Arial" charset="0"/>
                                </a:rPr>
                              </m:ctrlPr>
                            </m:sSubPr>
                            <m:e>
                              <m:r>
                                <a:rPr lang="de-DE" altLang="de-DE" b="0" i="1" smtClean="0">
                                  <a:latin typeface="Cambria Math" panose="02040503050406030204" pitchFamily="18" charset="0"/>
                                  <a:cs typeface="Arial" charset="0"/>
                                </a:rPr>
                                <m:t>𝑡</m:t>
                              </m:r>
                            </m:e>
                            <m:sub>
                              <m:r>
                                <a:rPr lang="de-DE" altLang="de-DE" b="0" i="1" smtClean="0">
                                  <a:latin typeface="Cambria Math" panose="02040503050406030204" pitchFamily="18" charset="0"/>
                                  <a:cs typeface="Arial" charset="0"/>
                                </a:rPr>
                                <m:t>2</m:t>
                              </m:r>
                            </m:sub>
                          </m:sSub>
                          <m:r>
                            <a:rPr lang="de-DE" altLang="de-DE" b="0" i="1" smtClean="0">
                              <a:latin typeface="Cambria Math" panose="02040503050406030204" pitchFamily="18" charset="0"/>
                              <a:cs typeface="Arial" charset="0"/>
                            </a:rPr>
                            <m:t>−</m:t>
                          </m:r>
                          <m:sSub>
                            <m:sSubPr>
                              <m:ctrlPr>
                                <a:rPr lang="de-DE" altLang="de-DE" i="1">
                                  <a:latin typeface="Cambria Math" panose="02040503050406030204" pitchFamily="18" charset="0"/>
                                  <a:cs typeface="Arial" charset="0"/>
                                </a:rPr>
                              </m:ctrlPr>
                            </m:sSubPr>
                            <m:e>
                              <m:r>
                                <a:rPr lang="de-DE" altLang="de-DE" b="0" i="1" smtClean="0">
                                  <a:latin typeface="Cambria Math" panose="02040503050406030204" pitchFamily="18" charset="0"/>
                                  <a:cs typeface="Arial" charset="0"/>
                                </a:rPr>
                                <m:t>𝑡</m:t>
                              </m:r>
                            </m:e>
                            <m:sub>
                              <m:r>
                                <a:rPr lang="de-AT" altLang="de-DE" b="0" i="1" smtClean="0">
                                  <a:latin typeface="Cambria Math" panose="02040503050406030204" pitchFamily="18" charset="0"/>
                                  <a:cs typeface="Arial" charset="0"/>
                                </a:rPr>
                                <m:t>1</m:t>
                              </m:r>
                            </m:sub>
                          </m:sSub>
                        </m:den>
                      </m:f>
                    </m:oMath>
                  </m:oMathPara>
                </a14:m>
                <a:endParaRPr lang="de-DE" dirty="0"/>
              </a:p>
            </p:txBody>
          </p:sp>
        </mc:Choice>
        <mc:Fallback>
          <p:sp>
            <p:nvSpPr>
              <p:cNvPr id="4" name="Rechteck 3"/>
              <p:cNvSpPr>
                <a:spLocks noRot="1" noChangeAspect="1" noMove="1" noResize="1" noEditPoints="1" noAdjustHandles="1" noChangeArrowheads="1" noChangeShapeType="1" noTextEdit="1"/>
              </p:cNvSpPr>
              <p:nvPr/>
            </p:nvSpPr>
            <p:spPr>
              <a:xfrm>
                <a:off x="0" y="2215918"/>
                <a:ext cx="4562764" cy="861326"/>
              </a:xfrm>
              <a:prstGeom prst="rect">
                <a:avLst/>
              </a:prstGeom>
              <a:blipFill>
                <a:blip r:embed="rId4"/>
                <a:stretch>
                  <a:fillRect/>
                </a:stretch>
              </a:blipFill>
            </p:spPr>
            <p:txBody>
              <a:bodyPr/>
              <a:lstStyle/>
              <a:p>
                <a:r>
                  <a:rPr lang="de-AT">
                    <a:noFill/>
                  </a:rPr>
                  <a:t> </a:t>
                </a:r>
              </a:p>
            </p:txBody>
          </p:sp>
        </mc:Fallback>
      </mc:AlternateContent>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9611" y="3965532"/>
            <a:ext cx="4760581" cy="2112598"/>
          </a:xfrm>
          <a:prstGeom prst="rect">
            <a:avLst/>
          </a:prstGeom>
        </p:spPr>
      </p:pic>
      <p:sp>
        <p:nvSpPr>
          <p:cNvPr id="8" name="Textfeld 7">
            <a:extLst>
              <a:ext uri="{FF2B5EF4-FFF2-40B4-BE49-F238E27FC236}">
                <a16:creationId xmlns:a16="http://schemas.microsoft.com/office/drawing/2014/main" id="{0455B593-4861-4C58-908F-95E3E9647B29}"/>
              </a:ext>
            </a:extLst>
          </p:cNvPr>
          <p:cNvSpPr txBox="1"/>
          <p:nvPr/>
        </p:nvSpPr>
        <p:spPr>
          <a:xfrm>
            <a:off x="5031746" y="2246247"/>
            <a:ext cx="1935979" cy="830997"/>
          </a:xfrm>
          <a:prstGeom prst="rect">
            <a:avLst/>
          </a:prstGeom>
          <a:noFill/>
        </p:spPr>
        <p:txBody>
          <a:bodyPr wrap="none" rtlCol="0">
            <a:spAutoFit/>
          </a:bodyPr>
          <a:lstStyle/>
          <a:p>
            <a:r>
              <a:rPr lang="de-AT" i="1" dirty="0"/>
              <a:t>oder v = </a:t>
            </a:r>
            <a:r>
              <a:rPr lang="el-GR" i="1" dirty="0"/>
              <a:t>Δ</a:t>
            </a:r>
            <a:r>
              <a:rPr lang="de-AT" i="1" dirty="0"/>
              <a:t>s · f</a:t>
            </a:r>
          </a:p>
          <a:p>
            <a:r>
              <a:rPr lang="de-AT" i="1" dirty="0"/>
              <a:t>f…Frequenz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Rectangle 1026"/>
          <p:cNvSpPr>
            <a:spLocks noChangeArrowheads="1"/>
          </p:cNvSpPr>
          <p:nvPr/>
        </p:nvSpPr>
        <p:spPr bwMode="auto">
          <a:xfrm>
            <a:off x="304800" y="25400"/>
            <a:ext cx="48371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solidFill>
                  <a:srgbClr val="000099"/>
                </a:solidFill>
                <a:latin typeface="Tahoma" pitchFamily="34" charset="0"/>
              </a:rPr>
              <a:t>Geschwindigkeit - Beispiel</a:t>
            </a:r>
            <a:endParaRPr lang="de-AT" altLang="de-DE" sz="3200">
              <a:solidFill>
                <a:srgbClr val="000099"/>
              </a:solidFill>
              <a:latin typeface="Arial" charset="0"/>
              <a:cs typeface="Arial" charset="0"/>
            </a:endParaRPr>
          </a:p>
        </p:txBody>
      </p:sp>
      <p:sp>
        <p:nvSpPr>
          <p:cNvPr id="79876" name="Text Box 1028"/>
          <p:cNvSpPr txBox="1">
            <a:spLocks noChangeArrowheads="1"/>
          </p:cNvSpPr>
          <p:nvPr/>
        </p:nvSpPr>
        <p:spPr bwMode="auto">
          <a:xfrm>
            <a:off x="385940" y="5446806"/>
            <a:ext cx="6292748"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de-DE" altLang="de-DE" dirty="0">
                <a:latin typeface="Arial" charset="0"/>
              </a:rPr>
              <a:t>Bestimmen Sie das </a:t>
            </a:r>
            <a:r>
              <a:rPr lang="de-DE" altLang="de-DE" dirty="0" err="1">
                <a:latin typeface="Arial" charset="0"/>
              </a:rPr>
              <a:t>Geschw</a:t>
            </a:r>
            <a:r>
              <a:rPr lang="de-DE" altLang="de-DE" dirty="0">
                <a:latin typeface="Arial" charset="0"/>
              </a:rPr>
              <a:t>. Zeit Diagramm!</a:t>
            </a:r>
          </a:p>
        </p:txBody>
      </p:sp>
      <p:graphicFrame>
        <p:nvGraphicFramePr>
          <p:cNvPr id="8" name="Diagramm 7">
            <a:extLst>
              <a:ext uri="{FF2B5EF4-FFF2-40B4-BE49-F238E27FC236}">
                <a16:creationId xmlns:a16="http://schemas.microsoft.com/office/drawing/2014/main" id="{0A22E83E-545A-4286-B7E4-22B951D565E1}"/>
              </a:ext>
            </a:extLst>
          </p:cNvPr>
          <p:cNvGraphicFramePr>
            <a:graphicFrameLocks/>
          </p:cNvGraphicFramePr>
          <p:nvPr>
            <p:extLst>
              <p:ext uri="{D42A27DB-BD31-4B8C-83A1-F6EECF244321}">
                <p14:modId xmlns:p14="http://schemas.microsoft.com/office/powerpoint/2010/main" val="2415019521"/>
              </p:ext>
            </p:extLst>
          </p:nvPr>
        </p:nvGraphicFramePr>
        <p:xfrm>
          <a:off x="385940" y="993148"/>
          <a:ext cx="8072065" cy="3696047"/>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675187F6-1DD2-4202-B8AE-4527F0CE2CC6}"/>
              </a:ext>
            </a:extLst>
          </p:cNvPr>
          <p:cNvPicPr>
            <a:picLocks noChangeAspect="1"/>
          </p:cNvPicPr>
          <p:nvPr/>
        </p:nvPicPr>
        <p:blipFill>
          <a:blip r:embed="rId2"/>
          <a:stretch>
            <a:fillRect/>
          </a:stretch>
        </p:blipFill>
        <p:spPr>
          <a:xfrm>
            <a:off x="251520" y="1314359"/>
            <a:ext cx="8145012" cy="3019846"/>
          </a:xfrm>
          <a:prstGeom prst="rect">
            <a:avLst/>
          </a:prstGeom>
        </p:spPr>
      </p:pic>
      <p:sp>
        <p:nvSpPr>
          <p:cNvPr id="2" name="Titel 1">
            <a:extLst>
              <a:ext uri="{FF2B5EF4-FFF2-40B4-BE49-F238E27FC236}">
                <a16:creationId xmlns:a16="http://schemas.microsoft.com/office/drawing/2014/main" id="{E7CC353E-879D-4A00-BF81-4B4D9EC082BF}"/>
              </a:ext>
            </a:extLst>
          </p:cNvPr>
          <p:cNvSpPr>
            <a:spLocks noGrp="1"/>
          </p:cNvSpPr>
          <p:nvPr>
            <p:ph type="title"/>
          </p:nvPr>
        </p:nvSpPr>
        <p:spPr>
          <a:xfrm>
            <a:off x="251520" y="213054"/>
            <a:ext cx="7886700" cy="615603"/>
          </a:xfrm>
        </p:spPr>
        <p:txBody>
          <a:bodyPr/>
          <a:lstStyle/>
          <a:p>
            <a:pPr algn="l"/>
            <a:r>
              <a:rPr lang="de-AT" sz="3200" dirty="0">
                <a:solidFill>
                  <a:srgbClr val="0070C0"/>
                </a:solidFill>
                <a:latin typeface="Times New Roman" panose="02020603050405020304" pitchFamily="18" charset="0"/>
                <a:ea typeface="+mn-ea"/>
                <a:cs typeface="+mn-cs"/>
              </a:rPr>
              <a:t>Beispiel: </a:t>
            </a:r>
            <a:r>
              <a:rPr lang="de-AT" sz="2400" dirty="0">
                <a:solidFill>
                  <a:srgbClr val="0070C0"/>
                </a:solidFill>
                <a:latin typeface="Times New Roman" panose="02020603050405020304" pitchFamily="18" charset="0"/>
                <a:ea typeface="+mn-ea"/>
                <a:cs typeface="+mn-cs"/>
              </a:rPr>
              <a:t>Geschwindigkeit bei Abfahrt bestimmen</a:t>
            </a:r>
            <a:br>
              <a:rPr lang="de-AT" sz="2400" dirty="0">
                <a:solidFill>
                  <a:srgbClr val="0070C0"/>
                </a:solidFill>
                <a:latin typeface="Times New Roman" panose="02020603050405020304" pitchFamily="18" charset="0"/>
                <a:ea typeface="+mn-ea"/>
                <a:cs typeface="+mn-cs"/>
              </a:rPr>
            </a:br>
            <a:r>
              <a:rPr lang="de-AT" sz="2400" dirty="0">
                <a:solidFill>
                  <a:srgbClr val="0070C0"/>
                </a:solidFill>
                <a:latin typeface="Times New Roman" panose="02020603050405020304" pitchFamily="18" charset="0"/>
                <a:ea typeface="+mn-ea"/>
                <a:cs typeface="+mn-cs"/>
              </a:rPr>
              <a:t>Videofrequenz 25 </a:t>
            </a:r>
            <a:r>
              <a:rPr lang="de-AT" sz="2400" dirty="0" err="1">
                <a:solidFill>
                  <a:srgbClr val="0070C0"/>
                </a:solidFill>
                <a:latin typeface="Times New Roman" panose="02020603050405020304" pitchFamily="18" charset="0"/>
                <a:ea typeface="+mn-ea"/>
                <a:cs typeface="+mn-cs"/>
              </a:rPr>
              <a:t>fps</a:t>
            </a:r>
            <a:endParaRPr lang="de-AT" sz="2400" dirty="0">
              <a:solidFill>
                <a:srgbClr val="0070C0"/>
              </a:solidFill>
              <a:latin typeface="Times New Roman" panose="02020603050405020304" pitchFamily="18" charset="0"/>
              <a:ea typeface="+mn-ea"/>
              <a:cs typeface="+mn-cs"/>
            </a:endParaRPr>
          </a:p>
        </p:txBody>
      </p:sp>
      <p:cxnSp>
        <p:nvCxnSpPr>
          <p:cNvPr id="8" name="Gerade Verbindung mit Pfeil 7">
            <a:extLst>
              <a:ext uri="{FF2B5EF4-FFF2-40B4-BE49-F238E27FC236}">
                <a16:creationId xmlns:a16="http://schemas.microsoft.com/office/drawing/2014/main" id="{FC679741-5CE8-4448-8910-1BEDDF3E8B41}"/>
              </a:ext>
            </a:extLst>
          </p:cNvPr>
          <p:cNvCxnSpPr/>
          <p:nvPr/>
        </p:nvCxnSpPr>
        <p:spPr bwMode="auto">
          <a:xfrm>
            <a:off x="899592" y="4875558"/>
            <a:ext cx="3168352" cy="16576"/>
          </a:xfrm>
          <a:prstGeom prst="straightConnector1">
            <a:avLst/>
          </a:prstGeom>
          <a:solidFill>
            <a:schemeClr val="accent1"/>
          </a:solidFill>
          <a:ln w="19050"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CEEE02FC-35D1-4435-9A12-E08DDCBBBDF8}"/>
              </a:ext>
            </a:extLst>
          </p:cNvPr>
          <p:cNvCxnSpPr/>
          <p:nvPr/>
        </p:nvCxnSpPr>
        <p:spPr bwMode="auto">
          <a:xfrm>
            <a:off x="899592" y="4028038"/>
            <a:ext cx="0" cy="8640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10F4E5D6-476F-48F9-9DDA-73BB8418E502}"/>
              </a:ext>
            </a:extLst>
          </p:cNvPr>
          <p:cNvCxnSpPr/>
          <p:nvPr/>
        </p:nvCxnSpPr>
        <p:spPr bwMode="auto">
          <a:xfrm>
            <a:off x="4067944" y="4074232"/>
            <a:ext cx="0" cy="86409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feld 14">
            <a:extLst>
              <a:ext uri="{FF2B5EF4-FFF2-40B4-BE49-F238E27FC236}">
                <a16:creationId xmlns:a16="http://schemas.microsoft.com/office/drawing/2014/main" id="{A2A9561B-599B-45E7-B1DD-4F14E37CCA2D}"/>
              </a:ext>
            </a:extLst>
          </p:cNvPr>
          <p:cNvSpPr txBox="1"/>
          <p:nvPr/>
        </p:nvSpPr>
        <p:spPr>
          <a:xfrm>
            <a:off x="1516279" y="4413893"/>
            <a:ext cx="2191626" cy="461665"/>
          </a:xfrm>
          <a:prstGeom prst="rect">
            <a:avLst/>
          </a:prstGeom>
          <a:noFill/>
        </p:spPr>
        <p:txBody>
          <a:bodyPr wrap="none" rtlCol="0">
            <a:spAutoFit/>
          </a:bodyPr>
          <a:lstStyle/>
          <a:p>
            <a:r>
              <a:rPr lang="de-AT" dirty="0"/>
              <a:t>Skilänge 2,18 m</a:t>
            </a:r>
          </a:p>
        </p:txBody>
      </p:sp>
      <p:cxnSp>
        <p:nvCxnSpPr>
          <p:cNvPr id="16" name="Gerader Verbinder 15">
            <a:extLst>
              <a:ext uri="{FF2B5EF4-FFF2-40B4-BE49-F238E27FC236}">
                <a16:creationId xmlns:a16="http://schemas.microsoft.com/office/drawing/2014/main" id="{D1A90D47-BAF2-4EA6-855A-36BAD6C181C2}"/>
              </a:ext>
            </a:extLst>
          </p:cNvPr>
          <p:cNvCxnSpPr/>
          <p:nvPr/>
        </p:nvCxnSpPr>
        <p:spPr bwMode="auto">
          <a:xfrm>
            <a:off x="2699792" y="3900770"/>
            <a:ext cx="0" cy="154161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r Verbinder 17">
            <a:extLst>
              <a:ext uri="{FF2B5EF4-FFF2-40B4-BE49-F238E27FC236}">
                <a16:creationId xmlns:a16="http://schemas.microsoft.com/office/drawing/2014/main" id="{A3E53C87-655D-466A-BE8E-68160ACBA2CC}"/>
              </a:ext>
            </a:extLst>
          </p:cNvPr>
          <p:cNvCxnSpPr/>
          <p:nvPr/>
        </p:nvCxnSpPr>
        <p:spPr bwMode="auto">
          <a:xfrm>
            <a:off x="4788024" y="3905953"/>
            <a:ext cx="0" cy="153643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mit Pfeil 18">
            <a:extLst>
              <a:ext uri="{FF2B5EF4-FFF2-40B4-BE49-F238E27FC236}">
                <a16:creationId xmlns:a16="http://schemas.microsoft.com/office/drawing/2014/main" id="{80857BAD-64D1-42DB-8DAB-0EB15E736B62}"/>
              </a:ext>
            </a:extLst>
          </p:cNvPr>
          <p:cNvCxnSpPr/>
          <p:nvPr/>
        </p:nvCxnSpPr>
        <p:spPr bwMode="auto">
          <a:xfrm>
            <a:off x="2699792" y="5347623"/>
            <a:ext cx="2088232" cy="0"/>
          </a:xfrm>
          <a:prstGeom prst="straightConnector1">
            <a:avLst/>
          </a:prstGeom>
          <a:solidFill>
            <a:schemeClr val="accent1"/>
          </a:solidFill>
          <a:ln w="19050"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feld 20">
            <a:extLst>
              <a:ext uri="{FF2B5EF4-FFF2-40B4-BE49-F238E27FC236}">
                <a16:creationId xmlns:a16="http://schemas.microsoft.com/office/drawing/2014/main" id="{F72F8A2D-507D-498E-89CC-7B1A75DD0C67}"/>
              </a:ext>
            </a:extLst>
          </p:cNvPr>
          <p:cNvSpPr txBox="1"/>
          <p:nvPr/>
        </p:nvSpPr>
        <p:spPr>
          <a:xfrm>
            <a:off x="2948607" y="4913494"/>
            <a:ext cx="1623393" cy="461665"/>
          </a:xfrm>
          <a:prstGeom prst="rect">
            <a:avLst/>
          </a:prstGeom>
          <a:noFill/>
        </p:spPr>
        <p:txBody>
          <a:bodyPr wrap="none" rtlCol="0">
            <a:spAutoFit/>
          </a:bodyPr>
          <a:lstStyle/>
          <a:p>
            <a:r>
              <a:rPr lang="de-AT" dirty="0"/>
              <a:t>Diff 1,41 m</a:t>
            </a:r>
          </a:p>
        </p:txBody>
      </p:sp>
      <p:sp>
        <p:nvSpPr>
          <p:cNvPr id="30" name="Textfeld 29">
            <a:extLst>
              <a:ext uri="{FF2B5EF4-FFF2-40B4-BE49-F238E27FC236}">
                <a16:creationId xmlns:a16="http://schemas.microsoft.com/office/drawing/2014/main" id="{C772C026-41CC-444D-85B6-36355DCB6B5B}"/>
              </a:ext>
            </a:extLst>
          </p:cNvPr>
          <p:cNvSpPr txBox="1"/>
          <p:nvPr/>
        </p:nvSpPr>
        <p:spPr>
          <a:xfrm>
            <a:off x="323528" y="5568238"/>
            <a:ext cx="8757590" cy="830997"/>
          </a:xfrm>
          <a:prstGeom prst="rect">
            <a:avLst/>
          </a:prstGeom>
          <a:noFill/>
        </p:spPr>
        <p:txBody>
          <a:bodyPr wrap="none" rtlCol="0">
            <a:spAutoFit/>
          </a:bodyPr>
          <a:lstStyle/>
          <a:p>
            <a:r>
              <a:rPr lang="de-AT" dirty="0"/>
              <a:t>v = </a:t>
            </a:r>
            <a:r>
              <a:rPr lang="el-GR" dirty="0"/>
              <a:t>Δ</a:t>
            </a:r>
            <a:r>
              <a:rPr lang="de-AT" dirty="0"/>
              <a:t>s · f = 1,41 · 25 = 35,2 m/s  </a:t>
            </a:r>
            <a:r>
              <a:rPr lang="de-AT" sz="1800" dirty="0"/>
              <a:t>(127 km/h)</a:t>
            </a:r>
          </a:p>
          <a:p>
            <a:r>
              <a:rPr lang="de-AT" sz="1800" dirty="0"/>
              <a:t>Erhöht eine höhere Aufnahmefrequenz die Genauigkeit der Geschwindigkeitsbestimmung?</a:t>
            </a:r>
            <a:r>
              <a:rPr lang="de-AT" dirty="0"/>
              <a:t>  </a:t>
            </a:r>
          </a:p>
        </p:txBody>
      </p:sp>
    </p:spTree>
    <p:extLst>
      <p:ext uri="{BB962C8B-B14F-4D97-AF65-F5344CB8AC3E}">
        <p14:creationId xmlns:p14="http://schemas.microsoft.com/office/powerpoint/2010/main" val="3139201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1" name="Rectangle 3"/>
          <p:cNvSpPr>
            <a:spLocks noChangeArrowheads="1"/>
          </p:cNvSpPr>
          <p:nvPr/>
        </p:nvSpPr>
        <p:spPr bwMode="auto">
          <a:xfrm>
            <a:off x="3062669" y="3696081"/>
            <a:ext cx="114300" cy="133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83972" name="Rectangle 4"/>
          <p:cNvSpPr>
            <a:spLocks noChangeArrowheads="1"/>
          </p:cNvSpPr>
          <p:nvPr/>
        </p:nvSpPr>
        <p:spPr bwMode="auto">
          <a:xfrm>
            <a:off x="320546" y="970470"/>
            <a:ext cx="8105775" cy="1136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de-DE" altLang="de-DE" dirty="0">
                <a:latin typeface="Arial Unicode MS" pitchFamily="34" charset="-128"/>
                <a:ea typeface="Arial Unicode MS" pitchFamily="34" charset="-128"/>
                <a:cs typeface="Arial Unicode MS" pitchFamily="34" charset="-128"/>
              </a:rPr>
              <a:t>Die durchschnittliche Beschleunigung ist das Verhältnis aus Geschwindigkeitsänderung zur benötigten Zeit.</a:t>
            </a:r>
            <a:endParaRPr lang="de-DE" altLang="de-DE" dirty="0"/>
          </a:p>
        </p:txBody>
      </p:sp>
      <p:sp>
        <p:nvSpPr>
          <p:cNvPr id="83975" name="Rectangle 8"/>
          <p:cNvSpPr>
            <a:spLocks noChangeArrowheads="1"/>
          </p:cNvSpPr>
          <p:nvPr/>
        </p:nvSpPr>
        <p:spPr bwMode="auto">
          <a:xfrm>
            <a:off x="0" y="0"/>
            <a:ext cx="77724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solidFill>
                  <a:srgbClr val="000099"/>
                </a:solidFill>
                <a:latin typeface="Arial" charset="0"/>
              </a:rPr>
              <a:t>   </a:t>
            </a:r>
            <a:r>
              <a:rPr lang="de-DE" altLang="de-DE" sz="3200" dirty="0">
                <a:solidFill>
                  <a:srgbClr val="0070C0"/>
                </a:solidFill>
                <a:latin typeface="Arial" charset="0"/>
              </a:rPr>
              <a:t>Beschleunigung</a:t>
            </a:r>
            <a:endParaRPr lang="de-DE" altLang="de-DE" sz="3200" dirty="0">
              <a:solidFill>
                <a:srgbClr val="0070C0"/>
              </a:solidFill>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08" y="3997607"/>
            <a:ext cx="3972462" cy="2648308"/>
          </a:xfrm>
          <a:prstGeom prst="rect">
            <a:avLst/>
          </a:prstGeom>
        </p:spPr>
      </p:pic>
      <mc:AlternateContent xmlns:mc="http://schemas.openxmlformats.org/markup-compatibility/2006">
        <mc:Choice xmlns:a14="http://schemas.microsoft.com/office/drawing/2010/main" Requires="a14">
          <p:sp>
            <p:nvSpPr>
              <p:cNvPr id="11" name="Rechteck 10"/>
              <p:cNvSpPr/>
              <p:nvPr/>
            </p:nvSpPr>
            <p:spPr>
              <a:xfrm>
                <a:off x="320546" y="2545727"/>
                <a:ext cx="5103098" cy="861326"/>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de-DE" altLang="de-DE" b="0" i="1" smtClean="0">
                          <a:latin typeface="Cambria Math" panose="02040503050406030204" pitchFamily="18" charset="0"/>
                          <a:cs typeface="Arial" charset="0"/>
                        </a:rPr>
                        <m:t>𝑎</m:t>
                      </m:r>
                      <m:r>
                        <a:rPr lang="de-DE" altLang="de-DE">
                          <a:latin typeface="Cambria Math" panose="02040503050406030204" pitchFamily="18" charset="0"/>
                          <a:cs typeface="Arial" charset="0"/>
                        </a:rPr>
                        <m:t>=</m:t>
                      </m:r>
                      <m:f>
                        <m:fPr>
                          <m:ctrlPr>
                            <a:rPr lang="de-AT" altLang="de-DE" i="1">
                              <a:latin typeface="Cambria Math" panose="02040503050406030204" pitchFamily="18" charset="0"/>
                              <a:cs typeface="Arial" charset="0"/>
                            </a:rPr>
                          </m:ctrlPr>
                        </m:fPr>
                        <m:num>
                          <m:r>
                            <a:rPr lang="de-DE" altLang="de-DE" b="0" i="1" smtClean="0">
                              <a:latin typeface="Cambria Math" panose="02040503050406030204" pitchFamily="18" charset="0"/>
                              <a:cs typeface="Arial" charset="0"/>
                            </a:rPr>
                            <m:t>𝑣</m:t>
                          </m:r>
                          <m:r>
                            <a:rPr lang="de-DE" altLang="de-DE" b="0" i="1" smtClean="0">
                              <a:latin typeface="Cambria Math" panose="02040503050406030204" pitchFamily="18" charset="0"/>
                              <a:cs typeface="Arial" charset="0"/>
                            </a:rPr>
                            <m:t> (</m:t>
                          </m:r>
                          <m:r>
                            <a:rPr lang="de-DE" altLang="de-DE" b="0" i="1" smtClean="0">
                              <a:latin typeface="Cambria Math" panose="02040503050406030204" pitchFamily="18" charset="0"/>
                              <a:cs typeface="Arial" charset="0"/>
                            </a:rPr>
                            <m:t>𝑚</m:t>
                          </m:r>
                          <m:r>
                            <a:rPr lang="de-DE" altLang="de-DE" b="0" i="1" smtClean="0">
                              <a:latin typeface="Cambria Math" panose="02040503050406030204" pitchFamily="18" charset="0"/>
                              <a:cs typeface="Arial" charset="0"/>
                            </a:rPr>
                            <m:t>)</m:t>
                          </m:r>
                        </m:num>
                        <m:den>
                          <m:r>
                            <a:rPr lang="de-DE" altLang="de-DE" b="0" i="1" smtClean="0">
                              <a:latin typeface="Cambria Math" panose="02040503050406030204" pitchFamily="18" charset="0"/>
                              <a:cs typeface="Arial" charset="0"/>
                            </a:rPr>
                            <m:t>𝑡</m:t>
                          </m:r>
                          <m:r>
                            <a:rPr lang="de-DE" altLang="de-DE" b="0" i="1" smtClean="0">
                              <a:latin typeface="Cambria Math" panose="02040503050406030204" pitchFamily="18" charset="0"/>
                              <a:cs typeface="Arial" charset="0"/>
                            </a:rPr>
                            <m:t> (</m:t>
                          </m:r>
                          <m:r>
                            <a:rPr lang="de-DE" altLang="de-DE" b="0" i="1" smtClean="0">
                              <a:latin typeface="Cambria Math" panose="02040503050406030204" pitchFamily="18" charset="0"/>
                              <a:cs typeface="Arial" charset="0"/>
                            </a:rPr>
                            <m:t>𝑚</m:t>
                          </m:r>
                          <m:r>
                            <a:rPr lang="de-DE" altLang="de-DE" b="0" i="1" smtClean="0">
                              <a:latin typeface="Cambria Math" panose="02040503050406030204" pitchFamily="18" charset="0"/>
                              <a:cs typeface="Arial" charset="0"/>
                            </a:rPr>
                            <m:t>)</m:t>
                          </m:r>
                        </m:den>
                      </m:f>
                      <m:r>
                        <a:rPr lang="de-DE" altLang="de-DE" b="0" i="1" smtClean="0">
                          <a:latin typeface="Cambria Math" panose="02040503050406030204" pitchFamily="18" charset="0"/>
                          <a:cs typeface="Arial" charset="0"/>
                        </a:rPr>
                        <m:t>=</m:t>
                      </m:r>
                      <m:f>
                        <m:fPr>
                          <m:ctrlPr>
                            <a:rPr lang="de-AT" altLang="de-DE" i="1">
                              <a:latin typeface="Cambria Math" panose="02040503050406030204" pitchFamily="18" charset="0"/>
                              <a:cs typeface="Arial" charset="0"/>
                            </a:rPr>
                          </m:ctrlPr>
                        </m:fPr>
                        <m:num>
                          <m:r>
                            <a:rPr lang="de-AT" altLang="de-DE" i="1" smtClean="0">
                              <a:latin typeface="Cambria Math" panose="02040503050406030204" pitchFamily="18" charset="0"/>
                              <a:cs typeface="Arial" charset="0"/>
                            </a:rPr>
                            <m:t>∆</m:t>
                          </m:r>
                          <m:r>
                            <a:rPr lang="de-DE" altLang="de-DE" b="0" i="1" smtClean="0">
                              <a:latin typeface="Cambria Math" panose="02040503050406030204" pitchFamily="18" charset="0"/>
                              <a:cs typeface="Arial" charset="0"/>
                            </a:rPr>
                            <m:t>𝑣</m:t>
                          </m:r>
                        </m:num>
                        <m:den>
                          <m:r>
                            <a:rPr lang="de-AT" altLang="de-DE" i="1">
                              <a:latin typeface="Cambria Math" panose="02040503050406030204" pitchFamily="18" charset="0"/>
                              <a:cs typeface="Arial" charset="0"/>
                            </a:rPr>
                            <m:t>∆</m:t>
                          </m:r>
                          <m:r>
                            <a:rPr lang="de-DE" altLang="de-DE" i="1">
                              <a:latin typeface="Cambria Math" panose="02040503050406030204" pitchFamily="18" charset="0"/>
                              <a:cs typeface="Arial" charset="0"/>
                            </a:rPr>
                            <m:t>𝑡</m:t>
                          </m:r>
                          <m:r>
                            <a:rPr lang="de-DE" altLang="de-DE" i="1">
                              <a:latin typeface="Cambria Math" panose="02040503050406030204" pitchFamily="18" charset="0"/>
                              <a:cs typeface="Arial" charset="0"/>
                            </a:rPr>
                            <m:t> </m:t>
                          </m:r>
                        </m:den>
                      </m:f>
                      <m:r>
                        <a:rPr lang="de-DE" altLang="de-DE" b="0" i="1" smtClean="0">
                          <a:latin typeface="Cambria Math" panose="02040503050406030204" pitchFamily="18" charset="0"/>
                          <a:cs typeface="Arial" charset="0"/>
                        </a:rPr>
                        <m:t>=</m:t>
                      </m:r>
                      <m:f>
                        <m:fPr>
                          <m:ctrlPr>
                            <a:rPr lang="de-AT" altLang="de-DE" i="1" smtClean="0">
                              <a:latin typeface="Cambria Math" panose="02040503050406030204" pitchFamily="18" charset="0"/>
                              <a:cs typeface="Arial" charset="0"/>
                            </a:rPr>
                          </m:ctrlPr>
                        </m:fPr>
                        <m:num>
                          <m:sSub>
                            <m:sSubPr>
                              <m:ctrlPr>
                                <a:rPr lang="de-DE" altLang="de-DE" i="1" smtClean="0">
                                  <a:latin typeface="Cambria Math" panose="02040503050406030204" pitchFamily="18" charset="0"/>
                                  <a:cs typeface="Arial" charset="0"/>
                                </a:rPr>
                              </m:ctrlPr>
                            </m:sSubPr>
                            <m:e>
                              <m:r>
                                <a:rPr lang="de-DE" altLang="de-DE" b="0" i="1" smtClean="0">
                                  <a:latin typeface="Cambria Math" panose="02040503050406030204" pitchFamily="18" charset="0"/>
                                  <a:cs typeface="Arial" charset="0"/>
                                </a:rPr>
                                <m:t>𝑣</m:t>
                              </m:r>
                            </m:e>
                            <m:sub>
                              <m:r>
                                <a:rPr lang="de-DE" altLang="de-DE" b="0" i="1" smtClean="0">
                                  <a:latin typeface="Cambria Math" panose="02040503050406030204" pitchFamily="18" charset="0"/>
                                  <a:cs typeface="Arial" charset="0"/>
                                </a:rPr>
                                <m:t>2</m:t>
                              </m:r>
                            </m:sub>
                          </m:sSub>
                          <m:r>
                            <a:rPr lang="de-DE" altLang="de-DE" b="0" i="1" smtClean="0">
                              <a:latin typeface="Cambria Math" panose="02040503050406030204" pitchFamily="18" charset="0"/>
                              <a:cs typeface="Arial" charset="0"/>
                            </a:rPr>
                            <m:t>−</m:t>
                          </m:r>
                          <m:sSub>
                            <m:sSubPr>
                              <m:ctrlPr>
                                <a:rPr lang="de-DE" altLang="de-DE" i="1">
                                  <a:latin typeface="Cambria Math" panose="02040503050406030204" pitchFamily="18" charset="0"/>
                                  <a:cs typeface="Arial" charset="0"/>
                                </a:rPr>
                              </m:ctrlPr>
                            </m:sSubPr>
                            <m:e>
                              <m:r>
                                <a:rPr lang="de-DE" altLang="de-DE" b="0" i="1" smtClean="0">
                                  <a:latin typeface="Cambria Math" panose="02040503050406030204" pitchFamily="18" charset="0"/>
                                  <a:cs typeface="Arial" charset="0"/>
                                </a:rPr>
                                <m:t>𝑣</m:t>
                              </m:r>
                            </m:e>
                            <m:sub>
                              <m:r>
                                <a:rPr lang="de-AT" altLang="de-DE" b="0" i="1" smtClean="0">
                                  <a:latin typeface="Cambria Math" panose="02040503050406030204" pitchFamily="18" charset="0"/>
                                  <a:cs typeface="Arial" charset="0"/>
                                </a:rPr>
                                <m:t>1</m:t>
                              </m:r>
                            </m:sub>
                          </m:sSub>
                        </m:num>
                        <m:den>
                          <m:sSub>
                            <m:sSubPr>
                              <m:ctrlPr>
                                <a:rPr lang="de-DE" altLang="de-DE" i="1" smtClean="0">
                                  <a:latin typeface="Cambria Math" panose="02040503050406030204" pitchFamily="18" charset="0"/>
                                  <a:cs typeface="Arial" charset="0"/>
                                </a:rPr>
                              </m:ctrlPr>
                            </m:sSubPr>
                            <m:e>
                              <m:r>
                                <a:rPr lang="de-DE" altLang="de-DE" b="0" i="1" smtClean="0">
                                  <a:latin typeface="Cambria Math" panose="02040503050406030204" pitchFamily="18" charset="0"/>
                                  <a:cs typeface="Arial" charset="0"/>
                                </a:rPr>
                                <m:t>𝑡</m:t>
                              </m:r>
                            </m:e>
                            <m:sub>
                              <m:r>
                                <a:rPr lang="de-DE" altLang="de-DE" b="0" i="1" smtClean="0">
                                  <a:latin typeface="Cambria Math" panose="02040503050406030204" pitchFamily="18" charset="0"/>
                                  <a:cs typeface="Arial" charset="0"/>
                                </a:rPr>
                                <m:t>2</m:t>
                              </m:r>
                            </m:sub>
                          </m:sSub>
                          <m:r>
                            <a:rPr lang="de-DE" altLang="de-DE" b="0" i="1" smtClean="0">
                              <a:latin typeface="Cambria Math" panose="02040503050406030204" pitchFamily="18" charset="0"/>
                              <a:cs typeface="Arial" charset="0"/>
                            </a:rPr>
                            <m:t>−</m:t>
                          </m:r>
                          <m:sSub>
                            <m:sSubPr>
                              <m:ctrlPr>
                                <a:rPr lang="de-DE" altLang="de-DE" i="1">
                                  <a:latin typeface="Cambria Math" panose="02040503050406030204" pitchFamily="18" charset="0"/>
                                  <a:cs typeface="Arial" charset="0"/>
                                </a:rPr>
                              </m:ctrlPr>
                            </m:sSubPr>
                            <m:e>
                              <m:r>
                                <a:rPr lang="de-DE" altLang="de-DE" b="0" i="1" smtClean="0">
                                  <a:latin typeface="Cambria Math" panose="02040503050406030204" pitchFamily="18" charset="0"/>
                                  <a:cs typeface="Arial" charset="0"/>
                                </a:rPr>
                                <m:t>𝑡</m:t>
                              </m:r>
                            </m:e>
                            <m:sub>
                              <m:r>
                                <a:rPr lang="de-AT" altLang="de-DE" b="0" i="1" smtClean="0">
                                  <a:latin typeface="Cambria Math" panose="02040503050406030204" pitchFamily="18" charset="0"/>
                                  <a:cs typeface="Arial" charset="0"/>
                                </a:rPr>
                                <m:t>1</m:t>
                              </m:r>
                            </m:sub>
                          </m:sSub>
                        </m:den>
                      </m:f>
                    </m:oMath>
                  </m:oMathPara>
                </a14:m>
                <a:endParaRPr lang="de-DE" dirty="0"/>
              </a:p>
            </p:txBody>
          </p:sp>
        </mc:Choice>
        <mc:Fallback>
          <p:sp>
            <p:nvSpPr>
              <p:cNvPr id="11" name="Rechteck 10"/>
              <p:cNvSpPr>
                <a:spLocks noRot="1" noChangeAspect="1" noMove="1" noResize="1" noEditPoints="1" noAdjustHandles="1" noChangeArrowheads="1" noChangeShapeType="1" noTextEdit="1"/>
              </p:cNvSpPr>
              <p:nvPr/>
            </p:nvSpPr>
            <p:spPr>
              <a:xfrm>
                <a:off x="320546" y="2545727"/>
                <a:ext cx="5103098" cy="861326"/>
              </a:xfrm>
              <a:prstGeom prst="rect">
                <a:avLst/>
              </a:prstGeom>
              <a:blipFill>
                <a:blip r:embed="rId4"/>
                <a:stretch>
                  <a:fillRect/>
                </a:stretch>
              </a:blipFill>
            </p:spPr>
            <p:txBody>
              <a:bodyPr/>
              <a:lstStyle/>
              <a:p>
                <a:r>
                  <a:rPr lang="de-AT">
                    <a:noFill/>
                  </a:rPr>
                  <a:t> </a:t>
                </a:r>
              </a:p>
            </p:txBody>
          </p:sp>
        </mc:Fallback>
      </mc:AlternateContent>
      <p:sp>
        <p:nvSpPr>
          <p:cNvPr id="7" name="Textfeld 6">
            <a:extLst>
              <a:ext uri="{FF2B5EF4-FFF2-40B4-BE49-F238E27FC236}">
                <a16:creationId xmlns:a16="http://schemas.microsoft.com/office/drawing/2014/main" id="{8DDB08C5-1EF7-4C78-AEA3-AED8B7C5147E}"/>
              </a:ext>
            </a:extLst>
          </p:cNvPr>
          <p:cNvSpPr txBox="1"/>
          <p:nvPr/>
        </p:nvSpPr>
        <p:spPr>
          <a:xfrm>
            <a:off x="4515270" y="2619951"/>
            <a:ext cx="1969642" cy="830997"/>
          </a:xfrm>
          <a:prstGeom prst="rect">
            <a:avLst/>
          </a:prstGeom>
          <a:noFill/>
        </p:spPr>
        <p:txBody>
          <a:bodyPr wrap="none" rtlCol="0">
            <a:spAutoFit/>
          </a:bodyPr>
          <a:lstStyle/>
          <a:p>
            <a:r>
              <a:rPr lang="de-AT" i="1" dirty="0"/>
              <a:t>oder a = </a:t>
            </a:r>
            <a:r>
              <a:rPr lang="el-GR" i="1" dirty="0"/>
              <a:t>Δ</a:t>
            </a:r>
            <a:r>
              <a:rPr lang="de-AT" i="1" dirty="0"/>
              <a:t>v · f</a:t>
            </a:r>
          </a:p>
          <a:p>
            <a:r>
              <a:rPr lang="de-AT" i="1" dirty="0"/>
              <a:t>f…Frequenz</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Rectangle 3"/>
          <p:cNvSpPr>
            <a:spLocks noChangeArrowheads="1"/>
          </p:cNvSpPr>
          <p:nvPr/>
        </p:nvSpPr>
        <p:spPr bwMode="auto">
          <a:xfrm>
            <a:off x="295275" y="1118507"/>
            <a:ext cx="8496300" cy="520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de-AT" altLang="de-DE" sz="2000" dirty="0">
                <a:latin typeface="Arial" charset="0"/>
                <a:cs typeface="Arial" charset="0"/>
              </a:rPr>
              <a:t>Trägheitsgesetz genannt:</a:t>
            </a:r>
            <a:endParaRPr lang="de-AT" altLang="de-DE" sz="2000" dirty="0">
              <a:cs typeface="Times New Roman" pitchFamily="18" charset="0"/>
            </a:endParaRPr>
          </a:p>
          <a:p>
            <a:pPr>
              <a:lnSpc>
                <a:spcPct val="150000"/>
              </a:lnSpc>
            </a:pPr>
            <a:r>
              <a:rPr lang="de-AT" altLang="de-DE" sz="2000" dirty="0">
                <a:latin typeface="Arial" charset="0"/>
                <a:cs typeface="Arial" charset="0"/>
              </a:rPr>
              <a:t>	Ein Objekt bleibt in seinem Zustand der Ruhe oder der gleichförmigen Bewegung, solange es nicht durch eine Kraft gezwungen wird, seinen Zustand zu ändern.</a:t>
            </a:r>
            <a:endParaRPr lang="de-AT" altLang="de-DE" sz="2000" dirty="0">
              <a:cs typeface="Times New Roman" pitchFamily="18" charset="0"/>
            </a:endParaRPr>
          </a:p>
          <a:p>
            <a:pPr>
              <a:lnSpc>
                <a:spcPct val="150000"/>
              </a:lnSpc>
            </a:pPr>
            <a:r>
              <a:rPr lang="de-AT" altLang="de-DE" sz="2000" dirty="0">
                <a:latin typeface="Arial" charset="0"/>
                <a:cs typeface="Arial" charset="0"/>
              </a:rPr>
              <a:t> </a:t>
            </a:r>
            <a:endParaRPr lang="de-AT" altLang="de-DE" sz="2000" dirty="0">
              <a:cs typeface="Times New Roman" pitchFamily="18" charset="0"/>
            </a:endParaRPr>
          </a:p>
          <a:p>
            <a:pPr>
              <a:lnSpc>
                <a:spcPct val="150000"/>
              </a:lnSpc>
            </a:pPr>
            <a:r>
              <a:rPr lang="de-AT" altLang="de-DE" dirty="0">
                <a:latin typeface="Arial" charset="0"/>
                <a:cs typeface="Arial" charset="0"/>
              </a:rPr>
              <a:t>Beispiel:  </a:t>
            </a:r>
            <a:endParaRPr lang="de-AT" altLang="de-DE" dirty="0">
              <a:cs typeface="Times New Roman" pitchFamily="18" charset="0"/>
            </a:endParaRPr>
          </a:p>
          <a:p>
            <a:pPr marL="342900" indent="-342900">
              <a:lnSpc>
                <a:spcPct val="150000"/>
              </a:lnSpc>
              <a:buFont typeface="Arial" panose="020B0604020202020204" pitchFamily="34" charset="0"/>
              <a:buChar char="•"/>
            </a:pPr>
            <a:r>
              <a:rPr lang="de-AT" altLang="de-DE" sz="2000" dirty="0">
                <a:latin typeface="Arial" charset="0"/>
                <a:cs typeface="Arial" charset="0"/>
              </a:rPr>
              <a:t>Wie lange würde ein Fahrradfahrer mit 40 km/h fahren wenn keine  Kräfte, außer der Schwerkraft auf ihn wirken würden?</a:t>
            </a:r>
          </a:p>
          <a:p>
            <a:pPr marL="342900" indent="-342900">
              <a:lnSpc>
                <a:spcPct val="150000"/>
              </a:lnSpc>
              <a:buFont typeface="Arial" panose="020B0604020202020204" pitchFamily="34" charset="0"/>
              <a:buChar char="•"/>
            </a:pPr>
            <a:endParaRPr lang="de-AT" altLang="de-DE" sz="2000" dirty="0">
              <a:latin typeface="Arial" charset="0"/>
              <a:cs typeface="Arial" charset="0"/>
            </a:endParaRPr>
          </a:p>
          <a:p>
            <a:pPr marL="342900" indent="-342900">
              <a:lnSpc>
                <a:spcPct val="150000"/>
              </a:lnSpc>
              <a:buFont typeface="Arial" panose="020B0604020202020204" pitchFamily="34" charset="0"/>
              <a:buChar char="•"/>
            </a:pPr>
            <a:r>
              <a:rPr lang="de-AT" altLang="de-DE" sz="2000" dirty="0">
                <a:latin typeface="Arial" charset="0"/>
                <a:cs typeface="Arial" charset="0"/>
              </a:rPr>
              <a:t>Komet bewegt sich gleichförmig durch den Weltraum. Wann fliegt er nicht geradlinig durch den Weltraum?</a:t>
            </a:r>
          </a:p>
        </p:txBody>
      </p:sp>
      <p:sp>
        <p:nvSpPr>
          <p:cNvPr id="90115" name="Rectangle 4"/>
          <p:cNvSpPr>
            <a:spLocks noChangeArrowheads="1"/>
          </p:cNvSpPr>
          <p:nvPr/>
        </p:nvSpPr>
        <p:spPr bwMode="auto">
          <a:xfrm>
            <a:off x="147637" y="10627"/>
            <a:ext cx="88487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solidFill>
                  <a:srgbClr val="000099"/>
                </a:solidFill>
                <a:latin typeface="Arial" charset="0"/>
              </a:rPr>
              <a:t> </a:t>
            </a:r>
            <a:r>
              <a:rPr lang="de-AT" altLang="de-DE" sz="2800" dirty="0">
                <a:solidFill>
                  <a:srgbClr val="0070C0"/>
                </a:solidFill>
                <a:latin typeface="Arial" charset="0"/>
                <a:cs typeface="Arial" charset="0"/>
              </a:rPr>
              <a:t>Erstes </a:t>
            </a:r>
            <a:r>
              <a:rPr lang="de-DE" altLang="de-DE" sz="2800" dirty="0">
                <a:solidFill>
                  <a:srgbClr val="0070C0"/>
                </a:solidFill>
                <a:latin typeface="Arial" charset="0"/>
              </a:rPr>
              <a:t>Newtonsche Gesetze (</a:t>
            </a:r>
            <a:r>
              <a:rPr lang="de-AT" altLang="de-DE" sz="2800" dirty="0">
                <a:solidFill>
                  <a:srgbClr val="0070C0"/>
                </a:solidFill>
                <a:latin typeface="Arial" charset="0"/>
              </a:rPr>
              <a:t>Trägheitsgesetz)</a:t>
            </a:r>
            <a:endParaRPr lang="de-DE" altLang="de-DE" sz="2800" dirty="0">
              <a:solidFill>
                <a:srgbClr val="0070C0"/>
              </a:solidFill>
              <a:latin typeface="Arial"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373030" y="205040"/>
            <a:ext cx="8696325" cy="644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1400" dirty="0">
                <a:solidFill>
                  <a:srgbClr val="0070C0"/>
                </a:solidFill>
                <a:latin typeface="Arial" charset="0"/>
              </a:rPr>
              <a:t>Funktionelle Anatomie: </a:t>
            </a:r>
            <a:r>
              <a:rPr lang="de-AT" altLang="de-DE" sz="1400" dirty="0">
                <a:latin typeface="Arial" charset="0"/>
              </a:rPr>
              <a:t>Studium der materiellen Strukturen des Bewegungssystems</a:t>
            </a:r>
          </a:p>
          <a:p>
            <a:pPr eaLnBrk="1" hangingPunct="1"/>
            <a:r>
              <a:rPr lang="de-AT" altLang="de-DE" sz="1400" dirty="0">
                <a:latin typeface="Arial" charset="0"/>
              </a:rPr>
              <a:t>Untersucht Bau und Funktionen von Knochen, Muskeln, Sehnen, Bändern, Bindegewebe etc. vor allem im Hinblick auf ihre Wechselwirkung mit Belastungen.</a:t>
            </a:r>
          </a:p>
          <a:p>
            <a:pPr eaLnBrk="1" hangingPunct="1"/>
            <a:r>
              <a:rPr lang="de-AT" altLang="de-DE" sz="1400" dirty="0">
                <a:latin typeface="Arial" charset="0"/>
              </a:rPr>
              <a:t>Beispiele: Stöße gegen eine Platte zur Erhöhung der Knochenhärte; bei welchen Belastungen kann eine Sehne reißen?</a:t>
            </a:r>
            <a:r>
              <a:rPr lang="de-AT" altLang="de-DE" sz="1400" dirty="0">
                <a:solidFill>
                  <a:srgbClr val="0070C0"/>
                </a:solidFill>
                <a:latin typeface="Arial" charset="0"/>
              </a:rPr>
              <a:t> </a:t>
            </a:r>
          </a:p>
          <a:p>
            <a:pPr eaLnBrk="1" hangingPunct="1"/>
            <a:endParaRPr lang="de-AT" altLang="de-DE" sz="1400" dirty="0">
              <a:solidFill>
                <a:srgbClr val="0070C0"/>
              </a:solidFill>
              <a:latin typeface="Arial" charset="0"/>
            </a:endParaRPr>
          </a:p>
          <a:p>
            <a:pPr eaLnBrk="1" hangingPunct="1"/>
            <a:r>
              <a:rPr lang="de-AT" altLang="de-DE" sz="1400" dirty="0">
                <a:solidFill>
                  <a:srgbClr val="0070C0"/>
                </a:solidFill>
                <a:latin typeface="Arial" charset="0"/>
              </a:rPr>
              <a:t>Ergonomie: </a:t>
            </a:r>
            <a:r>
              <a:rPr lang="de-DE" altLang="de-DE" sz="1400" dirty="0">
                <a:latin typeface="Arial" charset="0"/>
              </a:rPr>
              <a:t>Wissenschaft von der Gesetzmäßigkeit menschlicher Arbeit. </a:t>
            </a:r>
          </a:p>
          <a:p>
            <a:pPr eaLnBrk="1" hangingPunct="1"/>
            <a:r>
              <a:rPr lang="de-DE" altLang="de-DE" sz="1400" dirty="0">
                <a:latin typeface="Arial" charset="0"/>
              </a:rPr>
              <a:t>Ziele der Ergonomie: Schaffung geeigneter Ausführungsbedingungen für die Arbeit; ökonomische Nutzung technischer Einrichtungen und Werkzeuge; ergonomische Arbeitsgestaltung, bei der es darauf ankommt eine effiziente und fehlerfreie Arbeitsausführung sicher zu stellen und das Personal vor gesundheitlichen Schäden auch bei langfristiger Ausübung einer Tätigkeit zu schützen. </a:t>
            </a:r>
            <a:endParaRPr lang="de-AT" altLang="de-DE" sz="1400" dirty="0">
              <a:latin typeface="Arial" charset="0"/>
            </a:endParaRPr>
          </a:p>
          <a:p>
            <a:pPr eaLnBrk="1" hangingPunct="1"/>
            <a:r>
              <a:rPr lang="de-AT" altLang="de-DE" sz="1400" dirty="0">
                <a:latin typeface="Arial" charset="0"/>
              </a:rPr>
              <a:t>Beispiel: Sitz Steh Schreibtisch</a:t>
            </a:r>
          </a:p>
          <a:p>
            <a:pPr eaLnBrk="1" hangingPunct="1"/>
            <a:endParaRPr lang="de-AT" altLang="de-DE" sz="1400" dirty="0">
              <a:latin typeface="Arial" charset="0"/>
            </a:endParaRPr>
          </a:p>
          <a:p>
            <a:pPr eaLnBrk="1" hangingPunct="1"/>
            <a:r>
              <a:rPr lang="de-AT" altLang="de-DE" sz="1400" dirty="0">
                <a:solidFill>
                  <a:srgbClr val="0070C0"/>
                </a:solidFill>
                <a:latin typeface="Arial" charset="0"/>
              </a:rPr>
              <a:t>Orthopädie und orthopädische Chirurgie: </a:t>
            </a:r>
            <a:r>
              <a:rPr lang="de-DE" altLang="de-DE" sz="1400" dirty="0">
                <a:latin typeface="Arial" charset="0"/>
              </a:rPr>
              <a:t>befasst sich mit der Entstehung, Verhütung, Erkennung und Behandlung angeborener oder erworbener Funktionsfehler des Stütz- und Bewegungsapparates, sowie mit der Rehabilitation des Patienten </a:t>
            </a:r>
            <a:endParaRPr lang="de-AT" altLang="de-DE" sz="1400" dirty="0">
              <a:latin typeface="Arial" charset="0"/>
            </a:endParaRPr>
          </a:p>
          <a:p>
            <a:pPr eaLnBrk="1" hangingPunct="1"/>
            <a:r>
              <a:rPr lang="de-AT" altLang="de-DE" sz="1400" dirty="0">
                <a:latin typeface="Arial" charset="0"/>
              </a:rPr>
              <a:t>Beispiele: Wo werden Plastiken befestigt? Ideale Festigkeit und Form von Implantaten? Ideale Form eines Schuhs </a:t>
            </a:r>
          </a:p>
          <a:p>
            <a:pPr eaLnBrk="1" hangingPunct="1"/>
            <a:r>
              <a:rPr lang="de-AT" altLang="de-DE" sz="1400" dirty="0">
                <a:latin typeface="Arial" charset="0"/>
              </a:rPr>
              <a:t>Methoden: Computersimulation für Implantate; Druckverteilungsmessung am Fuß für Schuhherstellung; Zugkraft messen an Sehnen und Bändern</a:t>
            </a:r>
          </a:p>
          <a:p>
            <a:pPr eaLnBrk="1" hangingPunct="1"/>
            <a:endParaRPr lang="de-AT" altLang="de-DE" sz="1400" dirty="0">
              <a:latin typeface="Arial" charset="0"/>
            </a:endParaRPr>
          </a:p>
          <a:p>
            <a:pPr eaLnBrk="1" hangingPunct="1"/>
            <a:r>
              <a:rPr lang="de-AT" altLang="de-DE" sz="1400" dirty="0">
                <a:solidFill>
                  <a:srgbClr val="0070C0"/>
                </a:solidFill>
                <a:latin typeface="Arial" charset="0"/>
              </a:rPr>
              <a:t>Rehabilitation: </a:t>
            </a:r>
            <a:r>
              <a:rPr lang="de-DE" altLang="de-DE" sz="1400" dirty="0">
                <a:latin typeface="Arial" charset="0"/>
              </a:rPr>
              <a:t>Bestrebung oder deren Erfolg, einen Menschen wieder in seinen vormals existierenden körperlichen Zustand zu versetzen.</a:t>
            </a:r>
          </a:p>
          <a:p>
            <a:pPr eaLnBrk="1" hangingPunct="1"/>
            <a:endParaRPr lang="de-AT" altLang="de-DE" sz="1400" dirty="0">
              <a:solidFill>
                <a:srgbClr val="000099"/>
              </a:solidFill>
              <a:latin typeface="Arial" charset="0"/>
            </a:endParaRPr>
          </a:p>
          <a:p>
            <a:pPr eaLnBrk="1" hangingPunct="1"/>
            <a:r>
              <a:rPr lang="de-AT" altLang="de-DE" sz="1400" dirty="0">
                <a:solidFill>
                  <a:srgbClr val="0070C0"/>
                </a:solidFill>
                <a:latin typeface="Arial" charset="0"/>
              </a:rPr>
              <a:t>Prävention: </a:t>
            </a:r>
            <a:r>
              <a:rPr lang="de-DE" altLang="de-DE" sz="1400" dirty="0">
                <a:latin typeface="Arial" charset="0"/>
              </a:rPr>
              <a:t>Vorbeugende Maßnahmen, um ein unerwünschtes Ereignis oder eine unerwünschte Entwicklung zu vermeiden. </a:t>
            </a:r>
          </a:p>
          <a:p>
            <a:pPr eaLnBrk="1" hangingPunct="1"/>
            <a:r>
              <a:rPr lang="de-DE" altLang="de-DE" sz="1400" dirty="0">
                <a:latin typeface="Arial" charset="0"/>
              </a:rPr>
              <a:t>Ganz allgemein kann der Begriff mit „vorausschauender Problemvermeidung“ übersetzt werden.  </a:t>
            </a:r>
          </a:p>
          <a:p>
            <a:pPr eaLnBrk="1" hangingPunct="1"/>
            <a:r>
              <a:rPr lang="de-AT" altLang="de-DE" sz="1400" dirty="0">
                <a:latin typeface="Arial" charset="0"/>
              </a:rPr>
              <a:t>Sollten TrainerInnen „Präventionsspezialisten“ sein?</a:t>
            </a:r>
          </a:p>
          <a:p>
            <a:pPr eaLnBrk="1" hangingPunct="1"/>
            <a:endParaRPr lang="de-AT" altLang="de-DE" dirty="0">
              <a:latin typeface="Arial" charset="0"/>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295275" y="303240"/>
            <a:ext cx="8496300"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2800" dirty="0">
                <a:solidFill>
                  <a:srgbClr val="0070C0"/>
                </a:solidFill>
                <a:latin typeface="Arial" charset="0"/>
                <a:cs typeface="Arial" charset="0"/>
              </a:rPr>
              <a:t>Zweites </a:t>
            </a:r>
            <a:r>
              <a:rPr lang="de-AT" altLang="de-DE" sz="2800" dirty="0" err="1">
                <a:solidFill>
                  <a:srgbClr val="0070C0"/>
                </a:solidFill>
                <a:latin typeface="Arial" charset="0"/>
                <a:cs typeface="Arial" charset="0"/>
              </a:rPr>
              <a:t>Newtonsche</a:t>
            </a:r>
            <a:r>
              <a:rPr lang="de-AT" altLang="de-DE" sz="2800" dirty="0">
                <a:solidFill>
                  <a:srgbClr val="0070C0"/>
                </a:solidFill>
                <a:latin typeface="Arial" charset="0"/>
                <a:cs typeface="Arial" charset="0"/>
              </a:rPr>
              <a:t> Gesetz (Das Aktionsprinzip):</a:t>
            </a:r>
          </a:p>
          <a:p>
            <a:endParaRPr lang="de-AT" altLang="de-DE" sz="2000" dirty="0">
              <a:latin typeface="Arial" charset="0"/>
              <a:cs typeface="Arial" charset="0"/>
            </a:endParaRPr>
          </a:p>
          <a:p>
            <a:r>
              <a:rPr lang="de-DE" altLang="de-DE" sz="2000" dirty="0">
                <a:latin typeface="Arial" charset="0"/>
                <a:cs typeface="Arial" charset="0"/>
              </a:rPr>
              <a:t>Die Änderung der Bewegung einer Masse ist der Einwirkung der bewegenden Kraft proportional.</a:t>
            </a:r>
          </a:p>
          <a:p>
            <a:r>
              <a:rPr lang="de-DE" altLang="de-DE" sz="2000" dirty="0">
                <a:latin typeface="Arial" charset="0"/>
                <a:cs typeface="Arial" charset="0"/>
              </a:rPr>
              <a:t>Die Richtung der Bewegung stimmt mir der Kraftrichtung überein. </a:t>
            </a:r>
            <a:r>
              <a:rPr lang="de-AT" altLang="de-DE" sz="2000" dirty="0">
                <a:latin typeface="Arial" charset="0"/>
                <a:cs typeface="Arial" charset="0"/>
              </a:rPr>
              <a:t> </a:t>
            </a:r>
          </a:p>
          <a:p>
            <a:endParaRPr lang="de-AT" altLang="de-DE" sz="2000" dirty="0">
              <a:cs typeface="Times New Roman" pitchFamily="18" charset="0"/>
            </a:endParaRPr>
          </a:p>
          <a:p>
            <a:endParaRPr lang="de-AT" altLang="de-DE" sz="2000" dirty="0"/>
          </a:p>
        </p:txBody>
      </p:sp>
      <p:pic>
        <p:nvPicPr>
          <p:cNvPr id="2" name="Grafik 1"/>
          <p:cNvPicPr>
            <a:picLocks noChangeAspect="1"/>
          </p:cNvPicPr>
          <p:nvPr/>
        </p:nvPicPr>
        <p:blipFill rotWithShape="1">
          <a:blip r:embed="rId3"/>
          <a:srcRect t="40649"/>
          <a:stretch/>
        </p:blipFill>
        <p:spPr>
          <a:xfrm>
            <a:off x="184124" y="3037520"/>
            <a:ext cx="8733144" cy="3120684"/>
          </a:xfrm>
          <a:prstGeom prst="rect">
            <a:avLst/>
          </a:prstGeom>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1026"/>
          <p:cNvSpPr>
            <a:spLocks noChangeArrowheads="1"/>
          </p:cNvSpPr>
          <p:nvPr/>
        </p:nvSpPr>
        <p:spPr bwMode="auto">
          <a:xfrm>
            <a:off x="307522" y="1057275"/>
            <a:ext cx="775412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600" i="1" dirty="0">
                <a:latin typeface="+mn-lt"/>
                <a:ea typeface="Arial Unicode MS" pitchFamily="34" charset="-128"/>
                <a:cs typeface="Arial Unicode MS" pitchFamily="34" charset="-128"/>
              </a:rPr>
              <a:t>F = m </a:t>
            </a:r>
            <a:r>
              <a:rPr lang="de-DE" altLang="de-DE" sz="3600" i="1" dirty="0">
                <a:latin typeface="+mn-lt"/>
                <a:ea typeface="Arial Unicode MS" pitchFamily="34" charset="-128"/>
                <a:cs typeface="Arial Unicode MS" pitchFamily="34" charset="-128"/>
                <a:sym typeface="Symbol" pitchFamily="18" charset="2"/>
              </a:rPr>
              <a:t></a:t>
            </a:r>
            <a:r>
              <a:rPr lang="de-DE" altLang="de-DE" sz="3600" i="1" dirty="0">
                <a:latin typeface="+mn-lt"/>
                <a:ea typeface="Arial Unicode MS" pitchFamily="34" charset="-128"/>
                <a:cs typeface="Arial Unicode MS" pitchFamily="34" charset="-128"/>
              </a:rPr>
              <a:t> a       </a:t>
            </a:r>
            <a:r>
              <a:rPr lang="de-DE" altLang="de-DE" sz="2000" dirty="0">
                <a:latin typeface="Arial Unicode MS" pitchFamily="34" charset="-128"/>
                <a:ea typeface="Arial Unicode MS" pitchFamily="34" charset="-128"/>
                <a:cs typeface="Arial Unicode MS" pitchFamily="34" charset="-128"/>
              </a:rPr>
              <a:t>Kraft = Masse </a:t>
            </a:r>
            <a:r>
              <a:rPr lang="de-DE" altLang="de-DE" sz="2000" dirty="0">
                <a:latin typeface="Arial" charset="0"/>
                <a:ea typeface="Arial Unicode MS" pitchFamily="34" charset="-128"/>
                <a:cs typeface="Arial Unicode MS" pitchFamily="34" charset="-128"/>
                <a:sym typeface="Symbol" pitchFamily="18" charset="2"/>
              </a:rPr>
              <a:t></a:t>
            </a:r>
            <a:r>
              <a:rPr lang="de-DE" altLang="de-DE" sz="2000" dirty="0">
                <a:latin typeface="Arial Unicode MS" pitchFamily="34" charset="-128"/>
                <a:ea typeface="Arial Unicode MS" pitchFamily="34" charset="-128"/>
                <a:cs typeface="Arial Unicode MS" pitchFamily="34" charset="-128"/>
              </a:rPr>
              <a:t> Beschleunigung</a:t>
            </a:r>
          </a:p>
          <a:p>
            <a:pPr eaLnBrk="1" hangingPunct="1"/>
            <a:r>
              <a:rPr lang="de-DE" altLang="de-DE" sz="3600" dirty="0">
                <a:latin typeface="Arial Unicode MS" pitchFamily="34" charset="-128"/>
                <a:ea typeface="Arial Unicode MS" pitchFamily="34" charset="-128"/>
                <a:cs typeface="Arial Unicode MS" pitchFamily="34" charset="-128"/>
              </a:rPr>
              <a:t> </a:t>
            </a:r>
            <a:endParaRPr lang="de-DE" altLang="de-DE" sz="2800" dirty="0">
              <a:latin typeface="Arial Unicode MS" pitchFamily="34" charset="-128"/>
              <a:ea typeface="Arial Unicode MS" pitchFamily="34" charset="-128"/>
              <a:cs typeface="Arial Unicode MS" pitchFamily="34" charset="-128"/>
            </a:endParaRPr>
          </a:p>
          <a:p>
            <a:pPr eaLnBrk="1" hangingPunct="1"/>
            <a:r>
              <a:rPr lang="de-DE" altLang="de-DE" dirty="0">
                <a:latin typeface="+mn-lt"/>
                <a:ea typeface="Arial Unicode MS" pitchFamily="34" charset="-128"/>
                <a:cs typeface="Arial Unicode MS" pitchFamily="34" charset="-128"/>
              </a:rPr>
              <a:t>Horizontal:  </a:t>
            </a:r>
          </a:p>
          <a:p>
            <a:pPr eaLnBrk="1" hangingPunct="1"/>
            <a:r>
              <a:rPr lang="de-DE" altLang="de-DE" i="1" dirty="0" err="1">
                <a:latin typeface="+mn-lt"/>
                <a:cs typeface="Arial" charset="0"/>
              </a:rPr>
              <a:t>F</a:t>
            </a:r>
            <a:r>
              <a:rPr lang="de-DE" altLang="de-DE" i="1" baseline="-30000" dirty="0" err="1">
                <a:latin typeface="+mn-lt"/>
                <a:cs typeface="Arial" charset="0"/>
              </a:rPr>
              <a:t>ges</a:t>
            </a:r>
            <a:r>
              <a:rPr lang="de-DE" altLang="de-DE" i="1" dirty="0">
                <a:latin typeface="+mn-lt"/>
                <a:cs typeface="Arial" charset="0"/>
              </a:rPr>
              <a:t> = F</a:t>
            </a:r>
            <a:r>
              <a:rPr lang="de-DE" altLang="de-DE" i="1" baseline="-25000" dirty="0">
                <a:latin typeface="+mn-lt"/>
                <a:cs typeface="Arial" charset="0"/>
              </a:rPr>
              <a:t>a</a:t>
            </a:r>
            <a:r>
              <a:rPr lang="de-DE" altLang="de-DE" i="1" dirty="0">
                <a:latin typeface="+mn-lt"/>
                <a:cs typeface="Arial" charset="0"/>
              </a:rPr>
              <a:t> = m </a:t>
            </a:r>
            <a:r>
              <a:rPr lang="de-DE" altLang="de-DE" i="1" dirty="0">
                <a:latin typeface="+mn-lt"/>
                <a:ea typeface="MS Mincho" pitchFamily="49" charset="-128"/>
                <a:sym typeface="Symbol" pitchFamily="18" charset="2"/>
              </a:rPr>
              <a:t></a:t>
            </a:r>
            <a:r>
              <a:rPr lang="de-DE" altLang="de-DE" i="1" dirty="0">
                <a:latin typeface="+mn-lt"/>
                <a:cs typeface="Arial" charset="0"/>
              </a:rPr>
              <a:t> a</a:t>
            </a:r>
            <a:endParaRPr lang="de-DE" altLang="de-DE" dirty="0">
              <a:latin typeface="+mn-lt"/>
              <a:ea typeface="Arial Unicode MS" pitchFamily="34" charset="-128"/>
              <a:cs typeface="Arial Unicode MS" pitchFamily="34" charset="-128"/>
            </a:endParaRPr>
          </a:p>
          <a:p>
            <a:pPr eaLnBrk="1" hangingPunct="1"/>
            <a:endParaRPr lang="de-DE" altLang="de-DE" dirty="0">
              <a:latin typeface="+mn-lt"/>
              <a:ea typeface="Arial Unicode MS" pitchFamily="34" charset="-128"/>
              <a:cs typeface="Arial Unicode MS" pitchFamily="34" charset="-128"/>
            </a:endParaRPr>
          </a:p>
          <a:p>
            <a:pPr eaLnBrk="1" hangingPunct="1"/>
            <a:r>
              <a:rPr lang="de-DE" altLang="de-DE" dirty="0">
                <a:latin typeface="+mn-lt"/>
                <a:ea typeface="Arial Unicode MS" pitchFamily="34" charset="-128"/>
                <a:cs typeface="Arial Unicode MS" pitchFamily="34" charset="-128"/>
              </a:rPr>
              <a:t>Vertikale:     </a:t>
            </a:r>
          </a:p>
          <a:p>
            <a:pPr eaLnBrk="1" hangingPunct="1"/>
            <a:r>
              <a:rPr lang="de-DE" altLang="de-DE" i="1" dirty="0" err="1">
                <a:latin typeface="+mn-lt"/>
                <a:cs typeface="Arial" charset="0"/>
              </a:rPr>
              <a:t>F</a:t>
            </a:r>
            <a:r>
              <a:rPr lang="de-DE" altLang="de-DE" i="1" baseline="-30000" dirty="0" err="1">
                <a:latin typeface="+mn-lt"/>
                <a:cs typeface="Arial" charset="0"/>
              </a:rPr>
              <a:t>ges</a:t>
            </a:r>
            <a:r>
              <a:rPr lang="de-DE" altLang="de-DE" i="1" dirty="0">
                <a:latin typeface="+mn-lt"/>
                <a:cs typeface="Arial" charset="0"/>
              </a:rPr>
              <a:t> = F</a:t>
            </a:r>
            <a:r>
              <a:rPr lang="de-DE" altLang="de-DE" i="1" baseline="-25000" dirty="0">
                <a:latin typeface="+mn-lt"/>
                <a:cs typeface="Arial" charset="0"/>
              </a:rPr>
              <a:t>a</a:t>
            </a:r>
            <a:r>
              <a:rPr lang="de-DE" altLang="de-DE" i="1" dirty="0">
                <a:latin typeface="+mn-lt"/>
                <a:cs typeface="Arial" charset="0"/>
              </a:rPr>
              <a:t> + F</a:t>
            </a:r>
            <a:r>
              <a:rPr lang="de-DE" altLang="de-DE" i="1" baseline="-25000" dirty="0">
                <a:latin typeface="+mn-lt"/>
                <a:cs typeface="Arial" charset="0"/>
              </a:rPr>
              <a:t>G</a:t>
            </a:r>
            <a:r>
              <a:rPr lang="de-DE" altLang="de-DE" i="1" dirty="0">
                <a:latin typeface="+mn-lt"/>
                <a:cs typeface="Arial" charset="0"/>
              </a:rPr>
              <a:t> = m </a:t>
            </a:r>
            <a:r>
              <a:rPr lang="de-DE" altLang="de-DE" i="1" dirty="0">
                <a:latin typeface="+mn-lt"/>
                <a:ea typeface="MS Mincho" pitchFamily="49" charset="-128"/>
                <a:sym typeface="Symbol" pitchFamily="18" charset="2"/>
              </a:rPr>
              <a:t></a:t>
            </a:r>
            <a:r>
              <a:rPr lang="de-DE" altLang="de-DE" i="1" dirty="0">
                <a:latin typeface="+mn-lt"/>
                <a:cs typeface="Arial" charset="0"/>
              </a:rPr>
              <a:t> a + F</a:t>
            </a:r>
            <a:r>
              <a:rPr lang="de-DE" altLang="de-DE" i="1" baseline="-30000" dirty="0">
                <a:latin typeface="+mn-lt"/>
                <a:cs typeface="Arial" charset="0"/>
              </a:rPr>
              <a:t>G</a:t>
            </a:r>
            <a:r>
              <a:rPr lang="de-DE" altLang="de-DE" i="1" dirty="0">
                <a:latin typeface="+mn-lt"/>
                <a:cs typeface="Arial" charset="0"/>
              </a:rPr>
              <a:t>          </a:t>
            </a:r>
          </a:p>
          <a:p>
            <a:pPr eaLnBrk="1" hangingPunct="1"/>
            <a:endParaRPr lang="de-DE" altLang="de-DE" i="1" dirty="0">
              <a:latin typeface="+mn-lt"/>
              <a:cs typeface="Arial" charset="0"/>
            </a:endParaRPr>
          </a:p>
          <a:p>
            <a:pPr eaLnBrk="1" hangingPunct="1"/>
            <a:r>
              <a:rPr lang="de-DE" altLang="de-DE" i="1" dirty="0">
                <a:latin typeface="+mn-lt"/>
                <a:cs typeface="Arial" charset="0"/>
              </a:rPr>
              <a:t>F</a:t>
            </a:r>
            <a:r>
              <a:rPr lang="de-DE" altLang="de-DE" i="1" baseline="-25000" dirty="0">
                <a:latin typeface="+mn-lt"/>
                <a:cs typeface="Arial" charset="0"/>
              </a:rPr>
              <a:t>a</a:t>
            </a:r>
            <a:r>
              <a:rPr lang="de-DE" altLang="de-DE" i="1" dirty="0">
                <a:latin typeface="+mn-lt"/>
                <a:cs typeface="Arial" charset="0"/>
              </a:rPr>
              <a:t>…. </a:t>
            </a:r>
            <a:r>
              <a:rPr lang="de-DE" altLang="de-DE" dirty="0">
                <a:latin typeface="+mn-lt"/>
                <a:cs typeface="Arial" charset="0"/>
              </a:rPr>
              <a:t>Beschleunigungskraft</a:t>
            </a:r>
          </a:p>
          <a:p>
            <a:pPr eaLnBrk="1" hangingPunct="1"/>
            <a:r>
              <a:rPr lang="de-DE" altLang="de-DE" i="1" dirty="0">
                <a:latin typeface="+mn-lt"/>
                <a:cs typeface="Arial" charset="0"/>
              </a:rPr>
              <a:t>F</a:t>
            </a:r>
            <a:r>
              <a:rPr lang="de-DE" altLang="de-DE" i="1" baseline="-30000" dirty="0">
                <a:latin typeface="+mn-lt"/>
                <a:cs typeface="Arial" charset="0"/>
              </a:rPr>
              <a:t>G</a:t>
            </a:r>
            <a:r>
              <a:rPr lang="de-DE" altLang="de-DE" i="1" dirty="0">
                <a:latin typeface="+mn-lt"/>
                <a:cs typeface="Arial" charset="0"/>
              </a:rPr>
              <a:t>… </a:t>
            </a:r>
            <a:r>
              <a:rPr lang="de-DE" altLang="de-DE" dirty="0">
                <a:latin typeface="+mn-lt"/>
                <a:cs typeface="Arial" charset="0"/>
              </a:rPr>
              <a:t>Gewichtskraft </a:t>
            </a:r>
          </a:p>
          <a:p>
            <a:pPr eaLnBrk="1" hangingPunct="1"/>
            <a:r>
              <a:rPr lang="de-DE" altLang="de-DE" i="1" dirty="0" err="1">
                <a:latin typeface="+mn-lt"/>
                <a:cs typeface="Arial" charset="0"/>
              </a:rPr>
              <a:t>F</a:t>
            </a:r>
            <a:r>
              <a:rPr lang="de-DE" altLang="de-DE" i="1" baseline="-30000" dirty="0" err="1">
                <a:latin typeface="+mn-lt"/>
                <a:cs typeface="Arial" charset="0"/>
              </a:rPr>
              <a:t>ges</a:t>
            </a:r>
            <a:r>
              <a:rPr lang="de-DE" altLang="de-DE" i="1" dirty="0">
                <a:latin typeface="+mn-lt"/>
                <a:cs typeface="Arial" charset="0"/>
              </a:rPr>
              <a:t>.. </a:t>
            </a:r>
            <a:r>
              <a:rPr lang="de-DE" altLang="de-DE" dirty="0">
                <a:latin typeface="+mn-lt"/>
                <a:cs typeface="Arial" charset="0"/>
              </a:rPr>
              <a:t>Gesamtkraft</a:t>
            </a:r>
            <a:r>
              <a:rPr lang="de-DE" altLang="de-DE" i="1" dirty="0">
                <a:latin typeface="Arial" charset="0"/>
                <a:cs typeface="Arial" charset="0"/>
              </a:rPr>
              <a:t> </a:t>
            </a:r>
          </a:p>
        </p:txBody>
      </p:sp>
      <p:sp>
        <p:nvSpPr>
          <p:cNvPr id="84995" name="Rectangle 1027"/>
          <p:cNvSpPr>
            <a:spLocks noChangeArrowheads="1"/>
          </p:cNvSpPr>
          <p:nvPr/>
        </p:nvSpPr>
        <p:spPr bwMode="auto">
          <a:xfrm>
            <a:off x="0" y="0"/>
            <a:ext cx="88487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solidFill>
                  <a:srgbClr val="000099"/>
                </a:solidFill>
                <a:latin typeface="Arial" charset="0"/>
              </a:rPr>
              <a:t>   </a:t>
            </a:r>
            <a:r>
              <a:rPr lang="de-DE" altLang="de-DE" sz="3200" dirty="0">
                <a:solidFill>
                  <a:srgbClr val="0070C0"/>
                </a:solidFill>
                <a:latin typeface="Arial" charset="0"/>
              </a:rPr>
              <a:t>2. Newtonsche Gesetz</a:t>
            </a:r>
            <a:endParaRPr lang="de-DE" altLang="de-DE" sz="3200" dirty="0">
              <a:solidFill>
                <a:srgbClr val="0070C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Rectangle 3"/>
          <p:cNvSpPr>
            <a:spLocks noChangeArrowheads="1"/>
          </p:cNvSpPr>
          <p:nvPr/>
        </p:nvSpPr>
        <p:spPr bwMode="auto">
          <a:xfrm>
            <a:off x="646545" y="224848"/>
            <a:ext cx="7998692"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2800" dirty="0">
                <a:solidFill>
                  <a:srgbClr val="0070C0"/>
                </a:solidFill>
                <a:latin typeface="Arial" charset="0"/>
              </a:rPr>
              <a:t>3. </a:t>
            </a:r>
            <a:r>
              <a:rPr lang="de-AT" altLang="de-DE" sz="2800" dirty="0" err="1">
                <a:solidFill>
                  <a:srgbClr val="0070C0"/>
                </a:solidFill>
                <a:latin typeface="Arial" charset="0"/>
              </a:rPr>
              <a:t>Newton’sches</a:t>
            </a:r>
            <a:r>
              <a:rPr lang="de-AT" altLang="de-DE" sz="2800" dirty="0">
                <a:solidFill>
                  <a:srgbClr val="0070C0"/>
                </a:solidFill>
                <a:latin typeface="Arial" charset="0"/>
              </a:rPr>
              <a:t> Gesetz (Reaktionsgesetz):</a:t>
            </a:r>
          </a:p>
          <a:p>
            <a:pPr algn="ctr" eaLnBrk="1" hangingPunct="1"/>
            <a:endParaRPr lang="de-AT" altLang="de-DE" sz="3200" dirty="0">
              <a:solidFill>
                <a:srgbClr val="000099"/>
              </a:solidFill>
              <a:latin typeface="Arial" charset="0"/>
            </a:endParaRPr>
          </a:p>
          <a:p>
            <a:pPr eaLnBrk="1" hangingPunct="1"/>
            <a:r>
              <a:rPr lang="de-AT" altLang="de-DE" sz="2000" dirty="0">
                <a:latin typeface="Arial" charset="0"/>
                <a:cs typeface="Arial" charset="0"/>
              </a:rPr>
              <a:t>Die von zwei Körpern aufeinander ausgeübten Wirkungen (Kräfte und Momente) sind stets gleich groß und von entgegen gesetzter Richtung.</a:t>
            </a:r>
            <a:endParaRPr lang="de-AT" altLang="de-DE" sz="2000" dirty="0">
              <a:cs typeface="Times New Roman" pitchFamily="18" charset="0"/>
            </a:endParaRPr>
          </a:p>
          <a:p>
            <a:pPr eaLnBrk="1" hangingPunct="1"/>
            <a:r>
              <a:rPr lang="de-AT" altLang="de-DE" sz="2000" dirty="0">
                <a:latin typeface="Arial" charset="0"/>
                <a:cs typeface="Arial" charset="0"/>
              </a:rPr>
              <a:t> </a:t>
            </a:r>
            <a:endParaRPr lang="de-AT" altLang="de-DE" sz="2000" dirty="0">
              <a:cs typeface="Times New Roman" pitchFamily="18" charset="0"/>
            </a:endParaRPr>
          </a:p>
          <a:p>
            <a:pPr algn="just" eaLnBrk="1" hangingPunct="1"/>
            <a:r>
              <a:rPr lang="de-AT" altLang="de-DE" sz="2000" dirty="0">
                <a:latin typeface="Arial" charset="0"/>
                <a:cs typeface="Arial" charset="0"/>
              </a:rPr>
              <a:t>Das Gesetz besagt, dass Kräfte stets paarweise auftreten, dass zu jeder Kraft eine Gegenkraft existiert. Kraft und Gegenkraft greifen dabei an verschiedenen Körpern an. Die Gegenkraft bezeichnet man auch als Reaktionskraft</a:t>
            </a:r>
            <a:r>
              <a:rPr lang="de-AT" altLang="de-DE" sz="2000" dirty="0">
                <a:solidFill>
                  <a:schemeClr val="bg1"/>
                </a:solidFill>
                <a:latin typeface="Arial" charset="0"/>
                <a:cs typeface="Arial" charset="0"/>
              </a:rPr>
              <a:t> </a:t>
            </a:r>
          </a:p>
        </p:txBody>
      </p:sp>
      <p:sp>
        <p:nvSpPr>
          <p:cNvPr id="92163" name="Rectangle 5"/>
          <p:cNvSpPr>
            <a:spLocks noChangeArrowheads="1"/>
          </p:cNvSpPr>
          <p:nvPr/>
        </p:nvSpPr>
        <p:spPr bwMode="auto">
          <a:xfrm>
            <a:off x="3128963" y="2390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92165" name="Rectangle 7"/>
          <p:cNvSpPr>
            <a:spLocks noChangeArrowheads="1"/>
          </p:cNvSpPr>
          <p:nvPr/>
        </p:nvSpPr>
        <p:spPr bwMode="auto">
          <a:xfrm>
            <a:off x="3038475" y="2371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724" y="3822863"/>
            <a:ext cx="3657513" cy="1817255"/>
          </a:xfrm>
          <a:prstGeom prst="rect">
            <a:avLst/>
          </a:prstGeom>
        </p:spPr>
      </p:pic>
      <p:pic>
        <p:nvPicPr>
          <p:cNvPr id="9" name="Grafik 8"/>
          <p:cNvPicPr>
            <a:picLocks noChangeAspect="1"/>
          </p:cNvPicPr>
          <p:nvPr/>
        </p:nvPicPr>
        <p:blipFill>
          <a:blip r:embed="rId4"/>
          <a:stretch>
            <a:fillRect/>
          </a:stretch>
        </p:blipFill>
        <p:spPr>
          <a:xfrm>
            <a:off x="5366326" y="3822863"/>
            <a:ext cx="3161289" cy="1844615"/>
          </a:xfrm>
          <a:prstGeom prst="rect">
            <a:avLst/>
          </a:prstGeom>
        </p:spPr>
      </p:pic>
      <p:sp>
        <p:nvSpPr>
          <p:cNvPr id="8" name="Textfeld 7">
            <a:extLst>
              <a:ext uri="{FF2B5EF4-FFF2-40B4-BE49-F238E27FC236}">
                <a16:creationId xmlns:a16="http://schemas.microsoft.com/office/drawing/2014/main" id="{0BF7FEA5-2687-42A6-A18A-7F275E4FB7A5}"/>
              </a:ext>
            </a:extLst>
          </p:cNvPr>
          <p:cNvSpPr txBox="1"/>
          <p:nvPr/>
        </p:nvSpPr>
        <p:spPr>
          <a:xfrm>
            <a:off x="646545" y="5986821"/>
            <a:ext cx="7881070" cy="646331"/>
          </a:xfrm>
          <a:prstGeom prst="rect">
            <a:avLst/>
          </a:prstGeom>
          <a:noFill/>
        </p:spPr>
        <p:txBody>
          <a:bodyPr wrap="square">
            <a:spAutoFit/>
          </a:bodyPr>
          <a:lstStyle/>
          <a:p>
            <a:r>
              <a:rPr lang="de-AT" sz="1800" dirty="0"/>
              <a:t>Zusammenprall Zug mit Fliege bei 100 km/h Fahrgeschwindigkeit: Wirkt auf die Fliege oder den Zug die größere Aufprallkraft?</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376237" y="257464"/>
            <a:ext cx="7924800" cy="324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2000" dirty="0">
                <a:latin typeface="Arial" charset="0"/>
                <a:cs typeface="Arial" charset="0"/>
              </a:rPr>
              <a:t>Der </a:t>
            </a:r>
            <a:r>
              <a:rPr lang="de-AT" altLang="de-DE" sz="2800" b="1" dirty="0">
                <a:solidFill>
                  <a:srgbClr val="0070C0"/>
                </a:solidFill>
                <a:latin typeface="Arial" charset="0"/>
                <a:cs typeface="Arial" charset="0"/>
              </a:rPr>
              <a:t>Impuls</a:t>
            </a:r>
            <a:r>
              <a:rPr lang="de-AT" altLang="de-DE" sz="2000" b="1" dirty="0">
                <a:latin typeface="Arial" charset="0"/>
                <a:cs typeface="Arial" charset="0"/>
              </a:rPr>
              <a:t> </a:t>
            </a:r>
            <a:r>
              <a:rPr lang="de-AT" altLang="de-DE" sz="2000" dirty="0">
                <a:latin typeface="Arial" charset="0"/>
                <a:cs typeface="Arial" charset="0"/>
              </a:rPr>
              <a:t>ist das Produkt aus der Masse eines Körpers und seiner Geschwindigkeit.</a:t>
            </a:r>
            <a:endParaRPr lang="de-AT" altLang="de-DE" sz="2000" dirty="0">
              <a:latin typeface="Arial" charset="0"/>
              <a:cs typeface="Times New Roman" pitchFamily="18" charset="0"/>
            </a:endParaRPr>
          </a:p>
          <a:p>
            <a:r>
              <a:rPr lang="de-AT" altLang="de-DE" sz="2000" dirty="0">
                <a:latin typeface="Arial" charset="0"/>
                <a:cs typeface="Arial" charset="0"/>
              </a:rPr>
              <a:t>         </a:t>
            </a:r>
            <a:r>
              <a:rPr lang="de-AT" altLang="de-DE" sz="2800" dirty="0">
                <a:latin typeface="Arial" charset="0"/>
                <a:cs typeface="Arial" charset="0"/>
              </a:rPr>
              <a:t> </a:t>
            </a:r>
            <a:r>
              <a:rPr lang="de-AT" altLang="de-DE" sz="2800" i="1" dirty="0">
                <a:cs typeface="Arial" charset="0"/>
              </a:rPr>
              <a:t>p = m </a:t>
            </a:r>
            <a:r>
              <a:rPr lang="fr-FR" altLang="de-DE" sz="2800" i="1" dirty="0">
                <a:cs typeface="Arial" charset="0"/>
                <a:sym typeface="Symbol" pitchFamily="18" charset="2"/>
              </a:rPr>
              <a:t></a:t>
            </a:r>
            <a:r>
              <a:rPr lang="de-AT" altLang="de-DE" sz="2800" i="1" dirty="0">
                <a:cs typeface="Arial" charset="0"/>
              </a:rPr>
              <a:t> v </a:t>
            </a:r>
          </a:p>
          <a:p>
            <a:endParaRPr lang="de-AT" altLang="de-DE" sz="2000" i="1" dirty="0">
              <a:cs typeface="Arial" charset="0"/>
            </a:endParaRPr>
          </a:p>
          <a:p>
            <a:pPr algn="just"/>
            <a:r>
              <a:rPr lang="de-AT" altLang="de-DE" sz="2000" dirty="0">
                <a:latin typeface="Arial" charset="0"/>
                <a:cs typeface="Arial" charset="0"/>
              </a:rPr>
              <a:t>Bei konstanter Masse ist eine Änderung des Impulses (</a:t>
            </a:r>
            <a:r>
              <a:rPr lang="de-AT" altLang="de-DE" sz="2000" dirty="0">
                <a:solidFill>
                  <a:srgbClr val="000099"/>
                </a:solidFill>
                <a:latin typeface="Arial" charset="0"/>
                <a:cs typeface="Arial" charset="0"/>
              </a:rPr>
              <a:t>Kraftstoß</a:t>
            </a:r>
            <a:r>
              <a:rPr lang="de-AT" altLang="de-DE" sz="2000" dirty="0">
                <a:latin typeface="Arial" charset="0"/>
                <a:cs typeface="Arial" charset="0"/>
              </a:rPr>
              <a:t>) stets gleichbedeutend mit einer Änderung der Geschwindigkeit. Diese kann nur durch eine einwirkende Kraft verursacht werden.</a:t>
            </a:r>
            <a:endParaRPr lang="de-AT" altLang="de-DE" sz="2000" dirty="0">
              <a:latin typeface="Arial" charset="0"/>
              <a:cs typeface="Arial" charset="0"/>
              <a:sym typeface="Symbol" pitchFamily="18" charset="2"/>
            </a:endParaRPr>
          </a:p>
          <a:p>
            <a:r>
              <a:rPr lang="de-AT" altLang="de-DE" sz="2000" i="1" dirty="0">
                <a:cs typeface="Arial" charset="0"/>
              </a:rPr>
              <a:t>	</a:t>
            </a:r>
            <a:r>
              <a:rPr lang="de-AT" altLang="de-DE" sz="2800" i="1" dirty="0">
                <a:cs typeface="Arial" charset="0"/>
              </a:rPr>
              <a:t>I = </a:t>
            </a:r>
            <a:r>
              <a:rPr lang="el-GR" altLang="de-DE" sz="2800" i="1" dirty="0">
                <a:cs typeface="Times New Roman" pitchFamily="18" charset="0"/>
              </a:rPr>
              <a:t>Δ</a:t>
            </a:r>
            <a:r>
              <a:rPr lang="de-AT" altLang="de-DE" sz="2800" i="1" dirty="0">
                <a:cs typeface="Times New Roman" pitchFamily="18" charset="0"/>
              </a:rPr>
              <a:t>p = m </a:t>
            </a:r>
            <a:r>
              <a:rPr lang="fr-FR" altLang="de-DE" sz="2800" i="1" dirty="0">
                <a:cs typeface="Times New Roman" pitchFamily="18" charset="0"/>
                <a:sym typeface="Symbol" pitchFamily="18" charset="2"/>
              </a:rPr>
              <a:t></a:t>
            </a:r>
            <a:r>
              <a:rPr lang="de-AT" altLang="de-DE" sz="2800" i="1" dirty="0">
                <a:cs typeface="Times New Roman" pitchFamily="18" charset="0"/>
              </a:rPr>
              <a:t> </a:t>
            </a:r>
            <a:r>
              <a:rPr lang="el-GR" altLang="de-DE" sz="2800" i="1" dirty="0">
                <a:cs typeface="Times New Roman" pitchFamily="18" charset="0"/>
              </a:rPr>
              <a:t>Δ</a:t>
            </a:r>
            <a:r>
              <a:rPr lang="de-AT" altLang="de-DE" sz="2800" i="1" dirty="0">
                <a:cs typeface="Times New Roman" pitchFamily="18" charset="0"/>
              </a:rPr>
              <a:t> v</a:t>
            </a:r>
            <a:r>
              <a:rPr lang="de-AT" altLang="de-DE" sz="2800" dirty="0"/>
              <a:t> </a:t>
            </a:r>
            <a:r>
              <a:rPr lang="de-AT" altLang="de-DE" sz="2800" i="1" dirty="0">
                <a:cs typeface="Times New Roman" pitchFamily="18" charset="0"/>
              </a:rPr>
              <a:t>= </a:t>
            </a:r>
            <a:r>
              <a:rPr lang="de-AT" altLang="de-DE" sz="2800" i="1" dirty="0">
                <a:cs typeface="Arial" charset="0"/>
              </a:rPr>
              <a:t>F </a:t>
            </a:r>
            <a:r>
              <a:rPr lang="fr-FR" altLang="de-DE" sz="2800" i="1" dirty="0">
                <a:cs typeface="Arial" charset="0"/>
                <a:sym typeface="Symbol" pitchFamily="18" charset="2"/>
              </a:rPr>
              <a:t></a:t>
            </a:r>
            <a:r>
              <a:rPr lang="de-AT" altLang="de-DE" sz="2800" i="1" dirty="0">
                <a:cs typeface="Arial" charset="0"/>
              </a:rPr>
              <a:t> t [</a:t>
            </a:r>
            <a:r>
              <a:rPr lang="de-AT" altLang="de-DE" sz="2800" i="1" dirty="0" err="1">
                <a:cs typeface="Arial" charset="0"/>
              </a:rPr>
              <a:t>Ns</a:t>
            </a:r>
            <a:r>
              <a:rPr lang="de-AT" altLang="de-DE" sz="2800" i="1" dirty="0">
                <a:cs typeface="Arial" charset="0"/>
              </a:rPr>
              <a:t>]</a:t>
            </a:r>
          </a:p>
          <a:p>
            <a:endParaRPr lang="de-AT" altLang="de-DE" dirty="0">
              <a:latin typeface="Arial" charset="0"/>
              <a:cs typeface="Arial" charset="0"/>
            </a:endParaRPr>
          </a:p>
        </p:txBody>
      </p:sp>
      <p:pic>
        <p:nvPicPr>
          <p:cNvPr id="2" name="Grafik 1"/>
          <p:cNvPicPr>
            <a:picLocks noChangeAspect="1"/>
          </p:cNvPicPr>
          <p:nvPr/>
        </p:nvPicPr>
        <p:blipFill>
          <a:blip r:embed="rId3"/>
          <a:stretch>
            <a:fillRect/>
          </a:stretch>
        </p:blipFill>
        <p:spPr>
          <a:xfrm>
            <a:off x="570634" y="4081971"/>
            <a:ext cx="3373293" cy="2558829"/>
          </a:xfrm>
          <a:prstGeom prst="rect">
            <a:avLst/>
          </a:prstGeom>
        </p:spPr>
      </p:pic>
      <p:pic>
        <p:nvPicPr>
          <p:cNvPr id="3" name="Grafik 2"/>
          <p:cNvPicPr>
            <a:picLocks noChangeAspect="1"/>
          </p:cNvPicPr>
          <p:nvPr/>
        </p:nvPicPr>
        <p:blipFill>
          <a:blip r:embed="rId4"/>
          <a:stretch>
            <a:fillRect/>
          </a:stretch>
        </p:blipFill>
        <p:spPr>
          <a:xfrm>
            <a:off x="4921955" y="3996949"/>
            <a:ext cx="4141371" cy="2643851"/>
          </a:xfrm>
          <a:prstGeom prst="rect">
            <a:avLst/>
          </a:prstGeom>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295275" y="3037289"/>
            <a:ext cx="8662113" cy="3134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150000"/>
              </a:lnSpc>
            </a:pPr>
            <a:r>
              <a:rPr lang="de-AT" altLang="de-DE" sz="2000" dirty="0" err="1">
                <a:latin typeface="Arial" charset="0"/>
                <a:cs typeface="Arial" charset="0"/>
              </a:rPr>
              <a:t>Geg</a:t>
            </a:r>
            <a:r>
              <a:rPr lang="de-AT" altLang="de-DE" sz="2000" dirty="0">
                <a:latin typeface="Arial" charset="0"/>
                <a:cs typeface="Arial" charset="0"/>
              </a:rPr>
              <a:t>: </a:t>
            </a:r>
            <a:r>
              <a:rPr lang="de-AT" altLang="de-DE" sz="2000" dirty="0" err="1">
                <a:latin typeface="Arial" charset="0"/>
                <a:cs typeface="Arial" charset="0"/>
              </a:rPr>
              <a:t>m</a:t>
            </a:r>
            <a:r>
              <a:rPr lang="de-AT" altLang="de-DE" sz="2000" baseline="-25000" dirty="0" err="1">
                <a:latin typeface="Arial" charset="0"/>
                <a:cs typeface="Arial" charset="0"/>
              </a:rPr>
              <a:t>B</a:t>
            </a:r>
            <a:r>
              <a:rPr lang="de-AT" altLang="de-DE" sz="2000" baseline="-25000" dirty="0">
                <a:latin typeface="Arial" charset="0"/>
                <a:cs typeface="Arial" charset="0"/>
              </a:rPr>
              <a:t> </a:t>
            </a:r>
            <a:r>
              <a:rPr lang="de-AT" altLang="de-DE" sz="2000" dirty="0">
                <a:latin typeface="Arial" charset="0"/>
                <a:cs typeface="Arial" charset="0"/>
              </a:rPr>
              <a:t>60g; </a:t>
            </a:r>
            <a:r>
              <a:rPr lang="de-AT" altLang="de-DE" sz="2000" dirty="0" err="1">
                <a:latin typeface="Arial" charset="0"/>
                <a:cs typeface="Arial" charset="0"/>
              </a:rPr>
              <a:t>m</a:t>
            </a:r>
            <a:r>
              <a:rPr lang="de-AT" altLang="de-DE" sz="2000" baseline="-25000" dirty="0" err="1">
                <a:latin typeface="Arial" charset="0"/>
                <a:cs typeface="Arial" charset="0"/>
              </a:rPr>
              <a:t>S</a:t>
            </a:r>
            <a:r>
              <a:rPr lang="de-AT" altLang="de-DE" sz="2000" dirty="0">
                <a:latin typeface="Arial" charset="0"/>
                <a:cs typeface="Arial" charset="0"/>
              </a:rPr>
              <a:t> 300g; v</a:t>
            </a:r>
            <a:r>
              <a:rPr lang="de-AT" altLang="de-DE" sz="2000" baseline="-25000" dirty="0">
                <a:latin typeface="Arial" charset="0"/>
                <a:cs typeface="Arial" charset="0"/>
              </a:rPr>
              <a:t>B1</a:t>
            </a:r>
            <a:r>
              <a:rPr lang="de-AT" altLang="de-DE" sz="2000" dirty="0">
                <a:latin typeface="Arial" charset="0"/>
                <a:cs typeface="Arial" charset="0"/>
              </a:rPr>
              <a:t> 20 m/s (72 km/h); v</a:t>
            </a:r>
            <a:r>
              <a:rPr lang="de-AT" altLang="de-DE" sz="2000" baseline="-25000" dirty="0">
                <a:latin typeface="Arial" charset="0"/>
                <a:cs typeface="Arial" charset="0"/>
              </a:rPr>
              <a:t>B2</a:t>
            </a:r>
            <a:r>
              <a:rPr lang="de-AT" altLang="de-DE" sz="2000" dirty="0">
                <a:latin typeface="Arial" charset="0"/>
                <a:cs typeface="Arial" charset="0"/>
              </a:rPr>
              <a:t> 38 m/s (138 km/h);   	v</a:t>
            </a:r>
            <a:r>
              <a:rPr lang="de-AT" altLang="de-DE" sz="2000" baseline="-25000" dirty="0">
                <a:latin typeface="Arial" charset="0"/>
                <a:cs typeface="Arial" charset="0"/>
              </a:rPr>
              <a:t>S1</a:t>
            </a:r>
            <a:r>
              <a:rPr lang="de-AT" altLang="de-DE" sz="2000" dirty="0">
                <a:latin typeface="Arial" charset="0"/>
                <a:cs typeface="Arial" charset="0"/>
              </a:rPr>
              <a:t> 15 m/s (54 km/h)  </a:t>
            </a:r>
          </a:p>
          <a:p>
            <a:pPr>
              <a:lnSpc>
                <a:spcPct val="150000"/>
              </a:lnSpc>
            </a:pPr>
            <a:r>
              <a:rPr lang="de-AT" altLang="de-DE" sz="2000" dirty="0">
                <a:latin typeface="Arial" charset="0"/>
                <a:cs typeface="Arial" charset="0"/>
                <a:sym typeface="Symbol" pitchFamily="18" charset="2"/>
              </a:rPr>
              <a:t>Ges: </a:t>
            </a:r>
            <a:r>
              <a:rPr lang="de-AT" altLang="de-DE" sz="2000" dirty="0">
                <a:latin typeface="Arial" charset="0"/>
                <a:cs typeface="Arial" charset="0"/>
              </a:rPr>
              <a:t>v</a:t>
            </a:r>
            <a:r>
              <a:rPr lang="de-AT" altLang="de-DE" sz="2000" baseline="-25000" dirty="0">
                <a:latin typeface="Arial" charset="0"/>
                <a:cs typeface="Arial" charset="0"/>
              </a:rPr>
              <a:t>S2   </a:t>
            </a:r>
          </a:p>
          <a:p>
            <a:pPr>
              <a:lnSpc>
                <a:spcPct val="150000"/>
              </a:lnSpc>
            </a:pPr>
            <a:r>
              <a:rPr lang="de-AT" altLang="de-DE" sz="2000" baseline="-25000" dirty="0">
                <a:latin typeface="Arial" charset="0"/>
                <a:cs typeface="Arial" charset="0"/>
              </a:rPr>
              <a:t>   </a:t>
            </a:r>
            <a:r>
              <a:rPr lang="de-AT" altLang="de-DE" sz="2000" dirty="0" err="1">
                <a:latin typeface="Arial" charset="0"/>
                <a:cs typeface="Arial" charset="0"/>
              </a:rPr>
              <a:t>m</a:t>
            </a:r>
            <a:r>
              <a:rPr lang="de-AT" altLang="de-DE" sz="2000" baseline="-25000" dirty="0" err="1">
                <a:latin typeface="Arial" charset="0"/>
                <a:cs typeface="Arial" charset="0"/>
              </a:rPr>
              <a:t>B</a:t>
            </a:r>
            <a:r>
              <a:rPr lang="de-AT" altLang="de-DE" sz="2000" dirty="0">
                <a:latin typeface="Arial" charset="0"/>
                <a:cs typeface="Arial" charset="0"/>
              </a:rPr>
              <a:t> · </a:t>
            </a:r>
            <a:r>
              <a:rPr lang="el-GR" altLang="de-DE" sz="2000" dirty="0">
                <a:latin typeface="Arial" charset="0"/>
                <a:cs typeface="Arial" charset="0"/>
              </a:rPr>
              <a:t>Δ</a:t>
            </a:r>
            <a:r>
              <a:rPr lang="de-AT" altLang="de-DE" sz="2000" dirty="0" err="1">
                <a:latin typeface="Arial" charset="0"/>
                <a:cs typeface="Arial" charset="0"/>
              </a:rPr>
              <a:t>v</a:t>
            </a:r>
            <a:r>
              <a:rPr lang="de-AT" altLang="de-DE" sz="2000" baseline="-25000" dirty="0" err="1">
                <a:latin typeface="Arial" charset="0"/>
                <a:cs typeface="Arial" charset="0"/>
              </a:rPr>
              <a:t>B</a:t>
            </a:r>
            <a:r>
              <a:rPr lang="de-AT" altLang="de-DE" sz="2000" baseline="-25000" dirty="0">
                <a:latin typeface="Arial" charset="0"/>
                <a:cs typeface="Arial" charset="0"/>
              </a:rPr>
              <a:t> </a:t>
            </a:r>
            <a:r>
              <a:rPr lang="de-AT" altLang="de-DE" sz="2000" dirty="0">
                <a:latin typeface="Arial" charset="0"/>
                <a:cs typeface="Arial" charset="0"/>
              </a:rPr>
              <a:t>= </a:t>
            </a:r>
            <a:r>
              <a:rPr lang="de-AT" altLang="de-DE" sz="2000" dirty="0" err="1">
                <a:latin typeface="Arial" charset="0"/>
                <a:cs typeface="Arial" charset="0"/>
              </a:rPr>
              <a:t>m</a:t>
            </a:r>
            <a:r>
              <a:rPr lang="de-AT" altLang="de-DE" sz="2000" baseline="-25000" dirty="0" err="1">
                <a:latin typeface="Arial" charset="0"/>
                <a:cs typeface="Arial" charset="0"/>
              </a:rPr>
              <a:t>S</a:t>
            </a:r>
            <a:r>
              <a:rPr lang="de-AT" altLang="de-DE" sz="2000" dirty="0">
                <a:latin typeface="Arial" charset="0"/>
                <a:cs typeface="Arial" charset="0"/>
              </a:rPr>
              <a:t> · </a:t>
            </a:r>
            <a:r>
              <a:rPr lang="el-GR" altLang="de-DE" sz="2000" dirty="0">
                <a:latin typeface="Arial" charset="0"/>
                <a:cs typeface="Arial" charset="0"/>
              </a:rPr>
              <a:t>Δ</a:t>
            </a:r>
            <a:r>
              <a:rPr lang="de-AT" altLang="de-DE" sz="2000" dirty="0" err="1">
                <a:latin typeface="Arial" charset="0"/>
                <a:cs typeface="Arial" charset="0"/>
              </a:rPr>
              <a:t>v</a:t>
            </a:r>
            <a:r>
              <a:rPr lang="de-AT" altLang="de-DE" sz="2000" baseline="-25000" dirty="0" err="1">
                <a:latin typeface="Arial" charset="0"/>
                <a:cs typeface="Arial" charset="0"/>
              </a:rPr>
              <a:t>S</a:t>
            </a:r>
            <a:r>
              <a:rPr lang="de-AT" altLang="de-DE" sz="2000" dirty="0">
                <a:latin typeface="Arial" charset="0"/>
                <a:cs typeface="Arial" charset="0"/>
              </a:rPr>
              <a:t> </a:t>
            </a:r>
            <a:r>
              <a:rPr lang="de-AT" altLang="de-DE" sz="2000" dirty="0">
                <a:latin typeface="Arial" charset="0"/>
                <a:cs typeface="Arial" charset="0"/>
                <a:sym typeface="Wingdings" pitchFamily="2" charset="2"/>
              </a:rPr>
              <a:t> </a:t>
            </a:r>
            <a:r>
              <a:rPr lang="el-GR" altLang="de-DE" sz="2000" dirty="0">
                <a:latin typeface="Arial" charset="0"/>
                <a:cs typeface="Arial" charset="0"/>
              </a:rPr>
              <a:t>Δ</a:t>
            </a:r>
            <a:r>
              <a:rPr lang="de-AT" altLang="de-DE" sz="2000" dirty="0" err="1">
                <a:latin typeface="Arial" charset="0"/>
                <a:cs typeface="Arial" charset="0"/>
              </a:rPr>
              <a:t>v</a:t>
            </a:r>
            <a:r>
              <a:rPr lang="de-AT" altLang="de-DE" sz="2000" baseline="-25000" dirty="0" err="1">
                <a:latin typeface="Arial" charset="0"/>
                <a:cs typeface="Arial" charset="0"/>
              </a:rPr>
              <a:t>S</a:t>
            </a:r>
            <a:r>
              <a:rPr lang="de-AT" altLang="de-DE" sz="2000" baseline="-25000" dirty="0">
                <a:latin typeface="Arial" charset="0"/>
                <a:cs typeface="Arial" charset="0"/>
              </a:rPr>
              <a:t> </a:t>
            </a:r>
            <a:r>
              <a:rPr lang="de-AT" altLang="de-DE" sz="2000" dirty="0">
                <a:latin typeface="Arial" charset="0"/>
                <a:cs typeface="Arial" charset="0"/>
              </a:rPr>
              <a:t>= </a:t>
            </a:r>
            <a:r>
              <a:rPr lang="de-AT" altLang="de-DE" sz="2000" dirty="0" err="1">
                <a:latin typeface="Arial" charset="0"/>
                <a:cs typeface="Arial" charset="0"/>
              </a:rPr>
              <a:t>m</a:t>
            </a:r>
            <a:r>
              <a:rPr lang="de-AT" altLang="de-DE" sz="2000" baseline="-25000" dirty="0" err="1">
                <a:latin typeface="Arial" charset="0"/>
                <a:cs typeface="Arial" charset="0"/>
              </a:rPr>
              <a:t>B</a:t>
            </a:r>
            <a:r>
              <a:rPr lang="de-AT" altLang="de-DE" sz="2000" dirty="0">
                <a:latin typeface="Arial" charset="0"/>
                <a:cs typeface="Arial" charset="0"/>
              </a:rPr>
              <a:t> · </a:t>
            </a:r>
            <a:r>
              <a:rPr lang="el-GR" altLang="de-DE" sz="2000" dirty="0">
                <a:latin typeface="Arial" charset="0"/>
                <a:cs typeface="Arial" charset="0"/>
              </a:rPr>
              <a:t>Δ</a:t>
            </a:r>
            <a:r>
              <a:rPr lang="de-AT" altLang="de-DE" sz="2000" dirty="0" err="1">
                <a:latin typeface="Arial" charset="0"/>
                <a:cs typeface="Arial" charset="0"/>
              </a:rPr>
              <a:t>v</a:t>
            </a:r>
            <a:r>
              <a:rPr lang="de-AT" altLang="de-DE" sz="2000" baseline="-25000" dirty="0" err="1">
                <a:latin typeface="Arial" charset="0"/>
                <a:cs typeface="Arial" charset="0"/>
              </a:rPr>
              <a:t>B</a:t>
            </a:r>
            <a:r>
              <a:rPr lang="de-AT" altLang="de-DE" sz="2000" baseline="-25000" dirty="0">
                <a:latin typeface="Arial" charset="0"/>
                <a:cs typeface="Arial" charset="0"/>
              </a:rPr>
              <a:t> </a:t>
            </a:r>
            <a:r>
              <a:rPr lang="de-AT" altLang="de-DE" sz="2000" dirty="0">
                <a:latin typeface="Arial" charset="0"/>
                <a:cs typeface="Arial" charset="0"/>
              </a:rPr>
              <a:t>/ </a:t>
            </a:r>
            <a:r>
              <a:rPr lang="de-AT" altLang="de-DE" sz="2000" dirty="0" err="1">
                <a:latin typeface="Arial" charset="0"/>
                <a:cs typeface="Arial" charset="0"/>
              </a:rPr>
              <a:t>m</a:t>
            </a:r>
            <a:r>
              <a:rPr lang="de-AT" altLang="de-DE" sz="2000" baseline="-25000" dirty="0" err="1">
                <a:latin typeface="Arial" charset="0"/>
                <a:cs typeface="Arial" charset="0"/>
              </a:rPr>
              <a:t>S</a:t>
            </a:r>
            <a:r>
              <a:rPr lang="de-AT" altLang="de-DE" sz="2000" baseline="-25000" dirty="0">
                <a:latin typeface="Arial" charset="0"/>
                <a:cs typeface="Arial" charset="0"/>
              </a:rPr>
              <a:t> </a:t>
            </a:r>
            <a:r>
              <a:rPr lang="de-AT" altLang="de-DE" sz="2000" dirty="0">
                <a:latin typeface="Arial" charset="0"/>
                <a:cs typeface="Arial" charset="0"/>
              </a:rPr>
              <a:t>=  60 · 58 / 300 = 11,6 m/s (41 km/h) </a:t>
            </a:r>
          </a:p>
          <a:p>
            <a:pPr>
              <a:lnSpc>
                <a:spcPct val="150000"/>
              </a:lnSpc>
            </a:pPr>
            <a:r>
              <a:rPr lang="de-AT" altLang="de-DE" sz="1800" dirty="0">
                <a:solidFill>
                  <a:schemeClr val="accent2"/>
                </a:solidFill>
                <a:latin typeface="Arial" charset="0"/>
                <a:cs typeface="Arial" charset="0"/>
              </a:rPr>
              <a:t>d.h. der Schläger verliert mehr als die Hälfte seiner horizontalen Geschwindigkeit durch den Ballkontakt (von 15 auf 3 m/s)</a:t>
            </a:r>
            <a:endParaRPr lang="el-GR" altLang="de-DE" sz="1800" dirty="0">
              <a:solidFill>
                <a:schemeClr val="accent2"/>
              </a:solidFill>
              <a:latin typeface="Arial" charset="0"/>
              <a:cs typeface="Arial" charset="0"/>
            </a:endParaRPr>
          </a:p>
        </p:txBody>
      </p:sp>
      <p:sp>
        <p:nvSpPr>
          <p:cNvPr id="94211" name="Rectangle 5"/>
          <p:cNvSpPr>
            <a:spLocks noChangeArrowheads="1"/>
          </p:cNvSpPr>
          <p:nvPr/>
        </p:nvSpPr>
        <p:spPr bwMode="auto">
          <a:xfrm>
            <a:off x="295275" y="391886"/>
            <a:ext cx="8848725" cy="281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200000"/>
              </a:lnSpc>
            </a:pPr>
            <a:r>
              <a:rPr lang="de-DE" altLang="de-DE" sz="3200" dirty="0">
                <a:solidFill>
                  <a:srgbClr val="000099"/>
                </a:solidFill>
                <a:latin typeface="Arial" charset="0"/>
              </a:rPr>
              <a:t>Impuls: </a:t>
            </a:r>
            <a:r>
              <a:rPr lang="de-AT" altLang="de-DE" sz="2000" dirty="0">
                <a:latin typeface="Arial" charset="0"/>
                <a:cs typeface="Arial" charset="0"/>
              </a:rPr>
              <a:t>Grundlinienschlag Tennis</a:t>
            </a:r>
          </a:p>
          <a:p>
            <a:pPr eaLnBrk="1" hangingPunct="1"/>
            <a:endParaRPr lang="de-DE" altLang="de-DE" sz="3200" dirty="0">
              <a:solidFill>
                <a:srgbClr val="000099"/>
              </a:solidFill>
            </a:endParaRPr>
          </a:p>
        </p:txBody>
      </p:sp>
      <p:pic>
        <p:nvPicPr>
          <p:cNvPr id="4" name="Grafik 3">
            <a:extLst>
              <a:ext uri="{FF2B5EF4-FFF2-40B4-BE49-F238E27FC236}">
                <a16:creationId xmlns:a16="http://schemas.microsoft.com/office/drawing/2014/main" id="{682D0C0F-620D-439C-818D-3228F7D536CA}"/>
              </a:ext>
            </a:extLst>
          </p:cNvPr>
          <p:cNvPicPr>
            <a:picLocks noChangeAspect="1"/>
          </p:cNvPicPr>
          <p:nvPr/>
        </p:nvPicPr>
        <p:blipFill rotWithShape="1">
          <a:blip r:embed="rId3"/>
          <a:srcRect r="75135"/>
          <a:stretch/>
        </p:blipFill>
        <p:spPr>
          <a:xfrm>
            <a:off x="1780701" y="972982"/>
            <a:ext cx="607936" cy="1854627"/>
          </a:xfrm>
          <a:prstGeom prst="rect">
            <a:avLst/>
          </a:prstGeom>
        </p:spPr>
      </p:pic>
      <p:cxnSp>
        <p:nvCxnSpPr>
          <p:cNvPr id="3" name="Gerade Verbindung mit Pfeil 2">
            <a:extLst>
              <a:ext uri="{FF2B5EF4-FFF2-40B4-BE49-F238E27FC236}">
                <a16:creationId xmlns:a16="http://schemas.microsoft.com/office/drawing/2014/main" id="{DDC32B13-5F10-420F-B211-64B545281C34}"/>
              </a:ext>
            </a:extLst>
          </p:cNvPr>
          <p:cNvCxnSpPr/>
          <p:nvPr/>
        </p:nvCxnSpPr>
        <p:spPr bwMode="auto">
          <a:xfrm flipH="1">
            <a:off x="2192695" y="1632856"/>
            <a:ext cx="1362269" cy="0"/>
          </a:xfrm>
          <a:prstGeom prst="straightConnector1">
            <a:avLst/>
          </a:prstGeom>
          <a:solidFill>
            <a:schemeClr val="accent1"/>
          </a:solidFill>
          <a:ln w="444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feld 8">
            <a:extLst>
              <a:ext uri="{FF2B5EF4-FFF2-40B4-BE49-F238E27FC236}">
                <a16:creationId xmlns:a16="http://schemas.microsoft.com/office/drawing/2014/main" id="{5AB70685-ADC2-4085-9DD8-7A1EF45868A5}"/>
              </a:ext>
            </a:extLst>
          </p:cNvPr>
          <p:cNvSpPr txBox="1"/>
          <p:nvPr/>
        </p:nvSpPr>
        <p:spPr>
          <a:xfrm>
            <a:off x="1248649" y="1102593"/>
            <a:ext cx="6383791" cy="461665"/>
          </a:xfrm>
          <a:prstGeom prst="rect">
            <a:avLst/>
          </a:prstGeom>
          <a:noFill/>
        </p:spPr>
        <p:txBody>
          <a:bodyPr wrap="square">
            <a:spAutoFit/>
          </a:bodyPr>
          <a:lstStyle/>
          <a:p>
            <a:r>
              <a:rPr lang="de-AT" altLang="de-DE" sz="2400" dirty="0">
                <a:latin typeface="Arial" charset="0"/>
                <a:cs typeface="Arial" charset="0"/>
              </a:rPr>
              <a:t>v</a:t>
            </a:r>
            <a:r>
              <a:rPr lang="de-AT" altLang="de-DE" baseline="-25000" dirty="0">
                <a:latin typeface="Arial" charset="0"/>
                <a:cs typeface="Arial" charset="0"/>
              </a:rPr>
              <a:t>S</a:t>
            </a:r>
            <a:r>
              <a:rPr lang="de-AT" altLang="de-DE" sz="2400" baseline="-25000" dirty="0">
                <a:latin typeface="Arial" charset="0"/>
                <a:cs typeface="Arial" charset="0"/>
              </a:rPr>
              <a:t>1              </a:t>
            </a:r>
            <a:r>
              <a:rPr lang="de-AT" altLang="de-DE" sz="2400" dirty="0">
                <a:latin typeface="Arial" charset="0"/>
                <a:cs typeface="Arial" charset="0"/>
              </a:rPr>
              <a:t>v</a:t>
            </a:r>
            <a:r>
              <a:rPr lang="de-AT" altLang="de-DE" baseline="-25000" dirty="0">
                <a:latin typeface="Arial" charset="0"/>
                <a:cs typeface="Arial" charset="0"/>
              </a:rPr>
              <a:t>B</a:t>
            </a:r>
            <a:r>
              <a:rPr lang="de-AT" altLang="de-DE" sz="2400" baseline="-25000" dirty="0">
                <a:latin typeface="Arial" charset="0"/>
                <a:cs typeface="Arial" charset="0"/>
              </a:rPr>
              <a:t>1                              </a:t>
            </a:r>
            <a:r>
              <a:rPr lang="de-AT" altLang="de-DE" sz="2400" dirty="0">
                <a:latin typeface="Arial" charset="0"/>
                <a:cs typeface="Arial" charset="0"/>
              </a:rPr>
              <a:t>v</a:t>
            </a:r>
            <a:r>
              <a:rPr lang="de-AT" altLang="de-DE" baseline="-25000" dirty="0">
                <a:latin typeface="Arial" charset="0"/>
                <a:cs typeface="Arial" charset="0"/>
              </a:rPr>
              <a:t>S</a:t>
            </a:r>
            <a:r>
              <a:rPr lang="de-AT" altLang="de-DE" sz="2400" baseline="-25000" dirty="0">
                <a:latin typeface="Arial" charset="0"/>
                <a:cs typeface="Arial" charset="0"/>
              </a:rPr>
              <a:t>2              </a:t>
            </a:r>
            <a:r>
              <a:rPr lang="de-AT" altLang="de-DE" sz="2400" dirty="0">
                <a:latin typeface="Arial" charset="0"/>
                <a:cs typeface="Arial" charset="0"/>
              </a:rPr>
              <a:t>v</a:t>
            </a:r>
            <a:r>
              <a:rPr lang="de-AT" altLang="de-DE" baseline="-25000" dirty="0">
                <a:latin typeface="Arial" charset="0"/>
                <a:cs typeface="Arial" charset="0"/>
              </a:rPr>
              <a:t>B2</a:t>
            </a:r>
            <a:endParaRPr lang="de-AT" dirty="0"/>
          </a:p>
        </p:txBody>
      </p:sp>
      <p:cxnSp>
        <p:nvCxnSpPr>
          <p:cNvPr id="10" name="Gerade Verbindung mit Pfeil 9">
            <a:extLst>
              <a:ext uri="{FF2B5EF4-FFF2-40B4-BE49-F238E27FC236}">
                <a16:creationId xmlns:a16="http://schemas.microsoft.com/office/drawing/2014/main" id="{C04B719A-EDED-4D19-B36A-A9635C360CCA}"/>
              </a:ext>
            </a:extLst>
          </p:cNvPr>
          <p:cNvCxnSpPr/>
          <p:nvPr/>
        </p:nvCxnSpPr>
        <p:spPr bwMode="auto">
          <a:xfrm>
            <a:off x="1323501" y="1632856"/>
            <a:ext cx="564394" cy="0"/>
          </a:xfrm>
          <a:prstGeom prst="straightConnector1">
            <a:avLst/>
          </a:prstGeom>
          <a:solidFill>
            <a:schemeClr val="accent1"/>
          </a:solidFill>
          <a:ln w="444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3" name="Grafik 12">
            <a:extLst>
              <a:ext uri="{FF2B5EF4-FFF2-40B4-BE49-F238E27FC236}">
                <a16:creationId xmlns:a16="http://schemas.microsoft.com/office/drawing/2014/main" id="{FE107A89-7B64-49C1-A986-747748916DB6}"/>
              </a:ext>
            </a:extLst>
          </p:cNvPr>
          <p:cNvPicPr>
            <a:picLocks noChangeAspect="1"/>
          </p:cNvPicPr>
          <p:nvPr/>
        </p:nvPicPr>
        <p:blipFill rotWithShape="1">
          <a:blip r:embed="rId3"/>
          <a:srcRect r="75135"/>
          <a:stretch/>
        </p:blipFill>
        <p:spPr>
          <a:xfrm>
            <a:off x="5082917" y="944085"/>
            <a:ext cx="607936" cy="1854627"/>
          </a:xfrm>
          <a:prstGeom prst="rect">
            <a:avLst/>
          </a:prstGeom>
        </p:spPr>
      </p:pic>
      <p:cxnSp>
        <p:nvCxnSpPr>
          <p:cNvPr id="14" name="Gerade Verbindung mit Pfeil 13">
            <a:extLst>
              <a:ext uri="{FF2B5EF4-FFF2-40B4-BE49-F238E27FC236}">
                <a16:creationId xmlns:a16="http://schemas.microsoft.com/office/drawing/2014/main" id="{9352593F-97DC-4674-A32A-EFFD349CF870}"/>
              </a:ext>
            </a:extLst>
          </p:cNvPr>
          <p:cNvCxnSpPr/>
          <p:nvPr/>
        </p:nvCxnSpPr>
        <p:spPr bwMode="auto">
          <a:xfrm>
            <a:off x="5535656" y="1593722"/>
            <a:ext cx="1484387" cy="28897"/>
          </a:xfrm>
          <a:prstGeom prst="straightConnector1">
            <a:avLst/>
          </a:prstGeom>
          <a:solidFill>
            <a:schemeClr val="accent1"/>
          </a:solidFill>
          <a:ln w="444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 Verbindung mit Pfeil 14">
            <a:extLst>
              <a:ext uri="{FF2B5EF4-FFF2-40B4-BE49-F238E27FC236}">
                <a16:creationId xmlns:a16="http://schemas.microsoft.com/office/drawing/2014/main" id="{22A1A043-EB46-4E84-9D01-52B7F3183503}"/>
              </a:ext>
            </a:extLst>
          </p:cNvPr>
          <p:cNvCxnSpPr/>
          <p:nvPr/>
        </p:nvCxnSpPr>
        <p:spPr bwMode="auto">
          <a:xfrm>
            <a:off x="4625717" y="1603959"/>
            <a:ext cx="564394" cy="0"/>
          </a:xfrm>
          <a:prstGeom prst="straightConnector1">
            <a:avLst/>
          </a:prstGeom>
          <a:solidFill>
            <a:schemeClr val="accent1"/>
          </a:solidFill>
          <a:ln w="444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mit Pfeil 10">
            <a:extLst>
              <a:ext uri="{FF2B5EF4-FFF2-40B4-BE49-F238E27FC236}">
                <a16:creationId xmlns:a16="http://schemas.microsoft.com/office/drawing/2014/main" id="{500AD51A-6888-41AF-8B8D-6A50D4C24AA6}"/>
              </a:ext>
            </a:extLst>
          </p:cNvPr>
          <p:cNvCxnSpPr/>
          <p:nvPr/>
        </p:nvCxnSpPr>
        <p:spPr bwMode="auto">
          <a:xfrm>
            <a:off x="7204897" y="676209"/>
            <a:ext cx="564394" cy="0"/>
          </a:xfrm>
          <a:prstGeom prst="straightConnector1">
            <a:avLst/>
          </a:prstGeom>
          <a:solidFill>
            <a:schemeClr val="accent1"/>
          </a:solidFill>
          <a:ln w="444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feld 15">
            <a:extLst>
              <a:ext uri="{FF2B5EF4-FFF2-40B4-BE49-F238E27FC236}">
                <a16:creationId xmlns:a16="http://schemas.microsoft.com/office/drawing/2014/main" id="{A6735C7C-929C-4A95-A3A6-F673F8A3FD14}"/>
              </a:ext>
            </a:extLst>
          </p:cNvPr>
          <p:cNvSpPr txBox="1"/>
          <p:nvPr/>
        </p:nvSpPr>
        <p:spPr>
          <a:xfrm>
            <a:off x="7204897" y="193117"/>
            <a:ext cx="821094" cy="584775"/>
          </a:xfrm>
          <a:prstGeom prst="rect">
            <a:avLst/>
          </a:prstGeom>
          <a:noFill/>
        </p:spPr>
        <p:txBody>
          <a:bodyPr wrap="square">
            <a:spAutoFit/>
          </a:bodyPr>
          <a:lstStyle/>
          <a:p>
            <a:r>
              <a:rPr lang="de-AT" altLang="de-DE" sz="3200" dirty="0">
                <a:latin typeface="Arial" charset="0"/>
                <a:cs typeface="Arial" charset="0"/>
              </a:rPr>
              <a:t>+</a:t>
            </a:r>
            <a:endParaRPr lang="de-AT" sz="3200" dirty="0"/>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373063" y="763588"/>
            <a:ext cx="7924800" cy="77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a:latin typeface="Arial" charset="0"/>
                <a:cs typeface="Arial" charset="0"/>
              </a:rPr>
              <a:t>Bei welchem Kraftstoß wird die höhere Endgeschwindigkeit erreicht?</a:t>
            </a:r>
            <a:endParaRPr lang="de-AT" altLang="de-DE">
              <a:latin typeface="Arial" charset="0"/>
              <a:cs typeface="Arial" charset="0"/>
              <a:sym typeface="Symbol" pitchFamily="18" charset="2"/>
            </a:endParaRPr>
          </a:p>
        </p:txBody>
      </p:sp>
      <p:sp>
        <p:nvSpPr>
          <p:cNvPr id="95235" name="Line 7"/>
          <p:cNvSpPr>
            <a:spLocks noChangeShapeType="1"/>
          </p:cNvSpPr>
          <p:nvPr/>
        </p:nvSpPr>
        <p:spPr bwMode="auto">
          <a:xfrm rot="10800000">
            <a:off x="863600" y="2771775"/>
            <a:ext cx="0" cy="3324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AT"/>
          </a:p>
        </p:txBody>
      </p:sp>
      <p:sp>
        <p:nvSpPr>
          <p:cNvPr id="95236" name="Line 8"/>
          <p:cNvSpPr>
            <a:spLocks noChangeShapeType="1"/>
          </p:cNvSpPr>
          <p:nvPr/>
        </p:nvSpPr>
        <p:spPr bwMode="auto">
          <a:xfrm>
            <a:off x="685800" y="5921375"/>
            <a:ext cx="7315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AT"/>
          </a:p>
        </p:txBody>
      </p:sp>
      <p:sp>
        <p:nvSpPr>
          <p:cNvPr id="95237" name="Freeform 9"/>
          <p:cNvSpPr>
            <a:spLocks/>
          </p:cNvSpPr>
          <p:nvPr/>
        </p:nvSpPr>
        <p:spPr bwMode="auto">
          <a:xfrm>
            <a:off x="863600" y="4143375"/>
            <a:ext cx="4521200" cy="1865313"/>
          </a:xfrm>
          <a:custGeom>
            <a:avLst/>
            <a:gdLst>
              <a:gd name="T0" fmla="*/ 0 w 4560"/>
              <a:gd name="T1" fmla="*/ 1777876 h 1920"/>
              <a:gd name="T2" fmla="*/ 892342 w 4560"/>
              <a:gd name="T3" fmla="*/ 1603003 h 1920"/>
              <a:gd name="T4" fmla="*/ 1427747 w 4560"/>
              <a:gd name="T5" fmla="*/ 378892 h 1920"/>
              <a:gd name="T6" fmla="*/ 3033963 w 4560"/>
              <a:gd name="T7" fmla="*/ 204019 h 1920"/>
              <a:gd name="T8" fmla="*/ 4283242 w 4560"/>
              <a:gd name="T9" fmla="*/ 1603003 h 1920"/>
              <a:gd name="T10" fmla="*/ 4461711 w 4560"/>
              <a:gd name="T11" fmla="*/ 1777876 h 19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0" h="1920">
                <a:moveTo>
                  <a:pt x="0" y="1830"/>
                </a:moveTo>
                <a:cubicBezTo>
                  <a:pt x="330" y="1860"/>
                  <a:pt x="660" y="1890"/>
                  <a:pt x="900" y="1650"/>
                </a:cubicBezTo>
                <a:cubicBezTo>
                  <a:pt x="1140" y="1410"/>
                  <a:pt x="1080" y="630"/>
                  <a:pt x="1440" y="390"/>
                </a:cubicBezTo>
                <a:cubicBezTo>
                  <a:pt x="1800" y="150"/>
                  <a:pt x="2580" y="0"/>
                  <a:pt x="3060" y="210"/>
                </a:cubicBezTo>
                <a:cubicBezTo>
                  <a:pt x="3540" y="420"/>
                  <a:pt x="4080" y="1380"/>
                  <a:pt x="4320" y="1650"/>
                </a:cubicBezTo>
                <a:cubicBezTo>
                  <a:pt x="4560" y="1920"/>
                  <a:pt x="4470" y="1800"/>
                  <a:pt x="4500" y="1830"/>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AT"/>
          </a:p>
        </p:txBody>
      </p:sp>
      <p:sp>
        <p:nvSpPr>
          <p:cNvPr id="95238" name="Freeform 10"/>
          <p:cNvSpPr>
            <a:spLocks/>
          </p:cNvSpPr>
          <p:nvPr/>
        </p:nvSpPr>
        <p:spPr bwMode="auto">
          <a:xfrm>
            <a:off x="863600" y="2771099"/>
            <a:ext cx="2365375" cy="3166345"/>
          </a:xfrm>
          <a:custGeom>
            <a:avLst/>
            <a:gdLst>
              <a:gd name="T0" fmla="*/ 0 w 3780"/>
              <a:gd name="T1" fmla="*/ 3177598 h 3300"/>
              <a:gd name="T2" fmla="*/ 675821 w 3780"/>
              <a:gd name="T3" fmla="*/ 3177598 h 3300"/>
              <a:gd name="T4" fmla="*/ 901095 w 3780"/>
              <a:gd name="T5" fmla="*/ 3002684 h 3300"/>
              <a:gd name="T6" fmla="*/ 1126369 w 3780"/>
              <a:gd name="T7" fmla="*/ 2303030 h 3300"/>
              <a:gd name="T8" fmla="*/ 1239006 w 3780"/>
              <a:gd name="T9" fmla="*/ 903720 h 3300"/>
              <a:gd name="T10" fmla="*/ 1464280 w 3780"/>
              <a:gd name="T11" fmla="*/ 29152 h 3300"/>
              <a:gd name="T12" fmla="*/ 1576917 w 3780"/>
              <a:gd name="T13" fmla="*/ 1078634 h 3300"/>
              <a:gd name="T14" fmla="*/ 1802190 w 3780"/>
              <a:gd name="T15" fmla="*/ 2303030 h 3300"/>
              <a:gd name="T16" fmla="*/ 2027464 w 3780"/>
              <a:gd name="T17" fmla="*/ 3002684 h 3300"/>
              <a:gd name="T18" fmla="*/ 2365375 w 3780"/>
              <a:gd name="T19" fmla="*/ 3177598 h 33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connsiteX0" fmla="*/ 0 w 10000"/>
              <a:gd name="connsiteY0" fmla="*/ 9822 h 9874"/>
              <a:gd name="connsiteX1" fmla="*/ 2857 w 10000"/>
              <a:gd name="connsiteY1" fmla="*/ 9822 h 9874"/>
              <a:gd name="connsiteX2" fmla="*/ 3810 w 10000"/>
              <a:gd name="connsiteY2" fmla="*/ 9277 h 9874"/>
              <a:gd name="connsiteX3" fmla="*/ 4762 w 10000"/>
              <a:gd name="connsiteY3" fmla="*/ 7095 h 9874"/>
              <a:gd name="connsiteX4" fmla="*/ 5554 w 10000"/>
              <a:gd name="connsiteY4" fmla="*/ 2731 h 9874"/>
              <a:gd name="connsiteX5" fmla="*/ 6190 w 10000"/>
              <a:gd name="connsiteY5" fmla="*/ 4 h 9874"/>
              <a:gd name="connsiteX6" fmla="*/ 6667 w 10000"/>
              <a:gd name="connsiteY6" fmla="*/ 3277 h 9874"/>
              <a:gd name="connsiteX7" fmla="*/ 7619 w 10000"/>
              <a:gd name="connsiteY7" fmla="*/ 7095 h 9874"/>
              <a:gd name="connsiteX8" fmla="*/ 8571 w 10000"/>
              <a:gd name="connsiteY8" fmla="*/ 9277 h 9874"/>
              <a:gd name="connsiteX9" fmla="*/ 10000 w 10000"/>
              <a:gd name="connsiteY9" fmla="*/ 9822 h 9874"/>
              <a:gd name="connsiteX0" fmla="*/ 0 w 10000"/>
              <a:gd name="connsiteY0" fmla="*/ 9947 h 10000"/>
              <a:gd name="connsiteX1" fmla="*/ 2857 w 10000"/>
              <a:gd name="connsiteY1" fmla="*/ 9947 h 10000"/>
              <a:gd name="connsiteX2" fmla="*/ 3810 w 10000"/>
              <a:gd name="connsiteY2" fmla="*/ 9395 h 10000"/>
              <a:gd name="connsiteX3" fmla="*/ 4762 w 10000"/>
              <a:gd name="connsiteY3" fmla="*/ 7186 h 10000"/>
              <a:gd name="connsiteX4" fmla="*/ 5554 w 10000"/>
              <a:gd name="connsiteY4" fmla="*/ 2766 h 10000"/>
              <a:gd name="connsiteX5" fmla="*/ 6190 w 10000"/>
              <a:gd name="connsiteY5" fmla="*/ 4 h 10000"/>
              <a:gd name="connsiteX6" fmla="*/ 6983 w 10000"/>
              <a:gd name="connsiteY6" fmla="*/ 3319 h 10000"/>
              <a:gd name="connsiteX7" fmla="*/ 7619 w 10000"/>
              <a:gd name="connsiteY7" fmla="*/ 7186 h 10000"/>
              <a:gd name="connsiteX8" fmla="*/ 8571 w 10000"/>
              <a:gd name="connsiteY8" fmla="*/ 9395 h 10000"/>
              <a:gd name="connsiteX9" fmla="*/ 10000 w 10000"/>
              <a:gd name="connsiteY9" fmla="*/ 994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00">
                <a:moveTo>
                  <a:pt x="0" y="9947"/>
                </a:moveTo>
                <a:cubicBezTo>
                  <a:pt x="1111" y="9994"/>
                  <a:pt x="2222" y="10039"/>
                  <a:pt x="2857" y="9947"/>
                </a:cubicBezTo>
                <a:cubicBezTo>
                  <a:pt x="3492" y="9855"/>
                  <a:pt x="3492" y="9855"/>
                  <a:pt x="3810" y="9395"/>
                </a:cubicBezTo>
                <a:cubicBezTo>
                  <a:pt x="4127" y="8935"/>
                  <a:pt x="4471" y="8290"/>
                  <a:pt x="4762" y="7186"/>
                </a:cubicBezTo>
                <a:cubicBezTo>
                  <a:pt x="5053" y="6081"/>
                  <a:pt x="5316" y="3963"/>
                  <a:pt x="5554" y="2766"/>
                </a:cubicBezTo>
                <a:cubicBezTo>
                  <a:pt x="5792" y="1569"/>
                  <a:pt x="5952" y="-88"/>
                  <a:pt x="6190" y="4"/>
                </a:cubicBezTo>
                <a:cubicBezTo>
                  <a:pt x="6428" y="96"/>
                  <a:pt x="6745" y="2122"/>
                  <a:pt x="6983" y="3319"/>
                </a:cubicBezTo>
                <a:cubicBezTo>
                  <a:pt x="7221" y="4515"/>
                  <a:pt x="7354" y="6173"/>
                  <a:pt x="7619" y="7186"/>
                </a:cubicBezTo>
                <a:cubicBezTo>
                  <a:pt x="7884" y="8199"/>
                  <a:pt x="8175" y="8935"/>
                  <a:pt x="8571" y="9395"/>
                </a:cubicBezTo>
                <a:cubicBezTo>
                  <a:pt x="8968" y="9855"/>
                  <a:pt x="9484" y="9902"/>
                  <a:pt x="10000" y="994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de-AT"/>
          </a:p>
        </p:txBody>
      </p:sp>
      <p:sp>
        <p:nvSpPr>
          <p:cNvPr id="95239" name="Text Box 11"/>
          <p:cNvSpPr txBox="1">
            <a:spLocks noChangeArrowheads="1"/>
          </p:cNvSpPr>
          <p:nvPr/>
        </p:nvSpPr>
        <p:spPr bwMode="auto">
          <a:xfrm>
            <a:off x="2514600" y="2801938"/>
            <a:ext cx="7143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DE" altLang="de-DE" sz="3200"/>
              <a:t>A</a:t>
            </a:r>
          </a:p>
        </p:txBody>
      </p:sp>
      <p:sp>
        <p:nvSpPr>
          <p:cNvPr id="95240" name="Text Box 12"/>
          <p:cNvSpPr txBox="1">
            <a:spLocks noChangeArrowheads="1"/>
          </p:cNvSpPr>
          <p:nvPr/>
        </p:nvSpPr>
        <p:spPr bwMode="auto">
          <a:xfrm>
            <a:off x="4611688" y="4572000"/>
            <a:ext cx="712787"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DE" altLang="de-DE" sz="3200"/>
              <a:t>B</a:t>
            </a:r>
          </a:p>
        </p:txBody>
      </p:sp>
      <p:sp>
        <p:nvSpPr>
          <p:cNvPr id="95241" name="Rectangle 13"/>
          <p:cNvSpPr>
            <a:spLocks noChangeArrowheads="1"/>
          </p:cNvSpPr>
          <p:nvPr/>
        </p:nvSpPr>
        <p:spPr bwMode="auto">
          <a:xfrm>
            <a:off x="914400" y="2438400"/>
            <a:ext cx="431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3200">
                <a:latin typeface="Arial" charset="0"/>
                <a:cs typeface="Arial" charset="0"/>
              </a:rPr>
              <a:t>F</a:t>
            </a:r>
            <a:endParaRPr lang="de-DE" altLang="de-DE" sz="3200">
              <a:latin typeface="Arial" charset="0"/>
              <a:cs typeface="Arial" charset="0"/>
            </a:endParaRPr>
          </a:p>
        </p:txBody>
      </p:sp>
      <p:sp>
        <p:nvSpPr>
          <p:cNvPr id="95242" name="Rectangle 14"/>
          <p:cNvSpPr>
            <a:spLocks noChangeArrowheads="1"/>
          </p:cNvSpPr>
          <p:nvPr/>
        </p:nvSpPr>
        <p:spPr bwMode="auto">
          <a:xfrm>
            <a:off x="8001000" y="5562600"/>
            <a:ext cx="296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3200">
                <a:latin typeface="Arial" charset="0"/>
                <a:cs typeface="Arial" charset="0"/>
              </a:rPr>
              <a:t>t</a:t>
            </a:r>
            <a:endParaRPr lang="de-DE" altLang="de-DE" sz="3200">
              <a:latin typeface="Arial" charset="0"/>
              <a:cs typeface="Arial" charset="0"/>
            </a:endParaRPr>
          </a:p>
        </p:txBody>
      </p:sp>
      <p:sp>
        <p:nvSpPr>
          <p:cNvPr id="95243" name="Rectangle 15"/>
          <p:cNvSpPr>
            <a:spLocks noChangeArrowheads="1"/>
          </p:cNvSpPr>
          <p:nvPr/>
        </p:nvSpPr>
        <p:spPr bwMode="auto">
          <a:xfrm>
            <a:off x="0" y="0"/>
            <a:ext cx="88487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latin typeface="Arial" charset="0"/>
              </a:rPr>
              <a:t>Grundlagen Physik:</a:t>
            </a:r>
            <a:r>
              <a:rPr lang="de-DE" altLang="de-DE" sz="3200">
                <a:latin typeface="Arial" charset="0"/>
              </a:rPr>
              <a:t> </a:t>
            </a:r>
            <a:r>
              <a:rPr lang="de-DE" altLang="de-DE" sz="3200">
                <a:solidFill>
                  <a:srgbClr val="000099"/>
                </a:solidFill>
                <a:latin typeface="Arial" charset="0"/>
              </a:rPr>
              <a:t>Impuls</a:t>
            </a:r>
            <a:endParaRPr lang="de-DE" altLang="de-DE" sz="3200">
              <a:solidFill>
                <a:srgbClr val="000099"/>
              </a:solidFill>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533400" y="728260"/>
            <a:ext cx="7924800" cy="540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150000"/>
              </a:lnSpc>
            </a:pPr>
            <a:r>
              <a:rPr lang="de-AT" altLang="de-DE" sz="2000" dirty="0">
                <a:latin typeface="Arial" charset="0"/>
                <a:cs typeface="Arial" charset="0"/>
              </a:rPr>
              <a:t>Kann mit einer Kraftmessplatte, welche die Bodenreaktionskraft misst, die Sprunghöhe berechnet werden?</a:t>
            </a:r>
          </a:p>
          <a:p>
            <a:pPr>
              <a:lnSpc>
                <a:spcPct val="150000"/>
              </a:lnSpc>
            </a:pPr>
            <a:endParaRPr lang="de-AT" altLang="de-DE" sz="2000" dirty="0">
              <a:latin typeface="Arial" charset="0"/>
              <a:cs typeface="Arial" charset="0"/>
            </a:endParaRPr>
          </a:p>
          <a:p>
            <a:pPr algn="just">
              <a:lnSpc>
                <a:spcPct val="150000"/>
              </a:lnSpc>
            </a:pPr>
            <a:r>
              <a:rPr lang="de-AT" altLang="de-DE" sz="2000" dirty="0">
                <a:latin typeface="Arial" charset="0"/>
                <a:cs typeface="Arial" charset="0"/>
              </a:rPr>
              <a:t>Beim Kugelstoßen wirkt die beschleunigende Kraft ca. 200 Millisekunden. Die Kraft, welche dabei wirkt ist geringer als die Kraft beim Tennisschlag. Der Tennisspieler hat aber nur eine Kontaktzeit von 6 Millisekunden (Kugelstoßen ca. 45ON, Tennisspieler ca. 900N).</a:t>
            </a:r>
            <a:endParaRPr lang="de-AT" altLang="de-DE" sz="2000" dirty="0">
              <a:latin typeface="Arial" charset="0"/>
              <a:cs typeface="Times New Roman" pitchFamily="18" charset="0"/>
            </a:endParaRPr>
          </a:p>
          <a:p>
            <a:pPr algn="just">
              <a:lnSpc>
                <a:spcPct val="150000"/>
              </a:lnSpc>
            </a:pPr>
            <a:r>
              <a:rPr lang="de-AT" altLang="de-DE" sz="2000" dirty="0">
                <a:latin typeface="Arial" charset="0"/>
                <a:cs typeface="Arial" charset="0"/>
              </a:rPr>
              <a:t>Der Bewegungsimpuls des Kugelstoßers ist aber ca. 40 mal größer als der des Tennisspielers.</a:t>
            </a:r>
            <a:endParaRPr lang="de-AT" altLang="de-DE" sz="2000" dirty="0">
              <a:latin typeface="Arial" charset="0"/>
              <a:cs typeface="Times New Roman" pitchFamily="18" charset="0"/>
            </a:endParaRPr>
          </a:p>
          <a:p>
            <a:endParaRPr lang="de-AT" altLang="de-DE" dirty="0">
              <a:latin typeface="Arial" charset="0"/>
              <a:cs typeface="Times New Roman" pitchFamily="18" charset="0"/>
            </a:endParaRPr>
          </a:p>
          <a:p>
            <a:endParaRPr lang="de-AT" altLang="de-DE" dirty="0">
              <a:latin typeface="Arial" charset="0"/>
              <a:cs typeface="Arial" charset="0"/>
              <a:sym typeface="Symbol" pitchFamily="18" charset="2"/>
            </a:endParaRPr>
          </a:p>
        </p:txBody>
      </p:sp>
      <p:sp>
        <p:nvSpPr>
          <p:cNvPr id="96259" name="Rectangle 4"/>
          <p:cNvSpPr>
            <a:spLocks noChangeArrowheads="1"/>
          </p:cNvSpPr>
          <p:nvPr/>
        </p:nvSpPr>
        <p:spPr bwMode="auto">
          <a:xfrm>
            <a:off x="533400" y="0"/>
            <a:ext cx="83153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solidFill>
                  <a:srgbClr val="000099"/>
                </a:solidFill>
                <a:latin typeface="Arial" charset="0"/>
              </a:rPr>
              <a:t>Impuls</a:t>
            </a:r>
            <a:endParaRPr lang="de-DE" altLang="de-DE" sz="3200" dirty="0">
              <a:solidFill>
                <a:srgbClr val="000099"/>
              </a:solidFill>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Text Box 3"/>
          <p:cNvSpPr txBox="1">
            <a:spLocks noChangeArrowheads="1"/>
          </p:cNvSpPr>
          <p:nvPr/>
        </p:nvSpPr>
        <p:spPr bwMode="auto">
          <a:xfrm>
            <a:off x="259195" y="939800"/>
            <a:ext cx="8607425"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ja-JP" dirty="0">
                <a:latin typeface="Arial" charset="0"/>
                <a:ea typeface="ＭＳ Ｐゴシック" charset="-128"/>
              </a:rPr>
              <a:t>Wirkt eine konstante Kraft entlang eines Weges, kann die Arbeit als Produkt aus Kraft und Weg </a:t>
            </a:r>
            <a:r>
              <a:rPr lang="de-DE" altLang="ja-JP" b="1" dirty="0">
                <a:solidFill>
                  <a:schemeClr val="accent2"/>
                </a:solidFill>
                <a:latin typeface="Arial" charset="0"/>
                <a:ea typeface="ＭＳ Ｐゴシック" charset="-128"/>
              </a:rPr>
              <a:t>(W = F </a:t>
            </a:r>
            <a:r>
              <a:rPr lang="de-DE" altLang="de-DE" b="1" dirty="0">
                <a:solidFill>
                  <a:schemeClr val="accent2"/>
                </a:solidFill>
                <a:latin typeface="Arial" charset="0"/>
              </a:rPr>
              <a:t>·</a:t>
            </a:r>
            <a:r>
              <a:rPr lang="de-DE" altLang="ja-JP" b="1" dirty="0">
                <a:solidFill>
                  <a:schemeClr val="accent2"/>
                </a:solidFill>
                <a:latin typeface="Arial" charset="0"/>
                <a:ea typeface="ＭＳ Ｐゴシック" charset="-128"/>
              </a:rPr>
              <a:t> s)</a:t>
            </a:r>
            <a:r>
              <a:rPr lang="de-DE" altLang="ja-JP" dirty="0">
                <a:latin typeface="Arial" charset="0"/>
                <a:ea typeface="ＭＳ Ｐゴシック" charset="-128"/>
              </a:rPr>
              <a:t> berechnet werden. </a:t>
            </a:r>
          </a:p>
          <a:p>
            <a:pPr eaLnBrk="1" hangingPunct="1"/>
            <a:endParaRPr lang="de-DE" altLang="ja-JP" dirty="0">
              <a:latin typeface="Arial" charset="0"/>
              <a:ea typeface="ＭＳ Ｐゴシック" charset="-128"/>
            </a:endParaRPr>
          </a:p>
          <a:p>
            <a:pPr eaLnBrk="1" hangingPunct="1"/>
            <a:r>
              <a:rPr lang="de-DE" altLang="ja-JP" dirty="0">
                <a:latin typeface="Arial" charset="0"/>
                <a:ea typeface="ＭＳ Ｐゴシック" charset="-128"/>
              </a:rPr>
              <a:t>Schließt die konstante Kraft mit der Wegrichtung einen Winkel α ein, so gilt </a:t>
            </a:r>
            <a:r>
              <a:rPr lang="de-DE" altLang="ja-JP" dirty="0">
                <a:solidFill>
                  <a:schemeClr val="accent2"/>
                </a:solidFill>
                <a:latin typeface="Arial" charset="0"/>
                <a:ea typeface="ＭＳ Ｐゴシック" charset="-128"/>
              </a:rPr>
              <a:t>W = F </a:t>
            </a:r>
            <a:r>
              <a:rPr lang="de-DE" altLang="de-DE" dirty="0">
                <a:solidFill>
                  <a:schemeClr val="accent2"/>
                </a:solidFill>
                <a:latin typeface="Arial" charset="0"/>
              </a:rPr>
              <a:t>·</a:t>
            </a:r>
            <a:r>
              <a:rPr lang="de-DE" altLang="ja-JP" dirty="0">
                <a:solidFill>
                  <a:schemeClr val="accent2"/>
                </a:solidFill>
                <a:latin typeface="Arial" charset="0"/>
                <a:ea typeface="ＭＳ Ｐゴシック" charset="-128"/>
              </a:rPr>
              <a:t> cos(α) </a:t>
            </a:r>
            <a:r>
              <a:rPr lang="de-DE" altLang="de-DE" dirty="0">
                <a:solidFill>
                  <a:schemeClr val="accent2"/>
                </a:solidFill>
                <a:latin typeface="Arial" charset="0"/>
              </a:rPr>
              <a:t>·</a:t>
            </a:r>
            <a:r>
              <a:rPr lang="de-DE" altLang="ja-JP" dirty="0">
                <a:solidFill>
                  <a:schemeClr val="accent2"/>
                </a:solidFill>
                <a:latin typeface="Arial" charset="0"/>
                <a:ea typeface="ＭＳ Ｐゴシック" charset="-128"/>
              </a:rPr>
              <a:t> s.</a:t>
            </a:r>
            <a:r>
              <a:rPr lang="de-DE" altLang="ja-JP" dirty="0">
                <a:latin typeface="Arial" charset="0"/>
                <a:ea typeface="ＭＳ Ｐゴシック" charset="-128"/>
              </a:rPr>
              <a:t> </a:t>
            </a:r>
          </a:p>
          <a:p>
            <a:pPr eaLnBrk="1" hangingPunct="1"/>
            <a:endParaRPr lang="de-DE" altLang="ja-JP" dirty="0">
              <a:latin typeface="Arial" charset="0"/>
              <a:ea typeface="ＭＳ Ｐゴシック" charset="-128"/>
            </a:endParaRPr>
          </a:p>
          <a:p>
            <a:pPr eaLnBrk="1" hangingPunct="1"/>
            <a:r>
              <a:rPr lang="de-DE" altLang="ja-JP" sz="2000" dirty="0">
                <a:latin typeface="Arial" charset="0"/>
                <a:ea typeface="ＭＳ Ｐゴシック" charset="-128"/>
              </a:rPr>
              <a:t>Bei einer statischen Krafteinwirkung, das heißt wenn der Körper nicht um einen Weg verschoben wird, ist die mechanische Arbeit gleich Null.</a:t>
            </a:r>
            <a:endParaRPr lang="de-DE" altLang="de-DE" sz="2000" dirty="0">
              <a:latin typeface="Arial" charset="0"/>
              <a:ea typeface="ＭＳ Ｐゴシック" charset="-128"/>
            </a:endParaRPr>
          </a:p>
        </p:txBody>
      </p:sp>
      <p:sp>
        <p:nvSpPr>
          <p:cNvPr id="97283" name="Rectangle 5"/>
          <p:cNvSpPr>
            <a:spLocks noChangeArrowheads="1"/>
          </p:cNvSpPr>
          <p:nvPr/>
        </p:nvSpPr>
        <p:spPr bwMode="auto">
          <a:xfrm>
            <a:off x="277091" y="0"/>
            <a:ext cx="8571634"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solidFill>
                  <a:srgbClr val="0070C0"/>
                </a:solidFill>
                <a:latin typeface="+mn-lt"/>
              </a:rPr>
              <a:t>Arbeit</a:t>
            </a: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342" y="4838991"/>
            <a:ext cx="3470116" cy="1700357"/>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7415" y="4781561"/>
            <a:ext cx="3640241" cy="181521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8582" name="Group 38"/>
          <p:cNvGraphicFramePr>
            <a:graphicFrameLocks noGrp="1"/>
          </p:cNvGraphicFramePr>
          <p:nvPr>
            <p:extLst>
              <p:ext uri="{D42A27DB-BD31-4B8C-83A1-F6EECF244321}">
                <p14:modId xmlns:p14="http://schemas.microsoft.com/office/powerpoint/2010/main" val="3078420129"/>
              </p:ext>
            </p:extLst>
          </p:nvPr>
        </p:nvGraphicFramePr>
        <p:xfrm>
          <a:off x="250825" y="641350"/>
          <a:ext cx="7273925" cy="1066800"/>
        </p:xfrm>
        <a:graphic>
          <a:graphicData uri="http://schemas.openxmlformats.org/drawingml/2006/table">
            <a:tbl>
              <a:tblPr/>
              <a:tblGrid>
                <a:gridCol w="7273925">
                  <a:extLst>
                    <a:ext uri="{9D8B030D-6E8A-4147-A177-3AD203B41FA5}">
                      <a16:colId xmlns:a16="http://schemas.microsoft.com/office/drawing/2014/main" val="20000"/>
                    </a:ext>
                  </a:extLst>
                </a:gridCol>
              </a:tblGrid>
              <a:tr h="508000">
                <a:tc>
                  <a:txBody>
                    <a:bodyPr/>
                    <a:lstStyle/>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r>
                        <a:rPr kumimoji="0" lang="de-DE" sz="2800" b="0" i="0" u="none" strike="noStrike" cap="none" normalizeH="0" baseline="0" dirty="0" err="1">
                          <a:ln>
                            <a:noFill/>
                          </a:ln>
                          <a:solidFill>
                            <a:schemeClr val="tx1"/>
                          </a:solidFill>
                          <a:effectLst/>
                          <a:latin typeface="Arial" pitchFamily="34" charset="0"/>
                          <a:cs typeface="Arial" pitchFamily="34" charset="0"/>
                        </a:rPr>
                        <a:t>Potentiele</a:t>
                      </a:r>
                      <a:r>
                        <a:rPr kumimoji="0" lang="de-DE" sz="2800" b="0" i="0" u="none" strike="noStrike" cap="none" normalizeH="0" baseline="0" dirty="0">
                          <a:ln>
                            <a:noFill/>
                          </a:ln>
                          <a:solidFill>
                            <a:schemeClr val="tx1"/>
                          </a:solidFill>
                          <a:effectLst/>
                          <a:latin typeface="Arial" pitchFamily="34" charset="0"/>
                          <a:cs typeface="Arial" pitchFamily="34" charset="0"/>
                        </a:rPr>
                        <a:t> Energie: </a:t>
                      </a:r>
                      <a:r>
                        <a:rPr kumimoji="0" lang="de-DE" sz="3200" b="0" i="1" u="none" strike="noStrike" cap="none" normalizeH="0" baseline="0" dirty="0">
                          <a:ln>
                            <a:noFill/>
                          </a:ln>
                          <a:solidFill>
                            <a:schemeClr val="accent2"/>
                          </a:solidFill>
                          <a:effectLst/>
                          <a:latin typeface="Arial" pitchFamily="34" charset="0"/>
                          <a:cs typeface="Arial" pitchFamily="34" charset="0"/>
                        </a:rPr>
                        <a:t>m </a:t>
                      </a:r>
                      <a:r>
                        <a:rPr kumimoji="0" lang="de-AT" sz="3200" b="0" i="1" u="none" strike="noStrike" cap="none" normalizeH="0" baseline="0" dirty="0">
                          <a:ln>
                            <a:noFill/>
                          </a:ln>
                          <a:solidFill>
                            <a:schemeClr val="accent2"/>
                          </a:solidFill>
                          <a:effectLst/>
                          <a:latin typeface="Arial" pitchFamily="34" charset="0"/>
                          <a:sym typeface="Symbol" pitchFamily="18" charset="2"/>
                        </a:rPr>
                        <a:t></a:t>
                      </a:r>
                      <a:r>
                        <a:rPr kumimoji="0" lang="de-DE" sz="3200" b="0" i="1" u="none" strike="noStrike" cap="none" normalizeH="0" baseline="0" dirty="0">
                          <a:ln>
                            <a:noFill/>
                          </a:ln>
                          <a:solidFill>
                            <a:schemeClr val="accent2"/>
                          </a:solidFill>
                          <a:effectLst/>
                          <a:latin typeface="Arial" pitchFamily="34" charset="0"/>
                        </a:rPr>
                        <a:t> </a:t>
                      </a:r>
                      <a:r>
                        <a:rPr kumimoji="0" lang="de-DE" sz="3200" b="0" i="1" u="none" strike="noStrike" cap="none" normalizeH="0" baseline="0" dirty="0">
                          <a:ln>
                            <a:noFill/>
                          </a:ln>
                          <a:solidFill>
                            <a:schemeClr val="accent2"/>
                          </a:solidFill>
                          <a:effectLst/>
                          <a:latin typeface="Arial" pitchFamily="34" charset="0"/>
                          <a:cs typeface="Arial" pitchFamily="34" charset="0"/>
                        </a:rPr>
                        <a:t>g </a:t>
                      </a:r>
                      <a:r>
                        <a:rPr kumimoji="0" lang="de-AT" sz="3200" b="0" i="1" u="none" strike="noStrike" cap="none" normalizeH="0" baseline="0" dirty="0">
                          <a:ln>
                            <a:noFill/>
                          </a:ln>
                          <a:solidFill>
                            <a:schemeClr val="accent2"/>
                          </a:solidFill>
                          <a:effectLst/>
                          <a:latin typeface="Arial" pitchFamily="34" charset="0"/>
                          <a:sym typeface="Symbol" pitchFamily="18" charset="2"/>
                        </a:rPr>
                        <a:t></a:t>
                      </a:r>
                      <a:r>
                        <a:rPr kumimoji="0" lang="de-DE" sz="3200" b="0" i="1" u="none" strike="noStrike" cap="none" normalizeH="0" baseline="0" dirty="0">
                          <a:ln>
                            <a:noFill/>
                          </a:ln>
                          <a:solidFill>
                            <a:schemeClr val="accent2"/>
                          </a:solidFill>
                          <a:effectLst/>
                          <a:latin typeface="Arial" pitchFamily="34" charset="0"/>
                        </a:rPr>
                        <a:t> </a:t>
                      </a:r>
                      <a:r>
                        <a:rPr kumimoji="0" lang="de-DE" sz="3200" b="0" i="1" u="none" strike="noStrike" cap="none" normalizeH="0" baseline="0" dirty="0">
                          <a:ln>
                            <a:noFill/>
                          </a:ln>
                          <a:solidFill>
                            <a:schemeClr val="accent2"/>
                          </a:solidFill>
                          <a:effectLst/>
                          <a:latin typeface="Arial" pitchFamily="34" charset="0"/>
                          <a:cs typeface="Arial" pitchFamily="34" charset="0"/>
                        </a:rPr>
                        <a:t>h</a:t>
                      </a:r>
                    </a:p>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r>
                        <a:rPr kumimoji="0" lang="de-DE" sz="2800" b="0" i="0" u="none" strike="noStrike" cap="none" normalizeH="0" baseline="0" dirty="0">
                          <a:ln>
                            <a:noFill/>
                          </a:ln>
                          <a:solidFill>
                            <a:schemeClr val="tx1"/>
                          </a:solidFill>
                          <a:effectLst/>
                          <a:latin typeface="Arial" pitchFamily="34" charset="0"/>
                          <a:cs typeface="Arial" pitchFamily="34" charset="0"/>
                        </a:rPr>
                        <a:t>Kinetische Energie: </a:t>
                      </a:r>
                      <a:r>
                        <a:rPr kumimoji="0" lang="de-DE" sz="3200" b="0" i="1" u="none" strike="noStrike" cap="none" normalizeH="0" baseline="0" dirty="0">
                          <a:ln>
                            <a:noFill/>
                          </a:ln>
                          <a:solidFill>
                            <a:schemeClr val="accent2"/>
                          </a:solidFill>
                          <a:effectLst/>
                          <a:latin typeface="Arial" pitchFamily="34" charset="0"/>
                          <a:cs typeface="Arial" pitchFamily="34" charset="0"/>
                        </a:rPr>
                        <a:t>m </a:t>
                      </a:r>
                      <a:r>
                        <a:rPr kumimoji="0" lang="de-AT" sz="3200" b="0" i="1" u="none" strike="noStrike" cap="none" normalizeH="0" baseline="0" dirty="0">
                          <a:ln>
                            <a:noFill/>
                          </a:ln>
                          <a:solidFill>
                            <a:schemeClr val="accent2"/>
                          </a:solidFill>
                          <a:effectLst/>
                          <a:latin typeface="Arial" pitchFamily="34" charset="0"/>
                          <a:cs typeface="Arial" pitchFamily="34" charset="0"/>
                          <a:sym typeface="Symbol" pitchFamily="18" charset="2"/>
                        </a:rPr>
                        <a:t> v²  </a:t>
                      </a:r>
                      <a:r>
                        <a:rPr kumimoji="0" lang="de-DE" sz="3200" b="0" i="1" u="none" strike="noStrike" cap="none" normalizeH="0" baseline="0" dirty="0">
                          <a:ln>
                            <a:noFill/>
                          </a:ln>
                          <a:solidFill>
                            <a:schemeClr val="accent2"/>
                          </a:solidFill>
                          <a:effectLst/>
                          <a:latin typeface="Arial" pitchFamily="34" charset="0"/>
                          <a:cs typeface="Arial" pitchFamily="34" charset="0"/>
                        </a:rPr>
                        <a:t>½</a:t>
                      </a:r>
                    </a:p>
                  </a:txBody>
                  <a:tcPr anchor="b"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2" name="Gruppieren 1"/>
          <p:cNvGrpSpPr/>
          <p:nvPr/>
        </p:nvGrpSpPr>
        <p:grpSpPr>
          <a:xfrm>
            <a:off x="4942900" y="2953288"/>
            <a:ext cx="4756607" cy="2805628"/>
            <a:chOff x="755650" y="2578817"/>
            <a:chExt cx="9577229" cy="3658471"/>
          </a:xfrm>
        </p:grpSpPr>
        <p:sp>
          <p:nvSpPr>
            <p:cNvPr id="98312" name="Line 18"/>
            <p:cNvSpPr>
              <a:spLocks noChangeShapeType="1"/>
            </p:cNvSpPr>
            <p:nvPr/>
          </p:nvSpPr>
          <p:spPr bwMode="auto">
            <a:xfrm>
              <a:off x="1331913" y="3357563"/>
              <a:ext cx="5256212" cy="2376487"/>
            </a:xfrm>
            <a:prstGeom prst="line">
              <a:avLst/>
            </a:prstGeom>
            <a:noFill/>
            <a:ln w="5715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sz="1800"/>
            </a:p>
          </p:txBody>
        </p:sp>
        <p:sp>
          <p:nvSpPr>
            <p:cNvPr id="98313" name="Oval 22"/>
            <p:cNvSpPr>
              <a:spLocks noChangeArrowheads="1"/>
            </p:cNvSpPr>
            <p:nvPr/>
          </p:nvSpPr>
          <p:spPr bwMode="auto">
            <a:xfrm>
              <a:off x="1258888" y="3141663"/>
              <a:ext cx="217487" cy="215900"/>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sz="1800"/>
            </a:p>
          </p:txBody>
        </p:sp>
        <p:sp>
          <p:nvSpPr>
            <p:cNvPr id="98314" name="Text Box 23"/>
            <p:cNvSpPr txBox="1">
              <a:spLocks noChangeArrowheads="1"/>
            </p:cNvSpPr>
            <p:nvPr/>
          </p:nvSpPr>
          <p:spPr bwMode="auto">
            <a:xfrm>
              <a:off x="1619250" y="2578817"/>
              <a:ext cx="4334846" cy="84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 hangingPunct="1"/>
              <a:r>
                <a:rPr lang="de-DE" altLang="de-DE" sz="1800" dirty="0"/>
                <a:t>Zustand 1: </a:t>
              </a:r>
            </a:p>
            <a:p>
              <a:pPr eaLnBrk="1" fontAlgn="b" hangingPunct="1"/>
              <a:r>
                <a:rPr lang="de-DE" altLang="de-DE" sz="1800" i="1" dirty="0">
                  <a:solidFill>
                    <a:schemeClr val="accent2"/>
                  </a:solidFill>
                  <a:latin typeface="Arial" charset="0"/>
                  <a:cs typeface="Arial" charset="0"/>
                </a:rPr>
                <a:t>m </a:t>
              </a:r>
              <a:r>
                <a:rPr lang="de-AT" altLang="de-DE" sz="1800" i="1" dirty="0">
                  <a:solidFill>
                    <a:schemeClr val="accent2"/>
                  </a:solidFill>
                  <a:latin typeface="Arial" charset="0"/>
                  <a:cs typeface="Arial" charset="0"/>
                  <a:sym typeface="Symbol" pitchFamily="18" charset="2"/>
                </a:rPr>
                <a:t></a:t>
              </a:r>
              <a:r>
                <a:rPr lang="de-DE" altLang="de-DE" sz="1800" i="1" dirty="0">
                  <a:solidFill>
                    <a:schemeClr val="accent2"/>
                  </a:solidFill>
                  <a:latin typeface="Arial" charset="0"/>
                  <a:cs typeface="Arial" charset="0"/>
                </a:rPr>
                <a:t> g </a:t>
              </a:r>
              <a:r>
                <a:rPr lang="de-AT" altLang="de-DE" sz="1800" i="1" dirty="0">
                  <a:solidFill>
                    <a:schemeClr val="accent2"/>
                  </a:solidFill>
                  <a:latin typeface="Arial" charset="0"/>
                  <a:cs typeface="Arial" charset="0"/>
                  <a:sym typeface="Symbol" pitchFamily="18" charset="2"/>
                </a:rPr>
                <a:t></a:t>
              </a:r>
              <a:r>
                <a:rPr lang="de-DE" altLang="de-DE" sz="1800" i="1" dirty="0">
                  <a:solidFill>
                    <a:schemeClr val="accent2"/>
                  </a:solidFill>
                  <a:latin typeface="Arial" charset="0"/>
                  <a:cs typeface="Arial" charset="0"/>
                </a:rPr>
                <a:t> h</a:t>
              </a:r>
            </a:p>
          </p:txBody>
        </p:sp>
        <p:sp>
          <p:nvSpPr>
            <p:cNvPr id="98315" name="Line 27"/>
            <p:cNvSpPr>
              <a:spLocks noChangeShapeType="1"/>
            </p:cNvSpPr>
            <p:nvPr/>
          </p:nvSpPr>
          <p:spPr bwMode="auto">
            <a:xfrm>
              <a:off x="1331913" y="3357563"/>
              <a:ext cx="0" cy="237648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sz="1800"/>
            </a:p>
          </p:txBody>
        </p:sp>
        <p:sp>
          <p:nvSpPr>
            <p:cNvPr id="98316" name="Line 28"/>
            <p:cNvSpPr>
              <a:spLocks noChangeShapeType="1"/>
            </p:cNvSpPr>
            <p:nvPr/>
          </p:nvSpPr>
          <p:spPr bwMode="auto">
            <a:xfrm>
              <a:off x="755650" y="5734050"/>
              <a:ext cx="70564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sz="1800"/>
            </a:p>
          </p:txBody>
        </p:sp>
        <p:sp>
          <p:nvSpPr>
            <p:cNvPr id="98317" name="Text Box 29"/>
            <p:cNvSpPr txBox="1">
              <a:spLocks noChangeArrowheads="1"/>
            </p:cNvSpPr>
            <p:nvPr/>
          </p:nvSpPr>
          <p:spPr bwMode="auto">
            <a:xfrm>
              <a:off x="1331913" y="4292600"/>
              <a:ext cx="431799" cy="4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e-DE" altLang="de-DE" sz="1800"/>
                <a:t>h</a:t>
              </a:r>
            </a:p>
          </p:txBody>
        </p:sp>
        <p:sp>
          <p:nvSpPr>
            <p:cNvPr id="98318" name="Oval 30"/>
            <p:cNvSpPr>
              <a:spLocks noChangeArrowheads="1"/>
            </p:cNvSpPr>
            <p:nvPr/>
          </p:nvSpPr>
          <p:spPr bwMode="auto">
            <a:xfrm>
              <a:off x="6588125" y="5516563"/>
              <a:ext cx="217488" cy="215900"/>
            </a:xfrm>
            <a:prstGeom prst="ellipse">
              <a:avLst/>
            </a:prstGeom>
            <a:solidFill>
              <a:srgbClr val="00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sz="1800"/>
            </a:p>
          </p:txBody>
        </p:sp>
        <p:sp>
          <p:nvSpPr>
            <p:cNvPr id="98319" name="Line 31"/>
            <p:cNvSpPr>
              <a:spLocks noChangeShapeType="1"/>
            </p:cNvSpPr>
            <p:nvPr/>
          </p:nvSpPr>
          <p:spPr bwMode="auto">
            <a:xfrm>
              <a:off x="6732588" y="5661025"/>
              <a:ext cx="1152525" cy="576263"/>
            </a:xfrm>
            <a:prstGeom prst="line">
              <a:avLst/>
            </a:prstGeom>
            <a:noFill/>
            <a:ln w="571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sz="1800"/>
            </a:p>
          </p:txBody>
        </p:sp>
        <p:sp>
          <p:nvSpPr>
            <p:cNvPr id="98320" name="Text Box 32"/>
            <p:cNvSpPr txBox="1">
              <a:spLocks noChangeArrowheads="1"/>
            </p:cNvSpPr>
            <p:nvPr/>
          </p:nvSpPr>
          <p:spPr bwMode="auto">
            <a:xfrm>
              <a:off x="6563740" y="4659515"/>
              <a:ext cx="3769139" cy="84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 hangingPunct="1"/>
              <a:r>
                <a:rPr lang="de-DE" altLang="de-DE" sz="1800" dirty="0"/>
                <a:t>Zustand 2: </a:t>
              </a:r>
            </a:p>
            <a:p>
              <a:pPr eaLnBrk="1" fontAlgn="b" hangingPunct="1"/>
              <a:r>
                <a:rPr lang="de-DE" altLang="de-DE" sz="1800" i="1" dirty="0">
                  <a:solidFill>
                    <a:schemeClr val="accent2"/>
                  </a:solidFill>
                  <a:latin typeface="Arial" charset="0"/>
                  <a:cs typeface="Arial" charset="0"/>
                </a:rPr>
                <a:t>m </a:t>
              </a:r>
              <a:r>
                <a:rPr lang="de-AT" altLang="de-DE" sz="1800" i="1" dirty="0">
                  <a:solidFill>
                    <a:schemeClr val="accent2"/>
                  </a:solidFill>
                  <a:latin typeface="Arial" charset="0"/>
                  <a:cs typeface="Arial" charset="0"/>
                  <a:sym typeface="Symbol" pitchFamily="18" charset="2"/>
                </a:rPr>
                <a:t> v²  </a:t>
              </a:r>
              <a:r>
                <a:rPr lang="de-DE" altLang="de-DE" sz="1800" i="1" dirty="0">
                  <a:solidFill>
                    <a:schemeClr val="accent2"/>
                  </a:solidFill>
                  <a:latin typeface="Arial" charset="0"/>
                  <a:cs typeface="Arial" charset="0"/>
                </a:rPr>
                <a:t>½</a:t>
              </a:r>
            </a:p>
          </p:txBody>
        </p:sp>
      </p:grpSp>
      <p:sp>
        <p:nvSpPr>
          <p:cNvPr id="98321" name="Rectangle 40"/>
          <p:cNvSpPr>
            <a:spLocks noChangeArrowheads="1"/>
          </p:cNvSpPr>
          <p:nvPr/>
        </p:nvSpPr>
        <p:spPr bwMode="auto">
          <a:xfrm>
            <a:off x="0" y="0"/>
            <a:ext cx="88487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solidFill>
                  <a:srgbClr val="0070C0"/>
                </a:solidFill>
              </a:rPr>
              <a:t>   Arbeit</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759" y="2664097"/>
            <a:ext cx="4372002" cy="291466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250825" y="966788"/>
            <a:ext cx="8305800" cy="96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2800">
                <a:latin typeface="Arial" charset="0"/>
                <a:cs typeface="Arial" charset="0"/>
              </a:rPr>
              <a:t>Arbeit</a:t>
            </a:r>
            <a:r>
              <a:rPr lang="de-AT" altLang="de-DE" sz="2800">
                <a:solidFill>
                  <a:srgbClr val="FFFF00"/>
                </a:solidFill>
                <a:latin typeface="Arial" charset="0"/>
                <a:cs typeface="Arial" charset="0"/>
              </a:rPr>
              <a:t> </a:t>
            </a:r>
            <a:r>
              <a:rPr lang="de-AT" altLang="de-DE" sz="2800">
                <a:latin typeface="Arial" charset="0"/>
                <a:cs typeface="Arial" charset="0"/>
              </a:rPr>
              <a:t>= Kraft </a:t>
            </a:r>
            <a:r>
              <a:rPr lang="de-AT" altLang="de-DE" sz="2800">
                <a:latin typeface="Arial" charset="0"/>
                <a:cs typeface="Arial" charset="0"/>
                <a:sym typeface="Symbol" pitchFamily="18" charset="2"/>
              </a:rPr>
              <a:t></a:t>
            </a:r>
            <a:r>
              <a:rPr lang="de-AT" altLang="de-DE" sz="2800">
                <a:latin typeface="Arial" charset="0"/>
                <a:cs typeface="Arial" charset="0"/>
              </a:rPr>
              <a:t> Weg    Einheit ist Nm oder Joule [J]</a:t>
            </a:r>
            <a:endParaRPr lang="de-AT" altLang="de-DE" sz="2800">
              <a:latin typeface="Arial" charset="0"/>
              <a:cs typeface="Times New Roman" pitchFamily="18" charset="0"/>
            </a:endParaRPr>
          </a:p>
          <a:p>
            <a:r>
              <a:rPr lang="de-AT" altLang="de-DE" sz="3200" b="1">
                <a:solidFill>
                  <a:srgbClr val="FFFF00"/>
                </a:solidFill>
                <a:latin typeface="Arial" charset="0"/>
                <a:cs typeface="Times New Roman" pitchFamily="18" charset="0"/>
              </a:rPr>
              <a:t>  </a:t>
            </a:r>
            <a:endParaRPr lang="de-AT" altLang="de-DE" sz="3200" b="1">
              <a:solidFill>
                <a:srgbClr val="FFFF00"/>
              </a:solidFill>
              <a:latin typeface="Arial" charset="0"/>
              <a:cs typeface="Arial" charset="0"/>
            </a:endParaRPr>
          </a:p>
        </p:txBody>
      </p:sp>
      <p:graphicFrame>
        <p:nvGraphicFramePr>
          <p:cNvPr id="312325" name="Group 1029"/>
          <p:cNvGraphicFramePr>
            <a:graphicFrameLocks noGrp="1"/>
          </p:cNvGraphicFramePr>
          <p:nvPr/>
        </p:nvGraphicFramePr>
        <p:xfrm>
          <a:off x="250825" y="1987550"/>
          <a:ext cx="7902575" cy="4649846"/>
        </p:xfrm>
        <a:graphic>
          <a:graphicData uri="http://schemas.openxmlformats.org/drawingml/2006/table">
            <a:tbl>
              <a:tblPr/>
              <a:tblGrid>
                <a:gridCol w="7902575">
                  <a:extLst>
                    <a:ext uri="{9D8B030D-6E8A-4147-A177-3AD203B41FA5}">
                      <a16:colId xmlns:a16="http://schemas.microsoft.com/office/drawing/2014/main" val="20000"/>
                    </a:ext>
                  </a:extLst>
                </a:gridCol>
              </a:tblGrid>
              <a:tr h="944815">
                <a:tc>
                  <a:txBody>
                    <a:bodyPr/>
                    <a:lstStyle/>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r>
                        <a:rPr kumimoji="0" lang="de-DE" sz="2800" b="0" i="0" u="none" strike="noStrike" cap="none" normalizeH="0" baseline="0">
                          <a:ln>
                            <a:noFill/>
                          </a:ln>
                          <a:solidFill>
                            <a:schemeClr val="tx1"/>
                          </a:solidFill>
                          <a:effectLst/>
                          <a:latin typeface="Arial" pitchFamily="34" charset="0"/>
                          <a:cs typeface="Arial" pitchFamily="34" charset="0"/>
                        </a:rPr>
                        <a:t>Potentiele Energie: </a:t>
                      </a:r>
                      <a:r>
                        <a:rPr kumimoji="0" lang="de-DE" sz="2800" b="1" i="1" u="none" strike="noStrike" cap="none" normalizeH="0" baseline="0">
                          <a:ln>
                            <a:noFill/>
                          </a:ln>
                          <a:solidFill>
                            <a:schemeClr val="accent2"/>
                          </a:solidFill>
                          <a:effectLst/>
                          <a:latin typeface="Times New Roman" pitchFamily="18" charset="0"/>
                          <a:cs typeface="Arial" pitchFamily="34" charset="0"/>
                        </a:rPr>
                        <a:t>m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a:t>
                      </a:r>
                      <a:r>
                        <a:rPr kumimoji="0" lang="de-DE" sz="2800" b="1" i="1" u="none" strike="noStrike" cap="none" normalizeH="0" baseline="0">
                          <a:ln>
                            <a:noFill/>
                          </a:ln>
                          <a:solidFill>
                            <a:schemeClr val="accent2"/>
                          </a:solidFill>
                          <a:effectLst/>
                          <a:latin typeface="Times New Roman" pitchFamily="18" charset="0"/>
                          <a:cs typeface="Arial" pitchFamily="34" charset="0"/>
                        </a:rPr>
                        <a:t>g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a:t>
                      </a:r>
                      <a:r>
                        <a:rPr kumimoji="0" lang="de-DE" sz="2800" b="1" i="1" u="none" strike="noStrike" cap="none" normalizeH="0" baseline="0">
                          <a:ln>
                            <a:noFill/>
                          </a:ln>
                          <a:solidFill>
                            <a:schemeClr val="accent2"/>
                          </a:solidFill>
                          <a:effectLst/>
                          <a:latin typeface="Times New Roman" pitchFamily="18" charset="0"/>
                          <a:cs typeface="Arial" pitchFamily="34" charset="0"/>
                        </a:rPr>
                        <a:t>h</a:t>
                      </a:r>
                    </a:p>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endParaRPr kumimoji="0" lang="de-DE" sz="2800" b="0" i="1" u="none" strike="noStrike" cap="none" normalizeH="0" baseline="0">
                        <a:ln>
                          <a:noFill/>
                        </a:ln>
                        <a:solidFill>
                          <a:schemeClr val="tx1"/>
                        </a:solidFill>
                        <a:effectLst/>
                        <a:latin typeface="Times New Roman" pitchFamily="18" charset="0"/>
                        <a:cs typeface="Arial" pitchFamily="34" charset="0"/>
                      </a:endParaRPr>
                    </a:p>
                  </a:txBody>
                  <a:tcPr marT="45717" marB="45717" anchor="b" horzOverflow="overflow">
                    <a:lnL cap="flat">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211180">
                <a:tc>
                  <a:txBody>
                    <a:bodyPr/>
                    <a:lstStyle/>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r>
                        <a:rPr kumimoji="0" lang="de-DE" sz="2800" b="0" i="0" u="none" strike="noStrike" cap="none" normalizeH="0" baseline="0">
                          <a:ln>
                            <a:noFill/>
                          </a:ln>
                          <a:solidFill>
                            <a:schemeClr val="tx1"/>
                          </a:solidFill>
                          <a:effectLst/>
                          <a:latin typeface="Arial" pitchFamily="34" charset="0"/>
                          <a:cs typeface="Arial" pitchFamily="34" charset="0"/>
                        </a:rPr>
                        <a:t>Luftwiderstandsenergie: </a:t>
                      </a:r>
                      <a:r>
                        <a:rPr kumimoji="0" lang="de-DE" sz="2800" b="1" i="1" u="none" strike="noStrike" cap="none" normalizeH="0" baseline="0">
                          <a:ln>
                            <a:noFill/>
                          </a:ln>
                          <a:solidFill>
                            <a:schemeClr val="accent2"/>
                          </a:solidFill>
                          <a:effectLst/>
                          <a:latin typeface="Times New Roman" pitchFamily="18" charset="0"/>
                          <a:cs typeface="Arial" pitchFamily="34" charset="0"/>
                        </a:rPr>
                        <a:t>F</a:t>
                      </a:r>
                      <a:r>
                        <a:rPr kumimoji="0" lang="de-DE" sz="2800" b="1" i="1" u="none" strike="noStrike" cap="none" normalizeH="0" baseline="-25000">
                          <a:ln>
                            <a:noFill/>
                          </a:ln>
                          <a:solidFill>
                            <a:schemeClr val="accent2"/>
                          </a:solidFill>
                          <a:effectLst/>
                          <a:latin typeface="Times New Roman" pitchFamily="18" charset="0"/>
                        </a:rPr>
                        <a:t>L</a:t>
                      </a:r>
                      <a:r>
                        <a:rPr kumimoji="0" lang="de-DE" sz="2800" b="1" i="1" u="none" strike="noStrike" cap="none" normalizeH="0" baseline="0">
                          <a:ln>
                            <a:noFill/>
                          </a:ln>
                          <a:solidFill>
                            <a:schemeClr val="accent2"/>
                          </a:solidFill>
                          <a:effectLst/>
                          <a:latin typeface="Times New Roman" pitchFamily="18" charset="0"/>
                          <a:cs typeface="Arial" pitchFamily="34" charset="0"/>
                        </a:rPr>
                        <a:t>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a:t>
                      </a:r>
                      <a:r>
                        <a:rPr kumimoji="0" lang="de-DE" sz="2800" b="1" i="1" u="none" strike="noStrike" cap="none" normalizeH="0" baseline="0">
                          <a:ln>
                            <a:noFill/>
                          </a:ln>
                          <a:solidFill>
                            <a:schemeClr val="accent2"/>
                          </a:solidFill>
                          <a:effectLst/>
                          <a:latin typeface="Times New Roman" pitchFamily="18" charset="0"/>
                          <a:cs typeface="Arial" pitchFamily="34" charset="0"/>
                        </a:rPr>
                        <a:t>s</a:t>
                      </a:r>
                      <a:r>
                        <a:rPr kumimoji="0" lang="de-DE" sz="2800" b="1" i="1" u="none" strike="noStrike" cap="none" normalizeH="0" baseline="0">
                          <a:ln>
                            <a:noFill/>
                          </a:ln>
                          <a:solidFill>
                            <a:schemeClr val="tx1"/>
                          </a:solidFill>
                          <a:effectLst/>
                          <a:latin typeface="Times New Roman" pitchFamily="18" charset="0"/>
                        </a:rPr>
                        <a:t> </a:t>
                      </a:r>
                    </a:p>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r>
                        <a:rPr kumimoji="0" lang="de-DE" sz="2800" b="0" i="0" u="none" strike="noStrike" cap="none" normalizeH="0" baseline="0">
                          <a:ln>
                            <a:noFill/>
                          </a:ln>
                          <a:solidFill>
                            <a:schemeClr val="tx1"/>
                          </a:solidFill>
                          <a:effectLst/>
                          <a:latin typeface="Arial" pitchFamily="34" charset="0"/>
                          <a:cs typeface="Arial" pitchFamily="34" charset="0"/>
                        </a:rPr>
                        <a:t>       Luftwiderstand: </a:t>
                      </a:r>
                      <a:r>
                        <a:rPr kumimoji="0" lang="de-DE" sz="2800" b="1" i="1" u="none" strike="noStrike" cap="none" normalizeH="0" baseline="0">
                          <a:ln>
                            <a:noFill/>
                          </a:ln>
                          <a:solidFill>
                            <a:schemeClr val="accent2"/>
                          </a:solidFill>
                          <a:effectLst/>
                          <a:latin typeface="Times New Roman" pitchFamily="18" charset="0"/>
                          <a:cs typeface="Arial" pitchFamily="34" charset="0"/>
                        </a:rPr>
                        <a:t>F</a:t>
                      </a:r>
                      <a:r>
                        <a:rPr kumimoji="0" lang="de-DE" sz="2800" b="1" i="1" u="none" strike="noStrike" cap="none" normalizeH="0" baseline="-25000">
                          <a:ln>
                            <a:noFill/>
                          </a:ln>
                          <a:solidFill>
                            <a:schemeClr val="accent2"/>
                          </a:solidFill>
                          <a:effectLst/>
                          <a:latin typeface="Times New Roman" pitchFamily="18" charset="0"/>
                          <a:cs typeface="Arial" pitchFamily="34" charset="0"/>
                        </a:rPr>
                        <a:t>L</a:t>
                      </a:r>
                      <a:r>
                        <a:rPr kumimoji="0" lang="de-DE" sz="2800" b="1" i="1" u="none" strike="noStrike" cap="none" normalizeH="0" baseline="0">
                          <a:ln>
                            <a:noFill/>
                          </a:ln>
                          <a:solidFill>
                            <a:schemeClr val="accent2"/>
                          </a:solidFill>
                          <a:effectLst/>
                          <a:latin typeface="Times New Roman" pitchFamily="18" charset="0"/>
                          <a:cs typeface="Arial" pitchFamily="34" charset="0"/>
                        </a:rPr>
                        <a:t>= cw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a:t>
                      </a:r>
                      <a:r>
                        <a:rPr kumimoji="0" lang="de-DE" sz="2800" b="1" i="1" u="none" strike="noStrike" cap="none" normalizeH="0" baseline="0">
                          <a:ln>
                            <a:noFill/>
                          </a:ln>
                          <a:solidFill>
                            <a:schemeClr val="accent2"/>
                          </a:solidFill>
                          <a:effectLst/>
                          <a:latin typeface="Times New Roman" pitchFamily="18" charset="0"/>
                          <a:cs typeface="Arial" pitchFamily="34" charset="0"/>
                        </a:rPr>
                        <a:t>A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a:t>
                      </a:r>
                      <a:r>
                        <a:rPr kumimoji="0" lang="el-GR" sz="2800" b="1" i="1" u="none" strike="noStrike" cap="none" normalizeH="0" baseline="0">
                          <a:ln>
                            <a:noFill/>
                          </a:ln>
                          <a:solidFill>
                            <a:schemeClr val="accent2"/>
                          </a:solidFill>
                          <a:effectLst/>
                          <a:latin typeface="Times New Roman" pitchFamily="18" charset="0"/>
                          <a:cs typeface="Times New Roman" pitchFamily="18" charset="0"/>
                        </a:rPr>
                        <a:t>ρ</a:t>
                      </a:r>
                      <a:r>
                        <a:rPr kumimoji="0" lang="de-DE" sz="2800" b="1" i="1" u="none" strike="noStrike" cap="none" normalizeH="0" baseline="0">
                          <a:ln>
                            <a:noFill/>
                          </a:ln>
                          <a:solidFill>
                            <a:schemeClr val="accent2"/>
                          </a:solidFill>
                          <a:effectLst/>
                          <a:latin typeface="Times New Roman" pitchFamily="18" charset="0"/>
                          <a:cs typeface="Arial" pitchFamily="34" charset="0"/>
                        </a:rPr>
                        <a:t>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a:t>
                      </a:r>
                      <a:r>
                        <a:rPr kumimoji="0" lang="de-DE" sz="2800" b="1" i="1" u="none" strike="noStrike" cap="none" normalizeH="0" baseline="0">
                          <a:ln>
                            <a:noFill/>
                          </a:ln>
                          <a:solidFill>
                            <a:schemeClr val="accent2"/>
                          </a:solidFill>
                          <a:effectLst/>
                          <a:latin typeface="Times New Roman" pitchFamily="18" charset="0"/>
                          <a:cs typeface="Arial" pitchFamily="34" charset="0"/>
                        </a:rPr>
                        <a:t>v²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½</a:t>
                      </a:r>
                      <a:endParaRPr kumimoji="0" lang="de-DE" sz="2800" b="1" i="1" u="none" strike="noStrike" cap="none" normalizeH="0" baseline="0">
                        <a:ln>
                          <a:noFill/>
                        </a:ln>
                        <a:solidFill>
                          <a:schemeClr val="accent2"/>
                        </a:solidFill>
                        <a:effectLst/>
                        <a:latin typeface="Times New Roman" pitchFamily="18" charset="0"/>
                        <a:cs typeface="Arial" pitchFamily="34" charset="0"/>
                      </a:endParaRPr>
                    </a:p>
                  </a:txBody>
                  <a:tcPr marT="45717" marB="45717" anchor="b"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1569930">
                <a:tc>
                  <a:txBody>
                    <a:bodyPr/>
                    <a:lstStyle/>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endParaRPr kumimoji="0" lang="de-DE" sz="2800" b="0" i="0" u="none" strike="noStrike" cap="none" normalizeH="0" baseline="0">
                        <a:ln>
                          <a:noFill/>
                        </a:ln>
                        <a:solidFill>
                          <a:schemeClr val="tx1"/>
                        </a:solidFill>
                        <a:effectLst/>
                        <a:latin typeface="Arial" pitchFamily="34" charset="0"/>
                      </a:endParaRPr>
                    </a:p>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r>
                        <a:rPr kumimoji="0" lang="de-DE" sz="2800" b="0" i="0" u="none" strike="noStrike" cap="none" normalizeH="0" baseline="0">
                          <a:ln>
                            <a:noFill/>
                          </a:ln>
                          <a:solidFill>
                            <a:schemeClr val="tx1"/>
                          </a:solidFill>
                          <a:effectLst/>
                          <a:latin typeface="Arial" pitchFamily="34" charset="0"/>
                        </a:rPr>
                        <a:t>Reibungswiderstandsenergie: </a:t>
                      </a:r>
                      <a:r>
                        <a:rPr kumimoji="0" lang="de-DE" sz="2800" b="1" i="1" u="none" strike="noStrike" cap="none" normalizeH="0" baseline="0">
                          <a:ln>
                            <a:noFill/>
                          </a:ln>
                          <a:solidFill>
                            <a:schemeClr val="accent2"/>
                          </a:solidFill>
                          <a:effectLst/>
                          <a:latin typeface="Times New Roman" pitchFamily="18" charset="0"/>
                        </a:rPr>
                        <a:t>F</a:t>
                      </a:r>
                      <a:r>
                        <a:rPr kumimoji="0" lang="de-DE" sz="2800" b="1" i="1" u="none" strike="noStrike" cap="none" normalizeH="0" baseline="-25000">
                          <a:ln>
                            <a:noFill/>
                          </a:ln>
                          <a:solidFill>
                            <a:schemeClr val="accent2"/>
                          </a:solidFill>
                          <a:effectLst/>
                          <a:latin typeface="Times New Roman" pitchFamily="18" charset="0"/>
                        </a:rPr>
                        <a:t>R</a:t>
                      </a:r>
                      <a:r>
                        <a:rPr kumimoji="0" lang="de-DE" sz="2800" b="1" i="1" u="none" strike="noStrike" cap="none" normalizeH="0" baseline="0">
                          <a:ln>
                            <a:noFill/>
                          </a:ln>
                          <a:solidFill>
                            <a:schemeClr val="accent2"/>
                          </a:solidFill>
                          <a:effectLst/>
                          <a:latin typeface="Times New Roman" pitchFamily="18" charset="0"/>
                        </a:rPr>
                        <a:t>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s</a:t>
                      </a:r>
                    </a:p>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r>
                        <a:rPr kumimoji="0" lang="de-DE" sz="2800" b="0" i="0" u="none" strike="noStrike" cap="none" normalizeH="0" baseline="0">
                          <a:ln>
                            <a:noFill/>
                          </a:ln>
                          <a:solidFill>
                            <a:schemeClr val="tx1"/>
                          </a:solidFill>
                          <a:effectLst/>
                          <a:latin typeface="Arial" pitchFamily="34" charset="0"/>
                          <a:cs typeface="Arial" pitchFamily="34" charset="0"/>
                        </a:rPr>
                        <a:t>       Reibungswiderstand: </a:t>
                      </a:r>
                      <a:r>
                        <a:rPr kumimoji="0" lang="de-DE" sz="2800" b="1" i="1" u="none" strike="noStrike" cap="none" normalizeH="0" baseline="0">
                          <a:ln>
                            <a:noFill/>
                          </a:ln>
                          <a:solidFill>
                            <a:schemeClr val="accent2"/>
                          </a:solidFill>
                          <a:effectLst/>
                          <a:latin typeface="Times New Roman" pitchFamily="18" charset="0"/>
                          <a:cs typeface="Arial" pitchFamily="34" charset="0"/>
                        </a:rPr>
                        <a:t>F</a:t>
                      </a:r>
                      <a:r>
                        <a:rPr kumimoji="0" lang="de-DE" sz="2800" b="1" i="1" u="none" strike="noStrike" cap="none" normalizeH="0" baseline="-25000">
                          <a:ln>
                            <a:noFill/>
                          </a:ln>
                          <a:solidFill>
                            <a:schemeClr val="accent2"/>
                          </a:solidFill>
                          <a:effectLst/>
                          <a:latin typeface="Times New Roman" pitchFamily="18" charset="0"/>
                          <a:cs typeface="Arial" pitchFamily="34" charset="0"/>
                        </a:rPr>
                        <a:t>R</a:t>
                      </a:r>
                      <a:r>
                        <a:rPr kumimoji="0" lang="de-DE" sz="2800" b="1" i="1" u="none" strike="noStrike" cap="none" normalizeH="0" baseline="0">
                          <a:ln>
                            <a:noFill/>
                          </a:ln>
                          <a:solidFill>
                            <a:schemeClr val="accent2"/>
                          </a:solidFill>
                          <a:effectLst/>
                          <a:latin typeface="Times New Roman" pitchFamily="18" charset="0"/>
                          <a:cs typeface="Arial" pitchFamily="34" charset="0"/>
                        </a:rPr>
                        <a:t> = F</a:t>
                      </a:r>
                      <a:r>
                        <a:rPr kumimoji="0" lang="de-DE" sz="2800" b="1" i="1" u="none" strike="noStrike" cap="none" normalizeH="0" baseline="-25000">
                          <a:ln>
                            <a:noFill/>
                          </a:ln>
                          <a:solidFill>
                            <a:schemeClr val="accent2"/>
                          </a:solidFill>
                          <a:effectLst/>
                          <a:latin typeface="Times New Roman" pitchFamily="18" charset="0"/>
                          <a:cs typeface="Arial" pitchFamily="34" charset="0"/>
                        </a:rPr>
                        <a:t>N </a:t>
                      </a:r>
                      <a:r>
                        <a:rPr kumimoji="0" lang="de-AT" sz="2800" b="1" i="1" u="none" strike="noStrike" cap="none" normalizeH="0" baseline="0">
                          <a:ln>
                            <a:noFill/>
                          </a:ln>
                          <a:solidFill>
                            <a:schemeClr val="accent2"/>
                          </a:solidFill>
                          <a:effectLst/>
                          <a:latin typeface="Times New Roman" pitchFamily="18" charset="0"/>
                          <a:sym typeface="Symbol" pitchFamily="18" charset="2"/>
                        </a:rPr>
                        <a:t></a:t>
                      </a:r>
                      <a:r>
                        <a:rPr kumimoji="0" lang="de-DE" sz="2800" b="1" i="1" u="none" strike="noStrike" cap="none" normalizeH="0" baseline="0">
                          <a:ln>
                            <a:noFill/>
                          </a:ln>
                          <a:solidFill>
                            <a:schemeClr val="accent2"/>
                          </a:solidFill>
                          <a:effectLst/>
                          <a:latin typeface="Times New Roman" pitchFamily="18" charset="0"/>
                        </a:rPr>
                        <a:t> </a:t>
                      </a:r>
                      <a:r>
                        <a:rPr kumimoji="0" lang="el-GR" sz="2800" b="1" i="1" u="none" strike="noStrike" cap="none" normalizeH="0" baseline="0">
                          <a:ln>
                            <a:noFill/>
                          </a:ln>
                          <a:solidFill>
                            <a:schemeClr val="accent2"/>
                          </a:solidFill>
                          <a:effectLst/>
                          <a:latin typeface="Times New Roman" pitchFamily="18" charset="0"/>
                          <a:cs typeface="Times New Roman" pitchFamily="18" charset="0"/>
                        </a:rPr>
                        <a:t>μ</a:t>
                      </a:r>
                      <a:endParaRPr kumimoji="0" lang="de-DE" sz="2800" b="1" i="1" u="none" strike="noStrike" cap="none" normalizeH="0" baseline="0">
                        <a:ln>
                          <a:noFill/>
                        </a:ln>
                        <a:solidFill>
                          <a:schemeClr val="accent2"/>
                        </a:solidFill>
                        <a:effectLst/>
                        <a:latin typeface="Times New Roman" pitchFamily="18" charset="0"/>
                        <a:cs typeface="Times New Roman" pitchFamily="18" charset="0"/>
                      </a:endParaRPr>
                    </a:p>
                  </a:txBody>
                  <a:tcPr marT="45717" marB="45717" anchor="b"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461931">
                <a:tc>
                  <a:txBody>
                    <a:bodyPr/>
                    <a:lstStyle/>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endParaRPr kumimoji="0" lang="de-DE" sz="2400" b="0" i="0" u="none" strike="noStrike" cap="none" normalizeH="0" baseline="0">
                        <a:ln>
                          <a:noFill/>
                        </a:ln>
                        <a:solidFill>
                          <a:schemeClr val="bg1"/>
                        </a:solidFill>
                        <a:effectLst/>
                        <a:latin typeface="Arial" pitchFamily="34" charset="0"/>
                      </a:endParaRPr>
                    </a:p>
                  </a:txBody>
                  <a:tcPr marT="45717" marB="45717" anchor="b" horzOverflow="overflow">
                    <a:lnL cap="flat">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461931">
                <a:tc>
                  <a:txBody>
                    <a:bodyPr/>
                    <a:lstStyle/>
                    <a:p>
                      <a:pPr marL="0" marR="0" lvl="0" indent="0" algn="l" defTabSz="914400" rtl="0" eaLnBrk="1" fontAlgn="b" latinLnBrk="0" hangingPunct="1">
                        <a:lnSpc>
                          <a:spcPct val="100000"/>
                        </a:lnSpc>
                        <a:spcBef>
                          <a:spcPct val="0"/>
                        </a:spcBef>
                        <a:spcAft>
                          <a:spcPct val="0"/>
                        </a:spcAft>
                        <a:buClr>
                          <a:schemeClr val="accent1"/>
                        </a:buClr>
                        <a:buSzPct val="80000"/>
                        <a:buFont typeface="Wingdings" pitchFamily="2" charset="2"/>
                        <a:buNone/>
                        <a:tabLst/>
                      </a:pPr>
                      <a:endParaRPr kumimoji="0" lang="de-DE" sz="2400" b="0" i="0" u="none" strike="noStrike" cap="none" normalizeH="0" baseline="0">
                        <a:ln>
                          <a:noFill/>
                        </a:ln>
                        <a:solidFill>
                          <a:schemeClr val="bg1"/>
                        </a:solidFill>
                        <a:effectLst/>
                        <a:latin typeface="Arial" pitchFamily="34" charset="0"/>
                      </a:endParaRPr>
                    </a:p>
                  </a:txBody>
                  <a:tcPr marT="45717" marB="45717" anchor="b" horzOverflow="overflow">
                    <a:lnL cap="flat">
                      <a:noFill/>
                    </a:lnL>
                    <a:lnR cap="flat">
                      <a:noFill/>
                    </a:lnR>
                    <a:lnT>
                      <a:noFill/>
                    </a:lnT>
                    <a:lnB cap="flat">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01385" name="Rectangle 1028"/>
          <p:cNvSpPr>
            <a:spLocks noChangeArrowheads="1"/>
          </p:cNvSpPr>
          <p:nvPr/>
        </p:nvSpPr>
        <p:spPr bwMode="auto">
          <a:xfrm>
            <a:off x="0" y="0"/>
            <a:ext cx="88487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latin typeface="Arial" charset="0"/>
              </a:rPr>
              <a:t>Grundlagen Physik:</a:t>
            </a:r>
            <a:r>
              <a:rPr lang="de-DE" altLang="de-DE" sz="3200">
                <a:solidFill>
                  <a:schemeClr val="accent2"/>
                </a:solidFill>
                <a:latin typeface="Arial" charset="0"/>
              </a:rPr>
              <a:t> </a:t>
            </a:r>
            <a:r>
              <a:rPr lang="de-DE" altLang="de-DE" sz="3200">
                <a:solidFill>
                  <a:schemeClr val="accent2"/>
                </a:solidFill>
              </a:rPr>
              <a:t>Arbeit oder Energie</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447675" y="304800"/>
            <a:ext cx="8696325" cy="5093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AT" altLang="de-DE" sz="2800" dirty="0">
                <a:solidFill>
                  <a:srgbClr val="0070C0"/>
                </a:solidFill>
                <a:latin typeface="Arial" charset="0"/>
              </a:rPr>
              <a:t>Sportwissenschaft</a:t>
            </a:r>
            <a:r>
              <a:rPr lang="de-AT" altLang="de-DE" sz="2800" dirty="0">
                <a:solidFill>
                  <a:srgbClr val="000099"/>
                </a:solidFill>
                <a:latin typeface="Arial" charset="0"/>
              </a:rPr>
              <a:t> </a:t>
            </a:r>
          </a:p>
          <a:p>
            <a:pPr eaLnBrk="1" hangingPunct="1">
              <a:lnSpc>
                <a:spcPct val="150000"/>
              </a:lnSpc>
            </a:pPr>
            <a:r>
              <a:rPr lang="de-DE" altLang="de-DE" sz="2000" dirty="0">
                <a:latin typeface="Arial" charset="0"/>
              </a:rPr>
              <a:t>fachübergreifende Wissenschaft, die Probleme und Erscheinungsformen</a:t>
            </a:r>
          </a:p>
          <a:p>
            <a:pPr eaLnBrk="1" hangingPunct="1">
              <a:lnSpc>
                <a:spcPct val="150000"/>
              </a:lnSpc>
            </a:pPr>
            <a:r>
              <a:rPr lang="de-DE" altLang="de-DE" sz="2000" dirty="0">
                <a:latin typeface="Arial" charset="0"/>
              </a:rPr>
              <a:t>im Umfeld von Sport und Bewegung zum Gegenstand hat. </a:t>
            </a:r>
            <a:endParaRPr lang="de-AT" altLang="de-DE" sz="2000" dirty="0">
              <a:latin typeface="Arial" charset="0"/>
            </a:endParaRPr>
          </a:p>
          <a:p>
            <a:pPr eaLnBrk="1" hangingPunct="1">
              <a:lnSpc>
                <a:spcPct val="150000"/>
              </a:lnSpc>
            </a:pPr>
            <a:endParaRPr lang="de-AT" altLang="de-DE" sz="2000" dirty="0">
              <a:latin typeface="Arial" charset="0"/>
            </a:endParaRPr>
          </a:p>
          <a:p>
            <a:pPr eaLnBrk="1" hangingPunct="1">
              <a:lnSpc>
                <a:spcPct val="150000"/>
              </a:lnSpc>
            </a:pPr>
            <a:r>
              <a:rPr lang="de-AT" altLang="de-DE" sz="2000" dirty="0">
                <a:latin typeface="Arial" charset="0"/>
              </a:rPr>
              <a:t>Kenntnisse der Biomechanik helfen Gesetzmäßigkeiten von Bewegungen zu verstehen  und erleichtern dadurch den Lernprozess beim Erwerb von Bewegungsabläufen.</a:t>
            </a:r>
            <a:endParaRPr lang="de-AT" altLang="de-DE" sz="2000" i="1" dirty="0">
              <a:latin typeface="Arial" charset="0"/>
            </a:endParaRPr>
          </a:p>
          <a:p>
            <a:pPr eaLnBrk="1" hangingPunct="1">
              <a:lnSpc>
                <a:spcPct val="150000"/>
              </a:lnSpc>
            </a:pPr>
            <a:endParaRPr lang="de-AT" altLang="de-DE" sz="2000" i="1" dirty="0">
              <a:latin typeface="Arial" charset="0"/>
            </a:endParaRPr>
          </a:p>
          <a:p>
            <a:pPr eaLnBrk="1" hangingPunct="1">
              <a:lnSpc>
                <a:spcPct val="150000"/>
              </a:lnSpc>
            </a:pPr>
            <a:r>
              <a:rPr lang="de-AT" altLang="de-DE" sz="2000" dirty="0">
                <a:latin typeface="Arial" charset="0"/>
              </a:rPr>
              <a:t>Beispiel:</a:t>
            </a:r>
          </a:p>
          <a:p>
            <a:pPr marL="342900" indent="-342900" eaLnBrk="1" hangingPunct="1">
              <a:lnSpc>
                <a:spcPct val="150000"/>
              </a:lnSpc>
              <a:buFont typeface="Arial" panose="020B0604020202020204" pitchFamily="34" charset="0"/>
              <a:buChar char="•"/>
            </a:pPr>
            <a:r>
              <a:rPr lang="de-AT" altLang="de-DE" sz="2000" dirty="0">
                <a:latin typeface="Arial" charset="0"/>
              </a:rPr>
              <a:t>Richtiges Armzugmuster beim Kraulen</a:t>
            </a:r>
          </a:p>
          <a:p>
            <a:pPr marL="342900" indent="-342900" eaLnBrk="1" hangingPunct="1">
              <a:lnSpc>
                <a:spcPct val="150000"/>
              </a:lnSpc>
              <a:buFont typeface="Arial" panose="020B0604020202020204" pitchFamily="34" charset="0"/>
              <a:buChar char="•"/>
            </a:pPr>
            <a:r>
              <a:rPr lang="de-AT" altLang="de-DE" sz="2000" dirty="0">
                <a:latin typeface="Arial" charset="0"/>
              </a:rPr>
              <a:t>Tennis – „Peitscheneffekt“ verstehen</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2" name="Text Box 3"/>
          <p:cNvSpPr txBox="1">
            <a:spLocks noChangeArrowheads="1"/>
          </p:cNvSpPr>
          <p:nvPr/>
        </p:nvSpPr>
        <p:spPr bwMode="auto">
          <a:xfrm>
            <a:off x="332509" y="497898"/>
            <a:ext cx="8632104"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ja-JP" sz="2800" dirty="0">
                <a:ea typeface="ＭＳ Ｐゴシック" charset="-128"/>
              </a:rPr>
              <a:t>Die </a:t>
            </a:r>
            <a:r>
              <a:rPr lang="de-DE" altLang="ja-JP" sz="2800" b="1" dirty="0">
                <a:solidFill>
                  <a:srgbClr val="0070C0"/>
                </a:solidFill>
                <a:ea typeface="ＭＳ Ｐゴシック" charset="-128"/>
              </a:rPr>
              <a:t>Leistung</a:t>
            </a:r>
            <a:r>
              <a:rPr lang="de-DE" altLang="ja-JP" sz="2800" dirty="0">
                <a:ea typeface="ＭＳ Ｐゴシック" charset="-128"/>
              </a:rPr>
              <a:t> ist der Quotient aus der verrichteten Arbeit und der dafür benötigten Zeit (</a:t>
            </a:r>
            <a:r>
              <a:rPr lang="de-DE" altLang="ja-JP" sz="2800" b="1" i="1" dirty="0">
                <a:solidFill>
                  <a:schemeClr val="accent2"/>
                </a:solidFill>
                <a:ea typeface="ＭＳ Ｐゴシック" charset="-128"/>
              </a:rPr>
              <a:t>P = W / t</a:t>
            </a:r>
            <a:r>
              <a:rPr lang="de-DE" altLang="ja-JP" sz="2800" dirty="0">
                <a:ea typeface="ＭＳ Ｐゴシック" charset="-128"/>
              </a:rPr>
              <a:t>) und wird in Watt (W) gemessen. </a:t>
            </a:r>
          </a:p>
          <a:p>
            <a:pPr eaLnBrk="1" hangingPunct="1"/>
            <a:endParaRPr lang="de-DE" altLang="ja-JP" sz="2800" dirty="0">
              <a:ea typeface="ＭＳ Ｐゴシック" charset="-128"/>
            </a:endParaRPr>
          </a:p>
          <a:p>
            <a:pPr eaLnBrk="1" hangingPunct="1"/>
            <a:r>
              <a:rPr lang="de-DE" altLang="ja-JP" sz="2800" dirty="0">
                <a:ea typeface="ＭＳ Ｐゴシック" charset="-128"/>
              </a:rPr>
              <a:t>Die Leistung kann auch mit dem Produkt aus Kraft und Geschwindigkeit  (</a:t>
            </a:r>
            <a:r>
              <a:rPr lang="de-DE" altLang="ja-JP" sz="2800" b="1" i="1" dirty="0">
                <a:solidFill>
                  <a:schemeClr val="accent2"/>
                </a:solidFill>
                <a:ea typeface="ＭＳ Ｐゴシック" charset="-128"/>
              </a:rPr>
              <a:t>P =</a:t>
            </a:r>
            <a:r>
              <a:rPr lang="de-AT" altLang="ja-JP" sz="2800" b="1" i="1" dirty="0">
                <a:solidFill>
                  <a:schemeClr val="accent2"/>
                </a:solidFill>
                <a:ea typeface="ＭＳ Ｐゴシック" charset="-128"/>
              </a:rPr>
              <a:t> </a:t>
            </a:r>
            <a:r>
              <a:rPr lang="de-DE" altLang="ja-JP" sz="2800" b="1" i="1" dirty="0">
                <a:solidFill>
                  <a:schemeClr val="accent2"/>
                </a:solidFill>
                <a:ea typeface="ＭＳ Ｐゴシック" charset="-128"/>
              </a:rPr>
              <a:t>F * v</a:t>
            </a:r>
            <a:r>
              <a:rPr lang="de-DE" altLang="ja-JP" sz="2800" dirty="0">
                <a:ea typeface="ＭＳ Ｐゴシック" charset="-128"/>
              </a:rPr>
              <a:t>)</a:t>
            </a:r>
            <a:r>
              <a:rPr lang="de-AT" altLang="ja-JP" sz="2800" dirty="0">
                <a:ea typeface="ＭＳ Ｐゴシック" charset="-128"/>
              </a:rPr>
              <a:t> </a:t>
            </a:r>
            <a:r>
              <a:rPr lang="de-DE" altLang="ja-JP" sz="2800" dirty="0">
                <a:ea typeface="ＭＳ Ｐゴシック" charset="-128"/>
              </a:rPr>
              <a:t>berechnet werden, wenn beide Größen in die gleiche Richtung zeigen.</a:t>
            </a:r>
            <a:endParaRPr lang="de-DE" altLang="de-DE" sz="2800" dirty="0"/>
          </a:p>
        </p:txBody>
      </p:sp>
      <p:sp>
        <p:nvSpPr>
          <p:cNvPr id="4" name="Rectangle 2"/>
          <p:cNvSpPr>
            <a:spLocks noChangeArrowheads="1"/>
          </p:cNvSpPr>
          <p:nvPr/>
        </p:nvSpPr>
        <p:spPr bwMode="auto">
          <a:xfrm>
            <a:off x="408926" y="4315691"/>
            <a:ext cx="8479269"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2800" dirty="0">
                <a:solidFill>
                  <a:srgbClr val="FF3300"/>
                </a:solidFill>
                <a:latin typeface="Arial" charset="0"/>
                <a:cs typeface="Arial" charset="0"/>
              </a:rPr>
              <a:t>Arbeit</a:t>
            </a:r>
            <a:r>
              <a:rPr lang="de-AT" altLang="de-DE" sz="2800" dirty="0">
                <a:solidFill>
                  <a:srgbClr val="FFFF00"/>
                </a:solidFill>
                <a:latin typeface="Arial" charset="0"/>
                <a:cs typeface="Arial" charset="0"/>
              </a:rPr>
              <a:t> 	</a:t>
            </a:r>
            <a:r>
              <a:rPr lang="de-AT" altLang="de-DE" sz="2800" dirty="0">
                <a:latin typeface="Arial" charset="0"/>
                <a:cs typeface="Arial" charset="0"/>
              </a:rPr>
              <a:t>= Kraft </a:t>
            </a:r>
            <a:r>
              <a:rPr lang="de-AT" altLang="de-DE" sz="2800" dirty="0">
                <a:latin typeface="Arial" charset="0"/>
                <a:cs typeface="Arial" charset="0"/>
                <a:sym typeface="Symbol" pitchFamily="18" charset="2"/>
              </a:rPr>
              <a:t></a:t>
            </a:r>
            <a:r>
              <a:rPr lang="de-AT" altLang="de-DE" sz="2800" dirty="0">
                <a:latin typeface="Arial" charset="0"/>
                <a:cs typeface="Arial" charset="0"/>
              </a:rPr>
              <a:t> Weg</a:t>
            </a:r>
            <a:endParaRPr lang="de-AT" altLang="de-DE" sz="2800" dirty="0">
              <a:latin typeface="Arial" charset="0"/>
              <a:cs typeface="Times New Roman" pitchFamily="18" charset="0"/>
            </a:endParaRPr>
          </a:p>
          <a:p>
            <a:r>
              <a:rPr lang="de-AT" altLang="de-DE" sz="2800" dirty="0">
                <a:solidFill>
                  <a:srgbClr val="FFFF00"/>
                </a:solidFill>
                <a:latin typeface="Arial" charset="0"/>
                <a:cs typeface="Times New Roman" pitchFamily="18" charset="0"/>
              </a:rPr>
              <a:t>  </a:t>
            </a:r>
          </a:p>
          <a:p>
            <a:r>
              <a:rPr lang="de-AT" altLang="de-DE" sz="2800" dirty="0">
                <a:solidFill>
                  <a:srgbClr val="FF3300"/>
                </a:solidFill>
                <a:latin typeface="Arial" charset="0"/>
                <a:cs typeface="Arial" charset="0"/>
              </a:rPr>
              <a:t>Leistung</a:t>
            </a:r>
            <a:r>
              <a:rPr lang="de-AT" altLang="de-DE" sz="2800" dirty="0">
                <a:solidFill>
                  <a:srgbClr val="FFFF00"/>
                </a:solidFill>
                <a:latin typeface="Arial" charset="0"/>
                <a:cs typeface="Arial" charset="0"/>
              </a:rPr>
              <a:t>  	</a:t>
            </a:r>
            <a:r>
              <a:rPr lang="de-AT" altLang="de-DE" sz="2800" dirty="0">
                <a:latin typeface="Arial" charset="0"/>
                <a:cs typeface="Arial" charset="0"/>
              </a:rPr>
              <a:t>= Kraft </a:t>
            </a:r>
            <a:r>
              <a:rPr lang="de-AT" altLang="de-DE" sz="2800" dirty="0">
                <a:latin typeface="Arial" charset="0"/>
                <a:cs typeface="Arial" charset="0"/>
                <a:sym typeface="Symbol" pitchFamily="18" charset="2"/>
              </a:rPr>
              <a:t></a:t>
            </a:r>
            <a:r>
              <a:rPr lang="de-AT" altLang="de-DE" sz="2800" dirty="0">
                <a:latin typeface="Arial" charset="0"/>
                <a:cs typeface="Arial" charset="0"/>
              </a:rPr>
              <a:t> Geschwindigkeit = Arbeit / Zeit</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0" name="Text Box 3"/>
          <p:cNvSpPr txBox="1">
            <a:spLocks noChangeArrowheads="1"/>
          </p:cNvSpPr>
          <p:nvPr/>
        </p:nvSpPr>
        <p:spPr bwMode="auto">
          <a:xfrm>
            <a:off x="135731" y="771525"/>
            <a:ext cx="8577262" cy="5837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ja-JP" sz="2000" dirty="0">
                <a:ea typeface="ＭＳ Ｐゴシック" charset="-128"/>
              </a:rPr>
              <a:t>Hermann Maier - Bradley </a:t>
            </a:r>
            <a:r>
              <a:rPr lang="de-DE" altLang="ja-JP" sz="2000" dirty="0" err="1">
                <a:ea typeface="ＭＳ Ｐゴシック" charset="-128"/>
              </a:rPr>
              <a:t>Mc</a:t>
            </a:r>
            <a:r>
              <a:rPr lang="de-DE" altLang="ja-JP" sz="2000" dirty="0">
                <a:ea typeface="ＭＳ Ｐゴシック" charset="-128"/>
              </a:rPr>
              <a:t> </a:t>
            </a:r>
            <a:r>
              <a:rPr lang="de-DE" altLang="ja-JP" sz="2000" dirty="0" err="1">
                <a:ea typeface="ＭＳ Ｐゴシック" charset="-128"/>
              </a:rPr>
              <a:t>Gee</a:t>
            </a:r>
            <a:endParaRPr lang="de-DE" altLang="ja-JP" sz="2000" dirty="0">
              <a:ea typeface="ＭＳ Ｐゴシック" charset="-128"/>
            </a:endParaRPr>
          </a:p>
          <a:p>
            <a:pPr eaLnBrk="1" hangingPunct="1"/>
            <a:r>
              <a:rPr lang="de-DE" altLang="ja-JP" sz="2000" dirty="0">
                <a:ea typeface="ＭＳ Ｐゴシック" charset="-128"/>
              </a:rPr>
              <a:t>2003 Prolog der Tour de France. </a:t>
            </a:r>
          </a:p>
          <a:p>
            <a:pPr eaLnBrk="1" hangingPunct="1"/>
            <a:r>
              <a:rPr lang="de-DE" altLang="ja-JP" sz="2000" dirty="0">
                <a:ea typeface="ＭＳ Ｐゴシック" charset="-128"/>
              </a:rPr>
              <a:t>Maier 8:43 min   McGee 7:26 min, </a:t>
            </a:r>
          </a:p>
          <a:p>
            <a:pPr eaLnBrk="1" hangingPunct="1"/>
            <a:r>
              <a:rPr lang="de-DE" altLang="ja-JP" sz="2000" b="1" dirty="0">
                <a:ea typeface="ＭＳ Ｐゴシック" charset="-128"/>
              </a:rPr>
              <a:t>Parameter: </a:t>
            </a:r>
            <a:r>
              <a:rPr lang="de-DE" altLang="ja-JP" sz="2000" dirty="0">
                <a:ea typeface="ＭＳ Ｐゴシック" charset="-128"/>
              </a:rPr>
              <a:t>Weg 6.5 km, </a:t>
            </a:r>
            <a:r>
              <a:rPr lang="de-DE" altLang="ja-JP" sz="2000" dirty="0" err="1">
                <a:ea typeface="ＭＳ Ｐゴシック" charset="-128"/>
              </a:rPr>
              <a:t>Körpermasse</a:t>
            </a:r>
            <a:r>
              <a:rPr lang="de-DE" altLang="ja-JP" sz="2000" dirty="0">
                <a:ea typeface="ＭＳ Ｐゴシック" charset="-128"/>
              </a:rPr>
              <a:t> 72 und 89 kg, </a:t>
            </a:r>
            <a:r>
              <a:rPr lang="de-DE" altLang="ja-JP" sz="2000" dirty="0" err="1">
                <a:ea typeface="ＭＳ Ｐゴシック" charset="-128"/>
              </a:rPr>
              <a:t>Radmasse</a:t>
            </a:r>
            <a:r>
              <a:rPr lang="de-DE" altLang="ja-JP" sz="2000" dirty="0">
                <a:ea typeface="ＭＳ Ｐゴシック" charset="-128"/>
              </a:rPr>
              <a:t> 7 kg, Höhenunterschied 0 m, Streckenlänge 6.5 km, Reibungskoeffizient 0.005, schädliche Fläche 0.3 und 0.33 m², Luftdichte 1.18 kg/m</a:t>
            </a:r>
            <a:r>
              <a:rPr lang="de-DE" altLang="ja-JP" sz="2000" baseline="30000" dirty="0">
                <a:ea typeface="ＭＳ Ｐゴシック" charset="-128"/>
              </a:rPr>
              <a:t>3</a:t>
            </a:r>
          </a:p>
          <a:p>
            <a:pPr eaLnBrk="1" hangingPunct="1"/>
            <a:r>
              <a:rPr lang="de-DE" altLang="ja-JP" sz="2000" dirty="0">
                <a:ea typeface="ＭＳ Ｐゴシック" charset="-128"/>
              </a:rPr>
              <a:t>Ermitteln Sie mit „Easy Sport </a:t>
            </a:r>
            <a:r>
              <a:rPr lang="de-DE" altLang="ja-JP" sz="2000" dirty="0" err="1">
                <a:ea typeface="ＭＳ Ｐゴシック" charset="-128"/>
              </a:rPr>
              <a:t>Calc</a:t>
            </a:r>
            <a:r>
              <a:rPr lang="de-DE" altLang="ja-JP" sz="2000" dirty="0">
                <a:ea typeface="ＭＳ Ｐゴシック" charset="-128"/>
              </a:rPr>
              <a:t>“ die Kraft, Arbeit und Leistung beim Radfahren in der Ebene, bergwärts und beim 50 m Kraulen, ausgehend von einer derzeitigen Weltklassezeit (= 100 %) und erhöhen Sie diese in 50 % Intervallschritten bis zu 300 %. </a:t>
            </a:r>
          </a:p>
          <a:p>
            <a:pPr eaLnBrk="1" hangingPunct="1"/>
            <a:endParaRPr lang="de-DE" altLang="ja-JP" sz="2000" dirty="0">
              <a:ea typeface="ＭＳ Ｐゴシック" charset="-128"/>
            </a:endParaRPr>
          </a:p>
          <a:p>
            <a:pPr eaLnBrk="1" hangingPunct="1"/>
            <a:r>
              <a:rPr lang="de-DE" altLang="ja-JP" sz="2000" b="1" dirty="0">
                <a:ea typeface="ＭＳ Ｐゴシック" charset="-128"/>
              </a:rPr>
              <a:t>Parameter Rad fahren</a:t>
            </a:r>
            <a:r>
              <a:rPr lang="de-DE" altLang="ja-JP" sz="2000" dirty="0">
                <a:ea typeface="ＭＳ Ｐゴシック" charset="-128"/>
              </a:rPr>
              <a:t>: </a:t>
            </a:r>
            <a:r>
              <a:rPr lang="de-DE" altLang="ja-JP" sz="2000" dirty="0" err="1">
                <a:ea typeface="ＭＳ Ｐゴシック" charset="-128"/>
              </a:rPr>
              <a:t>Körpermasse</a:t>
            </a:r>
            <a:r>
              <a:rPr lang="de-DE" altLang="ja-JP" sz="2000" dirty="0">
                <a:ea typeface="ＭＳ Ｐゴシック" charset="-128"/>
              </a:rPr>
              <a:t> 66 kg, </a:t>
            </a:r>
            <a:r>
              <a:rPr lang="de-DE" altLang="ja-JP" sz="2000" dirty="0" err="1">
                <a:ea typeface="ＭＳ Ｐゴシック" charset="-128"/>
              </a:rPr>
              <a:t>Radmasse</a:t>
            </a:r>
            <a:r>
              <a:rPr lang="de-DE" altLang="ja-JP" sz="2000" dirty="0">
                <a:ea typeface="ＭＳ Ｐゴシック" charset="-128"/>
              </a:rPr>
              <a:t> 7 kg, Höhenunterschied 0 m bzw. 600 m, Streckenlänge 6.2 km, Reibungskoeffizient 0.005, schädliche Fläche 0.4 m</a:t>
            </a:r>
            <a:r>
              <a:rPr lang="de-DE" altLang="ja-JP" sz="2000" baseline="30000" dirty="0">
                <a:ea typeface="ＭＳ Ｐゴシック" charset="-128"/>
              </a:rPr>
              <a:t>2</a:t>
            </a:r>
            <a:r>
              <a:rPr lang="de-DE" altLang="ja-JP" sz="2000" dirty="0">
                <a:ea typeface="ＭＳ Ｐゴシック" charset="-128"/>
              </a:rPr>
              <a:t>, Luftdichte 1.05 kg/m</a:t>
            </a:r>
            <a:r>
              <a:rPr lang="de-DE" altLang="ja-JP" sz="2000" baseline="30000" dirty="0">
                <a:ea typeface="ＭＳ Ｐゴシック" charset="-128"/>
              </a:rPr>
              <a:t>3</a:t>
            </a:r>
          </a:p>
          <a:p>
            <a:pPr eaLnBrk="1" hangingPunct="1"/>
            <a:endParaRPr lang="de-DE" altLang="ja-JP" sz="2000" dirty="0">
              <a:ea typeface="ＭＳ Ｐゴシック" charset="-128"/>
            </a:endParaRPr>
          </a:p>
          <a:p>
            <a:pPr eaLnBrk="1" hangingPunct="1"/>
            <a:r>
              <a:rPr lang="de-DE" altLang="ja-JP" sz="2000" b="1" dirty="0">
                <a:ea typeface="ＭＳ Ｐゴシック" charset="-128"/>
              </a:rPr>
              <a:t>Parameter Schwimmen: </a:t>
            </a:r>
            <a:r>
              <a:rPr lang="de-DE" altLang="ja-JP" sz="2000" dirty="0" err="1">
                <a:ea typeface="ＭＳ Ｐゴシック" charset="-128"/>
              </a:rPr>
              <a:t>Körpermasse</a:t>
            </a:r>
            <a:r>
              <a:rPr lang="de-DE" altLang="ja-JP" sz="2000" dirty="0">
                <a:ea typeface="ＭＳ Ｐゴシック" charset="-128"/>
              </a:rPr>
              <a:t> 66 kg, </a:t>
            </a:r>
            <a:r>
              <a:rPr lang="de-DE" altLang="ja-JP" sz="2000" dirty="0" err="1">
                <a:ea typeface="ＭＳ Ｐゴシック" charset="-128"/>
              </a:rPr>
              <a:t>Radmasse</a:t>
            </a:r>
            <a:r>
              <a:rPr lang="de-DE" altLang="ja-JP" sz="2000" dirty="0">
                <a:ea typeface="ＭＳ Ｐゴシック" charset="-128"/>
              </a:rPr>
              <a:t> 0 kg, Höhenunterschied 0 m, Streckenlänge 50 m, Reibungskoeffizient 0, schädliche Fläche 0.2 m</a:t>
            </a:r>
            <a:r>
              <a:rPr lang="de-DE" altLang="ja-JP" sz="2000" baseline="30000" dirty="0">
                <a:ea typeface="ＭＳ Ｐゴシック" charset="-128"/>
              </a:rPr>
              <a:t>2</a:t>
            </a:r>
            <a:r>
              <a:rPr lang="de-DE" altLang="ja-JP" sz="2000" dirty="0">
                <a:ea typeface="ＭＳ Ｐゴシック" charset="-128"/>
              </a:rPr>
              <a:t> , Wasserdichte 1000 kg/m</a:t>
            </a:r>
            <a:r>
              <a:rPr lang="de-DE" altLang="ja-JP" sz="2000" baseline="30000" dirty="0">
                <a:ea typeface="ＭＳ Ｐゴシック" charset="-128"/>
              </a:rPr>
              <a:t>3</a:t>
            </a:r>
            <a:endParaRPr lang="de-DE" altLang="de-DE" sz="2000" baseline="30000" dirty="0"/>
          </a:p>
          <a:p>
            <a:pPr eaLnBrk="1" hangingPunct="1"/>
            <a:endParaRPr lang="de-DE" altLang="de-DE" sz="2000" baseline="30000" dirty="0"/>
          </a:p>
        </p:txBody>
      </p:sp>
      <p:sp>
        <p:nvSpPr>
          <p:cNvPr id="104451" name="Rectangle 4"/>
          <p:cNvSpPr>
            <a:spLocks noChangeArrowheads="1"/>
          </p:cNvSpPr>
          <p:nvPr/>
        </p:nvSpPr>
        <p:spPr bwMode="auto">
          <a:xfrm>
            <a:off x="0" y="0"/>
            <a:ext cx="8848725"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a:latin typeface="Arial" charset="0"/>
              </a:rPr>
              <a:t>Grundlagen Physik:</a:t>
            </a:r>
            <a:r>
              <a:rPr lang="de-DE" altLang="de-DE" sz="3200">
                <a:solidFill>
                  <a:schemeClr val="accent2"/>
                </a:solidFill>
                <a:latin typeface="Arial" charset="0"/>
              </a:rPr>
              <a:t> </a:t>
            </a:r>
            <a:r>
              <a:rPr lang="de-DE" altLang="de-DE" sz="3200">
                <a:solidFill>
                  <a:srgbClr val="000099"/>
                </a:solidFill>
              </a:rPr>
              <a:t>Beispiele</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7522" name="Group 1028"/>
          <p:cNvGrpSpPr>
            <a:grpSpLocks/>
          </p:cNvGrpSpPr>
          <p:nvPr/>
        </p:nvGrpSpPr>
        <p:grpSpPr bwMode="auto">
          <a:xfrm>
            <a:off x="352425" y="711201"/>
            <a:ext cx="8616084" cy="5181600"/>
            <a:chOff x="295" y="279"/>
            <a:chExt cx="5170" cy="3269"/>
          </a:xfrm>
        </p:grpSpPr>
        <p:pic>
          <p:nvPicPr>
            <p:cNvPr id="107527" name="Picture 3" descr="PWF_Zeit_bw"/>
            <p:cNvPicPr>
              <a:picLocks noChangeAspect="1" noChangeArrowheads="1"/>
            </p:cNvPicPr>
            <p:nvPr/>
          </p:nvPicPr>
          <p:blipFill>
            <a:blip r:embed="rId3">
              <a:extLst>
                <a:ext uri="{28A0092B-C50C-407E-A947-70E740481C1C}">
                  <a14:useLocalDpi xmlns:a14="http://schemas.microsoft.com/office/drawing/2010/main" val="0"/>
                </a:ext>
              </a:extLst>
            </a:blip>
            <a:srcRect l="5743" t="5389" r="36871" b="68767"/>
            <a:stretch>
              <a:fillRect/>
            </a:stretch>
          </p:blipFill>
          <p:spPr bwMode="auto">
            <a:xfrm>
              <a:off x="456" y="279"/>
              <a:ext cx="4668" cy="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4" descr="PWF_Zeit_bw"/>
            <p:cNvPicPr>
              <a:picLocks noChangeAspect="1" noChangeArrowheads="1"/>
            </p:cNvPicPr>
            <p:nvPr/>
          </p:nvPicPr>
          <p:blipFill>
            <a:blip r:embed="rId3">
              <a:extLst>
                <a:ext uri="{28A0092B-C50C-407E-A947-70E740481C1C}">
                  <a14:useLocalDpi xmlns:a14="http://schemas.microsoft.com/office/drawing/2010/main" val="0"/>
                </a:ext>
              </a:extLst>
            </a:blip>
            <a:srcRect l="3764" t="70203" r="32680" b="23407"/>
            <a:stretch>
              <a:fillRect/>
            </a:stretch>
          </p:blipFill>
          <p:spPr bwMode="auto">
            <a:xfrm>
              <a:off x="295" y="2825"/>
              <a:ext cx="5170"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Text Box 4"/>
          <p:cNvSpPr txBox="1">
            <a:spLocks noChangeArrowheads="1"/>
          </p:cNvSpPr>
          <p:nvPr/>
        </p:nvSpPr>
        <p:spPr bwMode="auto">
          <a:xfrm>
            <a:off x="487218" y="261710"/>
            <a:ext cx="38449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solidFill>
                  <a:srgbClr val="0070C0"/>
                </a:solidFill>
                <a:latin typeface="Arial" charset="0"/>
              </a:rPr>
              <a:t>MESSVERFAHREN</a:t>
            </a:r>
          </a:p>
        </p:txBody>
      </p:sp>
      <p:pic>
        <p:nvPicPr>
          <p:cNvPr id="85009" name="Picture 17"/>
          <p:cNvPicPr>
            <a:picLocks noChangeAspect="1" noChangeArrowheads="1"/>
          </p:cNvPicPr>
          <p:nvPr/>
        </p:nvPicPr>
        <p:blipFill rotWithShape="1">
          <a:blip r:embed="rId3">
            <a:extLst>
              <a:ext uri="{28A0092B-C50C-407E-A947-70E740481C1C}">
                <a14:useLocalDpi xmlns:a14="http://schemas.microsoft.com/office/drawing/2010/main" val="0"/>
              </a:ext>
            </a:extLst>
          </a:blip>
          <a:srcRect l="14842" t="34115" r="13095" b="8579"/>
          <a:stretch/>
        </p:blipFill>
        <p:spPr bwMode="auto">
          <a:xfrm>
            <a:off x="362856" y="1652649"/>
            <a:ext cx="8650516" cy="3754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4"/>
          <p:cNvSpPr txBox="1">
            <a:spLocks noChangeArrowheads="1"/>
          </p:cNvSpPr>
          <p:nvPr/>
        </p:nvSpPr>
        <p:spPr bwMode="auto">
          <a:xfrm>
            <a:off x="2971800" y="218168"/>
            <a:ext cx="38449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latin typeface="Arial" charset="0"/>
              </a:rPr>
              <a:t>MESSVERFAHREN</a:t>
            </a:r>
          </a:p>
        </p:txBody>
      </p:sp>
      <p:sp>
        <p:nvSpPr>
          <p:cNvPr id="2" name="Rechteck 1"/>
          <p:cNvSpPr/>
          <p:nvPr/>
        </p:nvSpPr>
        <p:spPr>
          <a:xfrm>
            <a:off x="522513" y="1224010"/>
            <a:ext cx="8186058" cy="4647426"/>
          </a:xfrm>
          <a:prstGeom prst="rect">
            <a:avLst/>
          </a:prstGeom>
        </p:spPr>
        <p:txBody>
          <a:bodyPr wrap="square">
            <a:spAutoFit/>
          </a:bodyPr>
          <a:lstStyle/>
          <a:p>
            <a:r>
              <a:rPr lang="de-DE" sz="2800" u="sng" dirty="0">
                <a:solidFill>
                  <a:srgbClr val="000099"/>
                </a:solidFill>
              </a:rPr>
              <a:t>Informationszeitpunkt:</a:t>
            </a:r>
          </a:p>
          <a:p>
            <a:endParaRPr lang="en-US" sz="2800" i="1" dirty="0">
              <a:solidFill>
                <a:srgbClr val="000099"/>
              </a:solidFill>
            </a:endParaRPr>
          </a:p>
          <a:p>
            <a:r>
              <a:rPr lang="de-DE" dirty="0"/>
              <a:t>Je nach dem Zweck der Messung muss das Messergebnis entweder zeitgleich mit dem Messvorgang verfügbar sein oder es kann zeitversetzt vorliegen, d h. eine mehr oder minder große Zeitspanne zwischen Messung und Vorliegen des Messergebnisses kann toleriert werden ohne den Messzweck zu verfehlen. Dauert die Auswertung und Erstellung der Messergebnisse </a:t>
            </a:r>
            <a:r>
              <a:rPr lang="de-DE" b="1" dirty="0"/>
              <a:t>einen oder mehrere Tage</a:t>
            </a:r>
            <a:r>
              <a:rPr lang="de-DE" dirty="0"/>
              <a:t>, dann können die Ergebnisse zur </a:t>
            </a:r>
            <a:r>
              <a:rPr lang="de-DE" b="1" dirty="0"/>
              <a:t>fortlaufenden</a:t>
            </a:r>
            <a:r>
              <a:rPr lang="de-DE" dirty="0"/>
              <a:t> </a:t>
            </a:r>
            <a:r>
              <a:rPr lang="de-DE" b="1" dirty="0"/>
              <a:t>Kontrolle des Trainings</a:t>
            </a:r>
            <a:r>
              <a:rPr lang="de-DE" dirty="0"/>
              <a:t> und entsprechender Korrekturen der inhaltlichen und zeitlichen Trainingsplanung verwendet werden.</a:t>
            </a:r>
            <a:endParaRPr lang="en-US" dirty="0"/>
          </a:p>
        </p:txBody>
      </p:sp>
    </p:spTree>
    <p:extLst>
      <p:ext uri="{BB962C8B-B14F-4D97-AF65-F5344CB8AC3E}">
        <p14:creationId xmlns:p14="http://schemas.microsoft.com/office/powerpoint/2010/main" val="215046309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4"/>
          <p:cNvSpPr txBox="1">
            <a:spLocks noChangeArrowheads="1"/>
          </p:cNvSpPr>
          <p:nvPr/>
        </p:nvSpPr>
        <p:spPr bwMode="auto">
          <a:xfrm>
            <a:off x="2971799" y="103187"/>
            <a:ext cx="38449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latin typeface="Arial" charset="0"/>
              </a:rPr>
              <a:t>MESSVERFAHREN</a:t>
            </a:r>
          </a:p>
        </p:txBody>
      </p:sp>
      <p:sp>
        <p:nvSpPr>
          <p:cNvPr id="2" name="Rechteck 1"/>
          <p:cNvSpPr/>
          <p:nvPr/>
        </p:nvSpPr>
        <p:spPr>
          <a:xfrm>
            <a:off x="420913" y="682625"/>
            <a:ext cx="8345715" cy="3775393"/>
          </a:xfrm>
          <a:prstGeom prst="rect">
            <a:avLst/>
          </a:prstGeom>
        </p:spPr>
        <p:txBody>
          <a:bodyPr wrap="square">
            <a:spAutoFit/>
          </a:bodyPr>
          <a:lstStyle/>
          <a:p>
            <a:pPr>
              <a:lnSpc>
                <a:spcPct val="150000"/>
              </a:lnSpc>
            </a:pPr>
            <a:r>
              <a:rPr lang="de-DE" dirty="0"/>
              <a:t>Im sportlichen Training dient das Messergebnis häufig zur </a:t>
            </a:r>
            <a:r>
              <a:rPr lang="de-DE" b="1" dirty="0">
                <a:solidFill>
                  <a:srgbClr val="0070C0"/>
                </a:solidFill>
              </a:rPr>
              <a:t>Bewertung und Korrektur</a:t>
            </a:r>
            <a:r>
              <a:rPr lang="de-DE" dirty="0"/>
              <a:t> einer Bewegungsausführung. Soll das Ergebnis in der Trainingseinheit noch verfügbar sein, dann muss es zeitlich in der Größenordnung von </a:t>
            </a:r>
            <a:r>
              <a:rPr lang="de-DE" b="1" dirty="0">
                <a:solidFill>
                  <a:srgbClr val="0070C0"/>
                </a:solidFill>
              </a:rPr>
              <a:t>Stunden</a:t>
            </a:r>
            <a:r>
              <a:rPr lang="de-DE" dirty="0"/>
              <a:t> vorliegen. Wird das Messergebnis in Zusammenhang gebracht mit dem </a:t>
            </a:r>
            <a:r>
              <a:rPr lang="de-DE" b="1" dirty="0">
                <a:solidFill>
                  <a:srgbClr val="0070C0"/>
                </a:solidFill>
              </a:rPr>
              <a:t>subjektiven Empfinden</a:t>
            </a:r>
            <a:r>
              <a:rPr lang="de-DE" dirty="0">
                <a:solidFill>
                  <a:srgbClr val="0070C0"/>
                </a:solidFill>
              </a:rPr>
              <a:t>  </a:t>
            </a:r>
            <a:r>
              <a:rPr lang="de-DE" dirty="0"/>
              <a:t>des Athleten dann muss das Ergebnis innerhalb </a:t>
            </a:r>
            <a:r>
              <a:rPr lang="de-DE" b="1" dirty="0">
                <a:solidFill>
                  <a:srgbClr val="0070C0"/>
                </a:solidFill>
              </a:rPr>
              <a:t>weniger Sekunden</a:t>
            </a:r>
            <a:r>
              <a:rPr lang="de-DE" dirty="0">
                <a:solidFill>
                  <a:srgbClr val="0070C0"/>
                </a:solidFill>
              </a:rPr>
              <a:t> </a:t>
            </a:r>
            <a:r>
              <a:rPr lang="de-DE" dirty="0"/>
              <a:t>vorliegen. Dient die Messung schließlich zur fortlaufenden Kontrolle und Steuerung während der Bewegung durch den Athleten selbst  dann muss das Messergebnis praktisch zeitgleich mit der Messung für den Athleten wahrnehmbar sein.</a:t>
            </a:r>
            <a:endParaRPr lang="en-US" dirty="0"/>
          </a:p>
        </p:txBody>
      </p:sp>
    </p:spTree>
    <p:extLst>
      <p:ext uri="{BB962C8B-B14F-4D97-AF65-F5344CB8AC3E}">
        <p14:creationId xmlns:p14="http://schemas.microsoft.com/office/powerpoint/2010/main" val="298037848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4"/>
          <p:cNvSpPr txBox="1">
            <a:spLocks noChangeArrowheads="1"/>
          </p:cNvSpPr>
          <p:nvPr/>
        </p:nvSpPr>
        <p:spPr bwMode="auto">
          <a:xfrm>
            <a:off x="2971799" y="103187"/>
            <a:ext cx="38449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a:latin typeface="Arial" charset="0"/>
              </a:rPr>
              <a:t>MESSVERFAHREN</a:t>
            </a:r>
          </a:p>
        </p:txBody>
      </p:sp>
      <p:sp>
        <p:nvSpPr>
          <p:cNvPr id="3" name="Rechteck 2"/>
          <p:cNvSpPr/>
          <p:nvPr/>
        </p:nvSpPr>
        <p:spPr>
          <a:xfrm>
            <a:off x="522513" y="1194675"/>
            <a:ext cx="8157029" cy="3477875"/>
          </a:xfrm>
          <a:prstGeom prst="rect">
            <a:avLst/>
          </a:prstGeom>
        </p:spPr>
        <p:txBody>
          <a:bodyPr wrap="square">
            <a:spAutoFit/>
          </a:bodyPr>
          <a:lstStyle/>
          <a:p>
            <a:r>
              <a:rPr lang="de-DE" sz="2800" u="sng" dirty="0">
                <a:solidFill>
                  <a:srgbClr val="000099"/>
                </a:solidFill>
              </a:rPr>
              <a:t>Personeller und materieller Aufwand:</a:t>
            </a:r>
          </a:p>
          <a:p>
            <a:endParaRPr lang="en-US" dirty="0"/>
          </a:p>
          <a:p>
            <a:r>
              <a:rPr lang="de-DE" dirty="0"/>
              <a:t>Der materielle Aufwand, besonders die Gerätekosten wachsen meist überproportional mit zunehmender Genauigkeit und Komfort der Mes­sung. Je einfacher die Messeinrichtung aufgebaut ist, desto weniger muss auf geschulte Fachkräfte zurückgegriffen werden. Im allgemeinen erfordern komplexe Messaufgaben in der Biomechanik einen erheblichen personellen und materiellen Aufwand.</a:t>
            </a:r>
            <a:endParaRPr lang="en-US" dirty="0"/>
          </a:p>
        </p:txBody>
      </p:sp>
    </p:spTree>
    <p:extLst>
      <p:ext uri="{BB962C8B-B14F-4D97-AF65-F5344CB8AC3E}">
        <p14:creationId xmlns:p14="http://schemas.microsoft.com/office/powerpoint/2010/main" val="296842485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4" name="Rectangle 4"/>
          <p:cNvSpPr>
            <a:spLocks noChangeArrowheads="1"/>
          </p:cNvSpPr>
          <p:nvPr/>
        </p:nvSpPr>
        <p:spPr bwMode="auto">
          <a:xfrm>
            <a:off x="180975" y="158212"/>
            <a:ext cx="474155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3200" dirty="0" err="1">
                <a:solidFill>
                  <a:srgbClr val="0070C0"/>
                </a:solidFill>
                <a:latin typeface="Tahoma" pitchFamily="34" charset="0"/>
              </a:rPr>
              <a:t>Kinemetrie</a:t>
            </a:r>
            <a:endParaRPr lang="de-DE" sz="3200" dirty="0">
              <a:solidFill>
                <a:srgbClr val="0070C0"/>
              </a:solidFill>
              <a:latin typeface="Tahoma" pitchFamily="34" charset="0"/>
            </a:endParaRPr>
          </a:p>
          <a:p>
            <a:r>
              <a:rPr lang="de-DE" sz="2400" dirty="0">
                <a:latin typeface="Tahoma" pitchFamily="34" charset="0"/>
              </a:rPr>
              <a:t>Videokamera z.B. Sony AX53 4K: </a:t>
            </a:r>
          </a:p>
        </p:txBody>
      </p:sp>
      <p:pic>
        <p:nvPicPr>
          <p:cNvPr id="2" name="Grafik 1"/>
          <p:cNvPicPr>
            <a:picLocks noChangeAspect="1"/>
          </p:cNvPicPr>
          <p:nvPr/>
        </p:nvPicPr>
        <p:blipFill>
          <a:blip r:embed="rId3"/>
          <a:stretch>
            <a:fillRect/>
          </a:stretch>
        </p:blipFill>
        <p:spPr>
          <a:xfrm>
            <a:off x="5220070" y="158212"/>
            <a:ext cx="3742955" cy="1871478"/>
          </a:xfrm>
          <a:prstGeom prst="rect">
            <a:avLst/>
          </a:prstGeom>
        </p:spPr>
      </p:pic>
      <p:sp>
        <p:nvSpPr>
          <p:cNvPr id="8" name="Rectangle 1031"/>
          <p:cNvSpPr>
            <a:spLocks noChangeArrowheads="1"/>
          </p:cNvSpPr>
          <p:nvPr/>
        </p:nvSpPr>
        <p:spPr bwMode="auto">
          <a:xfrm>
            <a:off x="180975" y="1478147"/>
            <a:ext cx="8926512"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2000" dirty="0">
                <a:solidFill>
                  <a:srgbClr val="0070C0"/>
                </a:solidFill>
                <a:latin typeface="Times New Roman" pitchFamily="18" charset="0"/>
              </a:rPr>
              <a:t> </a:t>
            </a:r>
            <a:r>
              <a:rPr lang="de-DE" sz="2000" dirty="0"/>
              <a:t>Highspeed Movie</a:t>
            </a:r>
          </a:p>
          <a:p>
            <a:pPr eaLnBrk="0" hangingPunct="0"/>
            <a:r>
              <a:rPr lang="de-DE" dirty="0">
                <a:solidFill>
                  <a:schemeClr val="bg2"/>
                </a:solidFill>
              </a:rPr>
              <a:t>	</a:t>
            </a:r>
            <a:r>
              <a:rPr lang="de-DE" sz="2000" dirty="0">
                <a:solidFill>
                  <a:schemeClr val="bg2"/>
                </a:solidFill>
              </a:rPr>
              <a:t>- 1920 × 1080 (</a:t>
            </a:r>
            <a:r>
              <a:rPr lang="de-DE" sz="2000" b="1" dirty="0">
                <a:solidFill>
                  <a:schemeClr val="bg2"/>
                </a:solidFill>
              </a:rPr>
              <a:t>100p</a:t>
            </a:r>
            <a:r>
              <a:rPr lang="de-DE" sz="2000" dirty="0">
                <a:solidFill>
                  <a:schemeClr val="bg2"/>
                </a:solidFill>
              </a:rPr>
              <a:t>)</a:t>
            </a:r>
          </a:p>
          <a:p>
            <a:pPr lvl="1" eaLnBrk="0" hangingPunct="0"/>
            <a:r>
              <a:rPr lang="de-DE" sz="2000" dirty="0">
                <a:solidFill>
                  <a:schemeClr val="bg2"/>
                </a:solidFill>
              </a:rPr>
              <a:t>	- Videos liegen in </a:t>
            </a:r>
            <a:r>
              <a:rPr lang="de-DE" sz="2000" dirty="0"/>
              <a:t>komprimierter</a:t>
            </a:r>
            <a:r>
              <a:rPr lang="de-DE" sz="2000" dirty="0">
                <a:solidFill>
                  <a:schemeClr val="bg2"/>
                </a:solidFill>
              </a:rPr>
              <a:t> Form vor</a:t>
            </a:r>
          </a:p>
          <a:p>
            <a:pPr eaLnBrk="0" hangingPunct="0"/>
            <a:r>
              <a:rPr lang="de-AT" dirty="0"/>
              <a:t>  4K - Video</a:t>
            </a:r>
          </a:p>
          <a:p>
            <a:pPr eaLnBrk="0" hangingPunct="0"/>
            <a:r>
              <a:rPr lang="de-DE" sz="2000" dirty="0">
                <a:solidFill>
                  <a:schemeClr val="bg2"/>
                </a:solidFill>
              </a:rPr>
              <a:t>	- 3840 × 2160 (</a:t>
            </a:r>
            <a:r>
              <a:rPr lang="de-DE" sz="2000" b="1" dirty="0">
                <a:solidFill>
                  <a:schemeClr val="bg2"/>
                </a:solidFill>
              </a:rPr>
              <a:t>25p</a:t>
            </a:r>
            <a:r>
              <a:rPr lang="de-DE" sz="2000" dirty="0">
                <a:solidFill>
                  <a:schemeClr val="bg2"/>
                </a:solidFill>
              </a:rPr>
              <a:t>)</a:t>
            </a:r>
          </a:p>
          <a:p>
            <a:pPr eaLnBrk="0" hangingPunct="0"/>
            <a:r>
              <a:rPr lang="de-DE" sz="2000" dirty="0">
                <a:solidFill>
                  <a:schemeClr val="bg2"/>
                </a:solidFill>
              </a:rPr>
              <a:t> </a:t>
            </a:r>
            <a:r>
              <a:rPr lang="de-DE" sz="1400" dirty="0">
                <a:solidFill>
                  <a:schemeClr val="bg2"/>
                </a:solidFill>
              </a:rPr>
              <a:t>20-fach optischer Zoom</a:t>
            </a:r>
          </a:p>
          <a:p>
            <a:pPr eaLnBrk="0" hangingPunct="0"/>
            <a:r>
              <a:rPr lang="de-DE" sz="1400" dirty="0">
                <a:solidFill>
                  <a:schemeClr val="bg2"/>
                </a:solidFill>
              </a:rPr>
              <a:t> Mechanischer Bildstabilisator</a:t>
            </a:r>
          </a:p>
          <a:p>
            <a:pPr eaLnBrk="0" hangingPunct="0"/>
            <a:r>
              <a:rPr lang="de-DE" sz="1400" dirty="0">
                <a:solidFill>
                  <a:schemeClr val="bg2"/>
                </a:solidFill>
              </a:rPr>
              <a:t> Verschlusszeit 1 / 6 bis 1 / 10 000</a:t>
            </a:r>
          </a:p>
          <a:p>
            <a:pPr eaLnBrk="0" hangingPunct="0"/>
            <a:r>
              <a:rPr lang="de-DE" sz="1400" dirty="0">
                <a:solidFill>
                  <a:schemeClr val="bg2"/>
                </a:solidFill>
              </a:rPr>
              <a:t> Hohe Lichtempfindlichkeit (ISO): bis 1 600</a:t>
            </a:r>
          </a:p>
          <a:p>
            <a:pPr eaLnBrk="0" hangingPunct="0"/>
            <a:r>
              <a:rPr lang="de-DE" sz="1400" dirty="0">
                <a:solidFill>
                  <a:schemeClr val="bg2"/>
                </a:solidFill>
              </a:rPr>
              <a:t> Motion Shot Video</a:t>
            </a:r>
          </a:p>
          <a:p>
            <a:pPr eaLnBrk="0" hangingPunct="0"/>
            <a:endParaRPr lang="de-DE" sz="1400" dirty="0">
              <a:solidFill>
                <a:schemeClr val="bg2"/>
              </a:solidFill>
            </a:endParaRPr>
          </a:p>
          <a:p>
            <a:pPr eaLnBrk="0" hangingPunct="0"/>
            <a:endParaRPr lang="de-DE" sz="2000" dirty="0">
              <a:solidFill>
                <a:schemeClr val="bg2"/>
              </a:solidFill>
            </a:endParaRPr>
          </a:p>
          <a:p>
            <a:pPr eaLnBrk="0" hangingPunct="0"/>
            <a:r>
              <a:rPr lang="de-DE" sz="2000" dirty="0">
                <a:solidFill>
                  <a:schemeClr val="bg2"/>
                </a:solidFill>
              </a:rPr>
              <a:t>Software zum Analysieren: </a:t>
            </a:r>
          </a:p>
          <a:p>
            <a:pPr eaLnBrk="0" hangingPunct="0"/>
            <a:r>
              <a:rPr lang="de-DE" sz="2000" dirty="0">
                <a:solidFill>
                  <a:schemeClr val="bg2"/>
                </a:solidFill>
              </a:rPr>
              <a:t>	</a:t>
            </a:r>
            <a:r>
              <a:rPr lang="de-DE" sz="2000" dirty="0" err="1">
                <a:solidFill>
                  <a:schemeClr val="bg2"/>
                </a:solidFill>
              </a:rPr>
              <a:t>Kinovea</a:t>
            </a:r>
            <a:r>
              <a:rPr lang="de-DE" sz="2000" dirty="0">
                <a:solidFill>
                  <a:schemeClr val="bg2"/>
                </a:solidFill>
              </a:rPr>
              <a:t>  / Max Analyse/	VirtualDub2</a:t>
            </a:r>
          </a:p>
          <a:p>
            <a:pPr eaLnBrk="0" hangingPunct="0"/>
            <a:endParaRPr lang="de-DE" sz="2000" dirty="0">
              <a:solidFill>
                <a:schemeClr val="bg2"/>
              </a:solidFill>
            </a:endParaRPr>
          </a:p>
          <a:p>
            <a:pPr eaLnBrk="0" hangingPunct="0"/>
            <a:r>
              <a:rPr lang="de-DE" sz="2000" dirty="0">
                <a:solidFill>
                  <a:srgbClr val="0070C0"/>
                </a:solidFill>
              </a:rPr>
              <a:t>Zukunft: Computer Vision zur Bestimmung der Bewegungsdaten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4" name="Rectangle 4"/>
          <p:cNvSpPr>
            <a:spLocks noChangeArrowheads="1"/>
          </p:cNvSpPr>
          <p:nvPr/>
        </p:nvSpPr>
        <p:spPr bwMode="auto">
          <a:xfrm>
            <a:off x="180975" y="158212"/>
            <a:ext cx="470295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3200" dirty="0" err="1">
                <a:solidFill>
                  <a:srgbClr val="0070C0"/>
                </a:solidFill>
                <a:latin typeface="Tahoma" pitchFamily="34" charset="0"/>
              </a:rPr>
              <a:t>Kinemetrie</a:t>
            </a:r>
            <a:endParaRPr lang="de-DE" sz="3200" dirty="0">
              <a:solidFill>
                <a:srgbClr val="0070C0"/>
              </a:solidFill>
              <a:latin typeface="Tahoma" pitchFamily="34" charset="0"/>
            </a:endParaRPr>
          </a:p>
          <a:p>
            <a:r>
              <a:rPr lang="de-DE" sz="2400" dirty="0">
                <a:latin typeface="Tahoma" pitchFamily="34" charset="0"/>
              </a:rPr>
              <a:t>High Speed </a:t>
            </a:r>
            <a:r>
              <a:rPr lang="de-DE" sz="2400" dirty="0"/>
              <a:t>Kamera </a:t>
            </a:r>
            <a:r>
              <a:rPr lang="de-DE" sz="2400" dirty="0" err="1"/>
              <a:t>Freefly</a:t>
            </a:r>
            <a:r>
              <a:rPr lang="de-DE" sz="2400" dirty="0"/>
              <a:t> Wave</a:t>
            </a:r>
            <a:endParaRPr lang="de-DE" sz="2400" dirty="0">
              <a:latin typeface="Tahoma" pitchFamily="34" charset="0"/>
            </a:endParaRPr>
          </a:p>
        </p:txBody>
      </p:sp>
      <p:sp>
        <p:nvSpPr>
          <p:cNvPr id="8" name="Rectangle 1031"/>
          <p:cNvSpPr>
            <a:spLocks noChangeArrowheads="1"/>
          </p:cNvSpPr>
          <p:nvPr/>
        </p:nvSpPr>
        <p:spPr bwMode="auto">
          <a:xfrm>
            <a:off x="217488" y="2964046"/>
            <a:ext cx="8926512"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2000" dirty="0">
                <a:solidFill>
                  <a:srgbClr val="0070C0"/>
                </a:solidFill>
                <a:latin typeface="Times New Roman" pitchFamily="18" charset="0"/>
              </a:rPr>
              <a:t> </a:t>
            </a:r>
            <a:r>
              <a:rPr lang="de-DE" sz="2400" dirty="0"/>
              <a:t>Highspeed Movie z.B.</a:t>
            </a:r>
          </a:p>
          <a:p>
            <a:pPr eaLnBrk="0" hangingPunct="0"/>
            <a:r>
              <a:rPr lang="de-DE" sz="2400" dirty="0">
                <a:solidFill>
                  <a:schemeClr val="bg2"/>
                </a:solidFill>
              </a:rPr>
              <a:t>	</a:t>
            </a:r>
            <a:r>
              <a:rPr lang="de-DE" sz="2400" dirty="0">
                <a:solidFill>
                  <a:srgbClr val="0070C0"/>
                </a:solidFill>
              </a:rPr>
              <a:t>- 2000 × 1080 (</a:t>
            </a:r>
            <a:r>
              <a:rPr lang="de-DE" sz="2400" b="1" dirty="0">
                <a:solidFill>
                  <a:srgbClr val="0070C0"/>
                </a:solidFill>
              </a:rPr>
              <a:t>1500 Bilder pro Sekunde</a:t>
            </a:r>
            <a:r>
              <a:rPr lang="de-DE" sz="2400" dirty="0">
                <a:solidFill>
                  <a:srgbClr val="0070C0"/>
                </a:solidFill>
              </a:rPr>
              <a:t>)</a:t>
            </a:r>
          </a:p>
          <a:p>
            <a:pPr lvl="1" eaLnBrk="0" hangingPunct="0"/>
            <a:r>
              <a:rPr lang="de-DE" sz="2000" dirty="0">
                <a:solidFill>
                  <a:schemeClr val="bg2"/>
                </a:solidFill>
              </a:rPr>
              <a:t>	- Videos liegen in </a:t>
            </a:r>
            <a:r>
              <a:rPr lang="de-DE" sz="2000" dirty="0"/>
              <a:t>komprimierter</a:t>
            </a:r>
            <a:r>
              <a:rPr lang="de-DE" sz="2000" dirty="0">
                <a:solidFill>
                  <a:schemeClr val="bg2"/>
                </a:solidFill>
              </a:rPr>
              <a:t> Form vor</a:t>
            </a:r>
          </a:p>
          <a:p>
            <a:pPr lvl="1" eaLnBrk="0" hangingPunct="0"/>
            <a:r>
              <a:rPr lang="de-DE" sz="2000" dirty="0">
                <a:solidFill>
                  <a:schemeClr val="bg2"/>
                </a:solidFill>
              </a:rPr>
              <a:t>	- Einsatz z.B. für Materialoptimierung</a:t>
            </a:r>
          </a:p>
          <a:p>
            <a:pPr lvl="1" eaLnBrk="0" hangingPunct="0"/>
            <a:endParaRPr lang="de-DE" sz="2000" dirty="0">
              <a:solidFill>
                <a:schemeClr val="bg2"/>
              </a:solidFill>
            </a:endParaRPr>
          </a:p>
          <a:p>
            <a:pPr lvl="1" eaLnBrk="0" hangingPunct="0"/>
            <a:r>
              <a:rPr lang="de-DE" sz="2000" dirty="0">
                <a:solidFill>
                  <a:schemeClr val="bg2"/>
                </a:solidFill>
              </a:rPr>
              <a:t>https://freeflysystems.com/wave</a:t>
            </a:r>
          </a:p>
        </p:txBody>
      </p:sp>
      <p:pic>
        <p:nvPicPr>
          <p:cNvPr id="4" name="Grafik 3">
            <a:extLst>
              <a:ext uri="{FF2B5EF4-FFF2-40B4-BE49-F238E27FC236}">
                <a16:creationId xmlns:a16="http://schemas.microsoft.com/office/drawing/2014/main" id="{AB1A1FBB-C650-4420-9A43-31DFAB1989ED}"/>
              </a:ext>
            </a:extLst>
          </p:cNvPr>
          <p:cNvPicPr>
            <a:picLocks noChangeAspect="1"/>
          </p:cNvPicPr>
          <p:nvPr/>
        </p:nvPicPr>
        <p:blipFill>
          <a:blip r:embed="rId3"/>
          <a:stretch>
            <a:fillRect/>
          </a:stretch>
        </p:blipFill>
        <p:spPr>
          <a:xfrm>
            <a:off x="5270501" y="95274"/>
            <a:ext cx="3812502" cy="2762226"/>
          </a:xfrm>
          <a:prstGeom prst="rect">
            <a:avLst/>
          </a:prstGeom>
        </p:spPr>
      </p:pic>
    </p:spTree>
    <p:extLst>
      <p:ext uri="{BB962C8B-B14F-4D97-AF65-F5344CB8AC3E}">
        <p14:creationId xmlns:p14="http://schemas.microsoft.com/office/powerpoint/2010/main" val="28724665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123825" y="130629"/>
            <a:ext cx="7772400" cy="628650"/>
          </a:xfrm>
        </p:spPr>
        <p:txBody>
          <a:bodyPr/>
          <a:lstStyle/>
          <a:p>
            <a:pPr algn="l"/>
            <a:r>
              <a:rPr lang="de-DE" sz="2800" dirty="0">
                <a:solidFill>
                  <a:schemeClr val="bg2"/>
                </a:solidFill>
              </a:rPr>
              <a:t>High Speed -  </a:t>
            </a:r>
            <a:r>
              <a:rPr lang="de-DE" sz="2800" dirty="0" err="1">
                <a:solidFill>
                  <a:schemeClr val="bg2"/>
                </a:solidFill>
              </a:rPr>
              <a:t>Excurs</a:t>
            </a:r>
            <a:r>
              <a:rPr lang="de-DE" sz="2800" dirty="0">
                <a:solidFill>
                  <a:schemeClr val="bg2"/>
                </a:solidFill>
              </a:rPr>
              <a:t> </a:t>
            </a:r>
            <a:r>
              <a:rPr lang="de-DE" sz="2800" dirty="0">
                <a:solidFill>
                  <a:srgbClr val="0033CC"/>
                </a:solidFill>
              </a:rPr>
              <a:t>Bewegungsunschärfe</a:t>
            </a:r>
          </a:p>
        </p:txBody>
      </p:sp>
      <p:sp>
        <p:nvSpPr>
          <p:cNvPr id="200708" name="Rectangle 4"/>
          <p:cNvSpPr>
            <a:spLocks noChangeArrowheads="1"/>
          </p:cNvSpPr>
          <p:nvPr/>
        </p:nvSpPr>
        <p:spPr bwMode="auto">
          <a:xfrm>
            <a:off x="1695450" y="161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AT"/>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050" y="1843121"/>
            <a:ext cx="4417931" cy="3995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5803" y="1400176"/>
            <a:ext cx="3989597" cy="4733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4335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71450" y="299798"/>
            <a:ext cx="8591550" cy="365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de-AT" altLang="de-DE" sz="2800" dirty="0">
                <a:solidFill>
                  <a:srgbClr val="0070C0"/>
                </a:solidFill>
                <a:latin typeface="Arial" charset="0"/>
                <a:cs typeface="Arial" charset="0"/>
              </a:rPr>
              <a:t>Warum sollen Trainer Biomechanik erlernen?</a:t>
            </a:r>
            <a:endParaRPr lang="de-AT" altLang="de-DE" sz="3200" dirty="0">
              <a:solidFill>
                <a:srgbClr val="0070C0"/>
              </a:solidFill>
              <a:cs typeface="Times New Roman" pitchFamily="18" charset="0"/>
            </a:endParaRPr>
          </a:p>
          <a:p>
            <a:pPr>
              <a:buFont typeface="Symbol" pitchFamily="18" charset="2"/>
              <a:buNone/>
            </a:pPr>
            <a:r>
              <a:rPr lang="de-AT" altLang="de-DE" dirty="0">
                <a:latin typeface="Arial" charset="0"/>
                <a:cs typeface="Arial" charset="0"/>
              </a:rPr>
              <a:t>	</a:t>
            </a:r>
          </a:p>
          <a:p>
            <a:pPr>
              <a:lnSpc>
                <a:spcPct val="150000"/>
              </a:lnSpc>
              <a:buFont typeface="Symbol" pitchFamily="18" charset="2"/>
              <a:buChar char="·"/>
            </a:pPr>
            <a:r>
              <a:rPr lang="de-AT" altLang="de-DE" dirty="0">
                <a:latin typeface="Arial" charset="0"/>
                <a:cs typeface="Arial" charset="0"/>
              </a:rPr>
              <a:t> </a:t>
            </a:r>
            <a:r>
              <a:rPr lang="de-AT" altLang="de-DE" sz="2000" dirty="0">
                <a:latin typeface="Arial" charset="0"/>
                <a:cs typeface="Arial" charset="0"/>
              </a:rPr>
              <a:t>Trainingsprozess mit Fakten dokumentieren </a:t>
            </a:r>
          </a:p>
          <a:p>
            <a:pPr>
              <a:lnSpc>
                <a:spcPct val="150000"/>
              </a:lnSpc>
              <a:buFont typeface="Symbol" pitchFamily="18" charset="2"/>
              <a:buChar char="·"/>
            </a:pPr>
            <a:r>
              <a:rPr lang="de-AT" altLang="de-DE" sz="2000" dirty="0">
                <a:latin typeface="Arial" charset="0"/>
                <a:cs typeface="Arial" charset="0"/>
              </a:rPr>
              <a:t>  Messen von Dysbalancen und Bewegungseinschränkungen</a:t>
            </a:r>
          </a:p>
          <a:p>
            <a:pPr>
              <a:lnSpc>
                <a:spcPct val="150000"/>
              </a:lnSpc>
              <a:buFont typeface="Symbol" pitchFamily="18" charset="2"/>
              <a:buChar char="·"/>
            </a:pPr>
            <a:r>
              <a:rPr lang="de-AT" altLang="de-DE" sz="2000" dirty="0">
                <a:latin typeface="Arial" charset="0"/>
                <a:cs typeface="Arial" charset="0"/>
              </a:rPr>
              <a:t>  Rasches Erkennen von falschen Belastungsreizen</a:t>
            </a:r>
          </a:p>
          <a:p>
            <a:pPr>
              <a:lnSpc>
                <a:spcPct val="150000"/>
              </a:lnSpc>
              <a:buFont typeface="Symbol" pitchFamily="18" charset="2"/>
              <a:buChar char="·"/>
            </a:pPr>
            <a:r>
              <a:rPr lang="de-AT" altLang="de-DE" sz="2000" dirty="0">
                <a:latin typeface="Arial" charset="0"/>
                <a:cs typeface="Arial" charset="0"/>
              </a:rPr>
              <a:t>  Ursachen für Technikfehler erkennen </a:t>
            </a:r>
          </a:p>
          <a:p>
            <a:pPr marL="457200" lvl="1" indent="0">
              <a:lnSpc>
                <a:spcPct val="150000"/>
              </a:lnSpc>
            </a:pPr>
            <a:r>
              <a:rPr lang="de-AT" altLang="de-DE" sz="2000" dirty="0">
                <a:latin typeface="Arial" charset="0"/>
                <a:cs typeface="Arial" charset="0"/>
              </a:rPr>
              <a:t>	z.B.: Warum haben manche eine starke Seitwärtsbewegung beim 	Rückenschwimmen)</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4132" name="Rectangle 1028"/>
          <p:cNvSpPr>
            <a:spLocks noChangeArrowheads="1"/>
          </p:cNvSpPr>
          <p:nvPr/>
        </p:nvSpPr>
        <p:spPr bwMode="auto">
          <a:xfrm>
            <a:off x="217488" y="76200"/>
            <a:ext cx="87423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3200" dirty="0">
                <a:solidFill>
                  <a:schemeClr val="bg2"/>
                </a:solidFill>
              </a:rPr>
              <a:t>Exkurs:   </a:t>
            </a:r>
            <a:r>
              <a:rPr lang="de-AT" sz="2800" b="1" dirty="0">
                <a:solidFill>
                  <a:srgbClr val="0033CC"/>
                </a:solidFill>
              </a:rPr>
              <a:t>Lichtempfindlichkeit</a:t>
            </a:r>
          </a:p>
        </p:txBody>
      </p:sp>
      <p:sp>
        <p:nvSpPr>
          <p:cNvPr id="4" name="Rechteck 3"/>
          <p:cNvSpPr/>
          <p:nvPr/>
        </p:nvSpPr>
        <p:spPr>
          <a:xfrm>
            <a:off x="217488" y="1083652"/>
            <a:ext cx="8413750" cy="4339650"/>
          </a:xfrm>
          <a:prstGeom prst="rect">
            <a:avLst/>
          </a:prstGeom>
        </p:spPr>
        <p:txBody>
          <a:bodyPr wrap="square">
            <a:spAutoFit/>
          </a:bodyPr>
          <a:lstStyle/>
          <a:p>
            <a:r>
              <a:rPr lang="de-AT" dirty="0"/>
              <a:t>Bei höherer Lichtempfindlichkeit kann bei gleicher Belichtungszeit in dunklerer Umgebung fotografiert werden, oder bei gleicher Helligkeit kann die Belichtungszeit reduziert werden.</a:t>
            </a:r>
          </a:p>
          <a:p>
            <a:endParaRPr lang="de-AT" dirty="0"/>
          </a:p>
          <a:p>
            <a:r>
              <a:rPr lang="de-AT" dirty="0"/>
              <a:t>Die Lichtempfindlichkeit wird heute meist in ISO angegeben.</a:t>
            </a:r>
          </a:p>
          <a:p>
            <a:endParaRPr lang="de-AT" dirty="0"/>
          </a:p>
          <a:p>
            <a:r>
              <a:rPr lang="de-AT" dirty="0"/>
              <a:t>Je höher die Zahl, desto weniger Licht benötigt man beim Fotografieren, desto schlechter wird aber i.d.R. auch die Bildqualität (Körnung bzw. Rauschen).</a:t>
            </a:r>
          </a:p>
          <a:p>
            <a:endParaRPr lang="de-AT" dirty="0"/>
          </a:p>
          <a:p>
            <a:endParaRPr lang="de-AT" sz="2000" dirty="0">
              <a:solidFill>
                <a:schemeClr val="bg2"/>
              </a:solidFill>
            </a:endParaRPr>
          </a:p>
          <a:p>
            <a:endParaRPr lang="de-AT" sz="1600" dirty="0">
              <a:solidFill>
                <a:schemeClr val="bg2"/>
              </a:solidFill>
            </a:endParaRPr>
          </a:p>
        </p:txBody>
      </p:sp>
    </p:spTree>
    <p:extLst>
      <p:ext uri="{BB962C8B-B14F-4D97-AF65-F5344CB8AC3E}">
        <p14:creationId xmlns:p14="http://schemas.microsoft.com/office/powerpoint/2010/main" val="14418161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123825" y="130629"/>
            <a:ext cx="7772400" cy="628650"/>
          </a:xfrm>
        </p:spPr>
        <p:txBody>
          <a:bodyPr/>
          <a:lstStyle/>
          <a:p>
            <a:pPr algn="l"/>
            <a:r>
              <a:rPr lang="de-DE" sz="2800" dirty="0" err="1">
                <a:solidFill>
                  <a:schemeClr val="bg2"/>
                </a:solidFill>
              </a:rPr>
              <a:t>Excurs</a:t>
            </a:r>
            <a:r>
              <a:rPr lang="de-DE" sz="2800" dirty="0">
                <a:solidFill>
                  <a:schemeClr val="bg2"/>
                </a:solidFill>
              </a:rPr>
              <a:t>: </a:t>
            </a:r>
            <a:r>
              <a:rPr lang="de-DE" sz="2800" dirty="0">
                <a:solidFill>
                  <a:srgbClr val="0070C0"/>
                </a:solidFill>
              </a:rPr>
              <a:t>Schärfentiefe oder Tiefenschärfe</a:t>
            </a:r>
          </a:p>
        </p:txBody>
      </p:sp>
      <p:sp>
        <p:nvSpPr>
          <p:cNvPr id="200708" name="Rectangle 4"/>
          <p:cNvSpPr>
            <a:spLocks noChangeArrowheads="1"/>
          </p:cNvSpPr>
          <p:nvPr/>
        </p:nvSpPr>
        <p:spPr bwMode="auto">
          <a:xfrm>
            <a:off x="1695450" y="161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AT"/>
          </a:p>
        </p:txBody>
      </p:sp>
      <p:sp>
        <p:nvSpPr>
          <p:cNvPr id="16" name="Rechteck 15"/>
          <p:cNvSpPr/>
          <p:nvPr/>
        </p:nvSpPr>
        <p:spPr>
          <a:xfrm>
            <a:off x="172624" y="717976"/>
            <a:ext cx="5610225" cy="338554"/>
          </a:xfrm>
          <a:prstGeom prst="rect">
            <a:avLst/>
          </a:prstGeom>
        </p:spPr>
        <p:txBody>
          <a:bodyPr wrap="square">
            <a:spAutoFit/>
          </a:bodyPr>
          <a:lstStyle/>
          <a:p>
            <a:r>
              <a:rPr lang="de-DE" sz="1600" dirty="0">
                <a:solidFill>
                  <a:schemeClr val="bg2"/>
                </a:solidFill>
              </a:rPr>
              <a:t>http://www.foto-kurs.com/kamera-blende.php</a:t>
            </a:r>
          </a:p>
        </p:txBody>
      </p:sp>
      <p:pic>
        <p:nvPicPr>
          <p:cNvPr id="420866" name="Picture 2" descr="Spinne scharf und Hintergrund ziemlich scharf"/>
          <p:cNvPicPr>
            <a:picLocks noChangeAspect="1" noChangeArrowheads="1"/>
          </p:cNvPicPr>
          <p:nvPr/>
        </p:nvPicPr>
        <p:blipFill rotWithShape="1">
          <a:blip r:embed="rId3">
            <a:extLst>
              <a:ext uri="{28A0092B-C50C-407E-A947-70E740481C1C}">
                <a14:useLocalDpi xmlns:a14="http://schemas.microsoft.com/office/drawing/2010/main" val="0"/>
              </a:ext>
            </a:extLst>
          </a:blip>
          <a:srcRect l="-25903" r="25903"/>
          <a:stretch/>
        </p:blipFill>
        <p:spPr bwMode="auto">
          <a:xfrm>
            <a:off x="-1496290" y="1246949"/>
            <a:ext cx="5776571" cy="3408177"/>
          </a:xfrm>
          <a:prstGeom prst="rect">
            <a:avLst/>
          </a:prstGeom>
          <a:noFill/>
          <a:extLst>
            <a:ext uri="{909E8E84-426E-40DD-AFC4-6F175D3DCCD1}">
              <a14:hiddenFill xmlns:a14="http://schemas.microsoft.com/office/drawing/2010/main">
                <a:solidFill>
                  <a:srgbClr val="FFFFFF"/>
                </a:solidFill>
              </a14:hiddenFill>
            </a:ext>
          </a:extLst>
        </p:spPr>
      </p:pic>
      <p:pic>
        <p:nvPicPr>
          <p:cNvPr id="420868" name="Picture 4" descr="Lenkung des Blicks durch Schärfe auf Spinne und unscharfen Hintergrund"/>
          <p:cNvPicPr>
            <a:picLocks noChangeAspect="1" noChangeArrowheads="1"/>
          </p:cNvPicPr>
          <p:nvPr/>
        </p:nvPicPr>
        <p:blipFill rotWithShape="1">
          <a:blip r:embed="rId4">
            <a:extLst>
              <a:ext uri="{28A0092B-C50C-407E-A947-70E740481C1C}">
                <a14:useLocalDpi xmlns:a14="http://schemas.microsoft.com/office/drawing/2010/main" val="0"/>
              </a:ext>
            </a:extLst>
          </a:blip>
          <a:srcRect r="23896"/>
          <a:stretch/>
        </p:blipFill>
        <p:spPr bwMode="auto">
          <a:xfrm>
            <a:off x="4690753" y="1246949"/>
            <a:ext cx="4453247" cy="3452388"/>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p:cNvSpPr/>
          <p:nvPr/>
        </p:nvSpPr>
        <p:spPr>
          <a:xfrm>
            <a:off x="172623" y="4699337"/>
            <a:ext cx="8852623" cy="1077218"/>
          </a:xfrm>
          <a:prstGeom prst="rect">
            <a:avLst/>
          </a:prstGeom>
        </p:spPr>
        <p:txBody>
          <a:bodyPr wrap="square">
            <a:spAutoFit/>
          </a:bodyPr>
          <a:lstStyle/>
          <a:p>
            <a:r>
              <a:rPr lang="de-DE" dirty="0"/>
              <a:t>Hohe Tiefenschärfe                              Geringe Tiefenschärfe</a:t>
            </a:r>
          </a:p>
          <a:p>
            <a:endParaRPr lang="de-DE" dirty="0"/>
          </a:p>
          <a:p>
            <a:r>
              <a:rPr lang="de-DE" sz="1600" dirty="0"/>
              <a:t>Fokussiert auf Spinne – Schärfentiefe entscheidend ob Hintergrund scharf oder unscharf erscheint</a:t>
            </a:r>
          </a:p>
        </p:txBody>
      </p:sp>
    </p:spTree>
    <p:extLst>
      <p:ext uri="{BB962C8B-B14F-4D97-AF65-F5344CB8AC3E}">
        <p14:creationId xmlns:p14="http://schemas.microsoft.com/office/powerpoint/2010/main" val="26191660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381000" y="257175"/>
            <a:ext cx="8458200" cy="1143000"/>
          </a:xfrm>
        </p:spPr>
        <p:txBody>
          <a:bodyPr/>
          <a:lstStyle/>
          <a:p>
            <a:pPr eaLnBrk="1" hangingPunct="1"/>
            <a:r>
              <a:rPr lang="de-DE" altLang="de-DE" sz="3200" dirty="0" err="1">
                <a:solidFill>
                  <a:schemeClr val="tx1"/>
                </a:solidFill>
                <a:latin typeface="Arial" charset="0"/>
              </a:rPr>
              <a:t>Kinematrie</a:t>
            </a:r>
            <a:r>
              <a:rPr lang="de-DE" altLang="de-DE" sz="3200" dirty="0">
                <a:solidFill>
                  <a:schemeClr val="tx1"/>
                </a:solidFill>
                <a:latin typeface="Arial" charset="0"/>
              </a:rPr>
              <a:t>: </a:t>
            </a:r>
            <a:r>
              <a:rPr lang="de-DE" altLang="de-DE" sz="3200" dirty="0">
                <a:solidFill>
                  <a:srgbClr val="0070C0"/>
                </a:solidFill>
                <a:latin typeface="Arial" charset="0"/>
              </a:rPr>
              <a:t>Darstellungsmöglichkeiten</a:t>
            </a:r>
            <a:br>
              <a:rPr lang="de-DE" altLang="de-DE" sz="3200" dirty="0">
                <a:solidFill>
                  <a:srgbClr val="0070C0"/>
                </a:solidFill>
                <a:latin typeface="Arial" charset="0"/>
              </a:rPr>
            </a:br>
            <a:r>
              <a:rPr lang="de-DE" altLang="de-DE" sz="3200" dirty="0">
                <a:solidFill>
                  <a:srgbClr val="0070C0"/>
                </a:solidFill>
                <a:latin typeface="Arial" charset="0"/>
              </a:rPr>
              <a:t>von Videoaufnahmen</a:t>
            </a:r>
            <a:br>
              <a:rPr lang="de-DE" altLang="de-DE" sz="3200" dirty="0">
                <a:solidFill>
                  <a:schemeClr val="accent2"/>
                </a:solidFill>
                <a:latin typeface="Arial" charset="0"/>
              </a:rPr>
            </a:br>
            <a:endParaRPr lang="de-DE" altLang="de-DE" sz="3200" dirty="0">
              <a:solidFill>
                <a:schemeClr val="accent2"/>
              </a:solidFill>
              <a:latin typeface="Arial" charset="0"/>
            </a:endParaRPr>
          </a:p>
        </p:txBody>
      </p:sp>
      <p:sp>
        <p:nvSpPr>
          <p:cNvPr id="125955" name="Rectangle 3"/>
          <p:cNvSpPr>
            <a:spLocks noGrp="1" noChangeArrowheads="1"/>
          </p:cNvSpPr>
          <p:nvPr>
            <p:ph type="body" idx="1"/>
          </p:nvPr>
        </p:nvSpPr>
        <p:spPr>
          <a:xfrm>
            <a:off x="685800" y="2257425"/>
            <a:ext cx="7772400" cy="2133600"/>
          </a:xfrm>
        </p:spPr>
        <p:txBody>
          <a:bodyPr/>
          <a:lstStyle/>
          <a:p>
            <a:pPr eaLnBrk="1" hangingPunct="1">
              <a:lnSpc>
                <a:spcPct val="130000"/>
              </a:lnSpc>
            </a:pPr>
            <a:r>
              <a:rPr lang="de-DE" altLang="de-DE" sz="2800"/>
              <a:t>Overlaytechnik</a:t>
            </a:r>
          </a:p>
          <a:p>
            <a:pPr eaLnBrk="1" hangingPunct="1">
              <a:lnSpc>
                <a:spcPct val="130000"/>
              </a:lnSpc>
            </a:pPr>
            <a:r>
              <a:rPr lang="de-DE" altLang="de-DE" sz="2800"/>
              <a:t>Head to Head</a:t>
            </a:r>
          </a:p>
          <a:p>
            <a:pPr eaLnBrk="1" hangingPunct="1">
              <a:lnSpc>
                <a:spcPct val="130000"/>
              </a:lnSpc>
            </a:pPr>
            <a:r>
              <a:rPr lang="de-DE" altLang="de-DE" sz="2800"/>
              <a:t>Reihen- und Serienbilder</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685800" y="250825"/>
            <a:ext cx="7772400" cy="609600"/>
          </a:xfrm>
        </p:spPr>
        <p:txBody>
          <a:bodyPr/>
          <a:lstStyle/>
          <a:p>
            <a:pPr eaLnBrk="1" hangingPunct="1"/>
            <a:r>
              <a:rPr lang="de-DE" altLang="de-DE" sz="3200" dirty="0" err="1">
                <a:solidFill>
                  <a:schemeClr val="tx1"/>
                </a:solidFill>
                <a:latin typeface="Arial" charset="0"/>
              </a:rPr>
              <a:t>Kinemetrie</a:t>
            </a:r>
            <a:r>
              <a:rPr lang="de-DE" altLang="de-DE" sz="3200" dirty="0">
                <a:solidFill>
                  <a:schemeClr val="tx1"/>
                </a:solidFill>
                <a:latin typeface="Arial" charset="0"/>
              </a:rPr>
              <a:t>:</a:t>
            </a:r>
            <a:r>
              <a:rPr lang="de-DE" altLang="de-DE" sz="3200" dirty="0">
                <a:solidFill>
                  <a:schemeClr val="accent2"/>
                </a:solidFill>
                <a:latin typeface="Arial" charset="0"/>
              </a:rPr>
              <a:t> </a:t>
            </a:r>
            <a:r>
              <a:rPr lang="de-DE" altLang="de-DE" sz="3200" dirty="0">
                <a:solidFill>
                  <a:srgbClr val="0070C0"/>
                </a:solidFill>
                <a:latin typeface="Arial" charset="0"/>
              </a:rPr>
              <a:t>Head </a:t>
            </a:r>
            <a:r>
              <a:rPr lang="de-DE" altLang="de-DE" sz="3200" dirty="0" err="1">
                <a:solidFill>
                  <a:srgbClr val="0070C0"/>
                </a:solidFill>
                <a:latin typeface="Arial" charset="0"/>
              </a:rPr>
              <a:t>to</a:t>
            </a:r>
            <a:r>
              <a:rPr lang="de-DE" altLang="de-DE" sz="3200" dirty="0">
                <a:solidFill>
                  <a:srgbClr val="0070C0"/>
                </a:solidFill>
                <a:latin typeface="Arial" charset="0"/>
              </a:rPr>
              <a:t> Head und Overlay - Kinovea</a:t>
            </a:r>
          </a:p>
        </p:txBody>
      </p:sp>
      <p:pic>
        <p:nvPicPr>
          <p:cNvPr id="126979" name="Picture 5"/>
          <p:cNvPicPr>
            <a:picLocks noChangeAspect="1" noChangeArrowheads="1"/>
          </p:cNvPicPr>
          <p:nvPr/>
        </p:nvPicPr>
        <p:blipFill>
          <a:blip r:embed="rId3">
            <a:extLst>
              <a:ext uri="{28A0092B-C50C-407E-A947-70E740481C1C}">
                <a14:useLocalDpi xmlns:a14="http://schemas.microsoft.com/office/drawing/2010/main" val="0"/>
              </a:ext>
            </a:extLst>
          </a:blip>
          <a:srcRect l="5035" t="19269" r="6834" b="10861"/>
          <a:stretch>
            <a:fillRect/>
          </a:stretch>
        </p:blipFill>
        <p:spPr bwMode="auto">
          <a:xfrm>
            <a:off x="685800" y="1098550"/>
            <a:ext cx="8086725" cy="575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8002" name="Picture 4"/>
          <p:cNvPicPr>
            <a:picLocks noChangeAspect="1" noChangeArrowheads="1"/>
          </p:cNvPicPr>
          <p:nvPr/>
        </p:nvPicPr>
        <p:blipFill>
          <a:blip r:embed="rId3">
            <a:extLst>
              <a:ext uri="{28A0092B-C50C-407E-A947-70E740481C1C}">
                <a14:useLocalDpi xmlns:a14="http://schemas.microsoft.com/office/drawing/2010/main" val="0"/>
              </a:ext>
            </a:extLst>
          </a:blip>
          <a:srcRect l="24556" t="25024" r="7193" b="13870"/>
          <a:stretch>
            <a:fillRect/>
          </a:stretch>
        </p:blipFill>
        <p:spPr bwMode="auto">
          <a:xfrm>
            <a:off x="0" y="1704975"/>
            <a:ext cx="447675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3" name="Picture 5"/>
          <p:cNvPicPr>
            <a:picLocks noChangeAspect="1" noChangeArrowheads="1"/>
          </p:cNvPicPr>
          <p:nvPr/>
        </p:nvPicPr>
        <p:blipFill>
          <a:blip r:embed="rId4">
            <a:extLst>
              <a:ext uri="{28A0092B-C50C-407E-A947-70E740481C1C}">
                <a14:useLocalDpi xmlns:a14="http://schemas.microsoft.com/office/drawing/2010/main" val="0"/>
              </a:ext>
            </a:extLst>
          </a:blip>
          <a:srcRect l="19662" t="28197" r="21532" b="17020"/>
          <a:stretch>
            <a:fillRect/>
          </a:stretch>
        </p:blipFill>
        <p:spPr bwMode="auto">
          <a:xfrm>
            <a:off x="4800600" y="1704975"/>
            <a:ext cx="4276725" cy="3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04" name="Rectangle 6"/>
          <p:cNvSpPr>
            <a:spLocks noChangeArrowheads="1"/>
          </p:cNvSpPr>
          <p:nvPr/>
        </p:nvSpPr>
        <p:spPr bwMode="auto">
          <a:xfrm>
            <a:off x="266700" y="250825"/>
            <a:ext cx="77724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err="1">
                <a:latin typeface="Arial" charset="0"/>
              </a:rPr>
              <a:t>Kinemetrie</a:t>
            </a:r>
            <a:r>
              <a:rPr lang="de-DE" altLang="de-DE" sz="3200" dirty="0">
                <a:latin typeface="Arial" charset="0"/>
              </a:rPr>
              <a:t>:</a:t>
            </a:r>
            <a:r>
              <a:rPr lang="de-DE" altLang="de-DE" sz="3200" dirty="0">
                <a:solidFill>
                  <a:schemeClr val="accent2"/>
                </a:solidFill>
                <a:latin typeface="Arial" charset="0"/>
              </a:rPr>
              <a:t> </a:t>
            </a:r>
            <a:r>
              <a:rPr lang="de-DE" altLang="de-DE" sz="3200" dirty="0">
                <a:solidFill>
                  <a:srgbClr val="0070C0"/>
                </a:solidFill>
                <a:latin typeface="Arial" charset="0"/>
              </a:rPr>
              <a:t>Head </a:t>
            </a:r>
            <a:r>
              <a:rPr lang="de-DE" altLang="de-DE" sz="3200" dirty="0" err="1">
                <a:solidFill>
                  <a:srgbClr val="0070C0"/>
                </a:solidFill>
                <a:latin typeface="Arial" charset="0"/>
              </a:rPr>
              <a:t>to</a:t>
            </a:r>
            <a:r>
              <a:rPr lang="de-DE" altLang="de-DE" sz="3200" dirty="0">
                <a:solidFill>
                  <a:srgbClr val="0070C0"/>
                </a:solidFill>
                <a:latin typeface="Arial" charset="0"/>
              </a:rPr>
              <a:t> Head und Overlay – Kinovea - Auswertemöglichkeiten</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508000" y="-25400"/>
            <a:ext cx="7772400" cy="712788"/>
          </a:xfrm>
        </p:spPr>
        <p:txBody>
          <a:bodyPr/>
          <a:lstStyle/>
          <a:p>
            <a:pPr eaLnBrk="1" hangingPunct="1"/>
            <a:r>
              <a:rPr lang="de-DE" altLang="de-DE" sz="3200" dirty="0" err="1">
                <a:solidFill>
                  <a:schemeClr val="tx1"/>
                </a:solidFill>
                <a:latin typeface="Arial" charset="0"/>
              </a:rPr>
              <a:t>Kinemetrie</a:t>
            </a:r>
            <a:r>
              <a:rPr lang="de-DE" altLang="de-DE" sz="3200" dirty="0">
                <a:solidFill>
                  <a:schemeClr val="tx1"/>
                </a:solidFill>
                <a:latin typeface="Arial" charset="0"/>
              </a:rPr>
              <a:t>:</a:t>
            </a:r>
            <a:r>
              <a:rPr lang="de-DE" altLang="de-DE" sz="3200" dirty="0">
                <a:solidFill>
                  <a:schemeClr val="accent2"/>
                </a:solidFill>
                <a:latin typeface="Arial" charset="0"/>
              </a:rPr>
              <a:t> </a:t>
            </a:r>
            <a:r>
              <a:rPr lang="de-DE" altLang="de-DE" sz="3200" dirty="0">
                <a:solidFill>
                  <a:srgbClr val="0070C0"/>
                </a:solidFill>
                <a:latin typeface="Arial" charset="0"/>
              </a:rPr>
              <a:t>Reihenbilder</a:t>
            </a:r>
          </a:p>
        </p:txBody>
      </p:sp>
      <p:pic>
        <p:nvPicPr>
          <p:cNvPr id="1290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352800"/>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9028" name="Rectangle 5"/>
          <p:cNvSpPr>
            <a:spLocks noGrp="1" noChangeArrowheads="1"/>
          </p:cNvSpPr>
          <p:nvPr>
            <p:ph type="body" idx="1"/>
          </p:nvPr>
        </p:nvSpPr>
        <p:spPr/>
        <p:txBody>
          <a:bodyPr/>
          <a:lstStyle/>
          <a:p>
            <a:pPr eaLnBrk="1" hangingPunct="1"/>
            <a:endParaRPr lang="de-DE" altLang="de-DE"/>
          </a:p>
        </p:txBody>
      </p:sp>
      <p:pic>
        <p:nvPicPr>
          <p:cNvPr id="129029" name="Picture 7" descr="Walchhof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687388"/>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508000" y="-25400"/>
            <a:ext cx="7772400" cy="712788"/>
          </a:xfrm>
        </p:spPr>
        <p:txBody>
          <a:bodyPr/>
          <a:lstStyle/>
          <a:p>
            <a:pPr eaLnBrk="1" hangingPunct="1"/>
            <a:r>
              <a:rPr lang="de-DE" altLang="de-DE" sz="3200">
                <a:solidFill>
                  <a:schemeClr val="tx1"/>
                </a:solidFill>
                <a:latin typeface="Arial" charset="0"/>
              </a:rPr>
              <a:t>Kinemetrie:</a:t>
            </a:r>
            <a:r>
              <a:rPr lang="de-DE" altLang="de-DE" sz="3200">
                <a:solidFill>
                  <a:schemeClr val="accent2"/>
                </a:solidFill>
                <a:latin typeface="Arial" charset="0"/>
              </a:rPr>
              <a:t> </a:t>
            </a:r>
            <a:r>
              <a:rPr lang="de-DE" altLang="de-DE" sz="3200">
                <a:solidFill>
                  <a:srgbClr val="000099"/>
                </a:solidFill>
                <a:latin typeface="Arial" charset="0"/>
              </a:rPr>
              <a:t>Reihenbilder</a:t>
            </a:r>
          </a:p>
        </p:txBody>
      </p:sp>
      <p:pic>
        <p:nvPicPr>
          <p:cNvPr id="130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352800"/>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052" name="Rectangle 4"/>
          <p:cNvSpPr>
            <a:spLocks noGrp="1" noChangeArrowheads="1"/>
          </p:cNvSpPr>
          <p:nvPr>
            <p:ph type="body" idx="1"/>
          </p:nvPr>
        </p:nvSpPr>
        <p:spPr/>
        <p:txBody>
          <a:bodyPr/>
          <a:lstStyle/>
          <a:p>
            <a:pPr eaLnBrk="1" hangingPunct="1"/>
            <a:endParaRPr lang="de-DE" altLang="de-DE"/>
          </a:p>
        </p:txBody>
      </p:sp>
      <p:pic>
        <p:nvPicPr>
          <p:cNvPr id="130053" name="Picture 6" descr="F_Person_3_R"/>
          <p:cNvPicPr>
            <a:picLocks noChangeAspect="1" noChangeArrowheads="1"/>
          </p:cNvPicPr>
          <p:nvPr/>
        </p:nvPicPr>
        <p:blipFill>
          <a:blip r:embed="rId4">
            <a:extLst>
              <a:ext uri="{28A0092B-C50C-407E-A947-70E740481C1C}">
                <a14:useLocalDpi xmlns:a14="http://schemas.microsoft.com/office/drawing/2010/main" val="0"/>
              </a:ext>
            </a:extLst>
          </a:blip>
          <a:srcRect l="21402" t="27272" r="21211" b="27525"/>
          <a:stretch>
            <a:fillRect/>
          </a:stretch>
        </p:blipFill>
        <p:spPr bwMode="auto">
          <a:xfrm>
            <a:off x="669925" y="1104900"/>
            <a:ext cx="8275638"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508000" y="-25400"/>
            <a:ext cx="7772400" cy="712788"/>
          </a:xfrm>
        </p:spPr>
        <p:txBody>
          <a:bodyPr/>
          <a:lstStyle/>
          <a:p>
            <a:pPr eaLnBrk="1" hangingPunct="1"/>
            <a:r>
              <a:rPr lang="de-DE" altLang="de-DE" sz="3200">
                <a:solidFill>
                  <a:schemeClr val="tx1"/>
                </a:solidFill>
                <a:latin typeface="Arial" charset="0"/>
              </a:rPr>
              <a:t>Kinemetrie:</a:t>
            </a:r>
            <a:r>
              <a:rPr lang="de-DE" altLang="de-DE" sz="3200">
                <a:solidFill>
                  <a:schemeClr val="accent2"/>
                </a:solidFill>
                <a:latin typeface="Arial" charset="0"/>
              </a:rPr>
              <a:t> </a:t>
            </a:r>
            <a:r>
              <a:rPr lang="de-DE" altLang="de-DE" sz="3200">
                <a:solidFill>
                  <a:srgbClr val="000099"/>
                </a:solidFill>
                <a:latin typeface="Arial" charset="0"/>
              </a:rPr>
              <a:t>Serienbilder</a:t>
            </a:r>
          </a:p>
        </p:txBody>
      </p:sp>
      <p:pic>
        <p:nvPicPr>
          <p:cNvPr id="133123" name="Picture 5" descr="Person_11_Sh_"/>
          <p:cNvPicPr>
            <a:picLocks noChangeAspect="1" noChangeArrowheads="1"/>
          </p:cNvPicPr>
          <p:nvPr/>
        </p:nvPicPr>
        <p:blipFill>
          <a:blip r:embed="rId3">
            <a:extLst>
              <a:ext uri="{28A0092B-C50C-407E-A947-70E740481C1C}">
                <a14:useLocalDpi xmlns:a14="http://schemas.microsoft.com/office/drawing/2010/main" val="0"/>
              </a:ext>
            </a:extLst>
          </a:blip>
          <a:srcRect r="11911" b="33772"/>
          <a:stretch>
            <a:fillRect/>
          </a:stretch>
        </p:blipFill>
        <p:spPr bwMode="auto">
          <a:xfrm>
            <a:off x="0" y="687388"/>
            <a:ext cx="9144000"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6" name="Rectangle 1026"/>
          <p:cNvSpPr>
            <a:spLocks noGrp="1" noChangeArrowheads="1"/>
          </p:cNvSpPr>
          <p:nvPr>
            <p:ph type="ctrTitle"/>
          </p:nvPr>
        </p:nvSpPr>
        <p:spPr>
          <a:xfrm>
            <a:off x="28575" y="0"/>
            <a:ext cx="7772400" cy="58102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de-DE" altLang="de-DE" sz="4800">
                <a:solidFill>
                  <a:schemeClr val="tx1"/>
                </a:solidFill>
                <a:cs typeface="Times New Roman" pitchFamily="18" charset="0"/>
              </a:rPr>
              <a:t>Reihenbild Fettner 1</a:t>
            </a:r>
            <a:endParaRPr lang="de-DE" altLang="de-DE" sz="4800">
              <a:solidFill>
                <a:schemeClr val="tx1"/>
              </a:solidFill>
            </a:endParaRPr>
          </a:p>
        </p:txBody>
      </p:sp>
      <p:sp>
        <p:nvSpPr>
          <p:cNvPr id="134147" name="Line 1027"/>
          <p:cNvSpPr>
            <a:spLocks noChangeShapeType="1"/>
          </p:cNvSpPr>
          <p:nvPr/>
        </p:nvSpPr>
        <p:spPr bwMode="auto">
          <a:xfrm flipH="1">
            <a:off x="0" y="695325"/>
            <a:ext cx="9144000" cy="0"/>
          </a:xfrm>
          <a:prstGeom prst="line">
            <a:avLst/>
          </a:prstGeom>
          <a:noFill/>
          <a:ln w="19050">
            <a:solidFill>
              <a:srgbClr val="0066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pic>
        <p:nvPicPr>
          <p:cNvPr id="134148" name="Picture 1028" descr="Abspr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90600"/>
            <a:ext cx="9753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ChangeArrowheads="1"/>
          </p:cNvSpPr>
          <p:nvPr/>
        </p:nvSpPr>
        <p:spPr bwMode="auto">
          <a:xfrm>
            <a:off x="3657600" y="22907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316420" name="Rectangle 4"/>
          <p:cNvSpPr>
            <a:spLocks noChangeArrowheads="1"/>
          </p:cNvSpPr>
          <p:nvPr/>
        </p:nvSpPr>
        <p:spPr bwMode="auto">
          <a:xfrm>
            <a:off x="4479925" y="3081338"/>
            <a:ext cx="184150" cy="695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sz="4400" i="0">
              <a:solidFill>
                <a:srgbClr val="000000"/>
              </a:solidFill>
              <a:latin typeface="Times New Roman" pitchFamily="18" charset="0"/>
            </a:endParaRPr>
          </a:p>
        </p:txBody>
      </p:sp>
      <p:sp>
        <p:nvSpPr>
          <p:cNvPr id="316424" name="Rectangle 8"/>
          <p:cNvSpPr>
            <a:spLocks noChangeArrowheads="1"/>
          </p:cNvSpPr>
          <p:nvPr/>
        </p:nvSpPr>
        <p:spPr bwMode="auto">
          <a:xfrm>
            <a:off x="177800" y="0"/>
            <a:ext cx="8775700" cy="785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5pPr>
            <a:lvl6pPr defTabSz="449263" fontAlgn="base">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6pPr>
            <a:lvl7pPr defTabSz="449263" fontAlgn="base">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7pPr>
            <a:lvl8pPr defTabSz="449263" fontAlgn="base">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8pPr>
            <a:lvl9pPr defTabSz="449263" fontAlgn="base">
              <a:lnSpc>
                <a:spcPct val="90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itchFamily="18" charset="0"/>
                <a:cs typeface="Lucida Sans Unicode" pitchFamily="34" charset="0"/>
              </a:defRPr>
            </a:lvl9pPr>
          </a:lstStyle>
          <a:p>
            <a:pPr>
              <a:buClr>
                <a:srgbClr val="FFFFFF"/>
              </a:buClr>
            </a:pPr>
            <a:r>
              <a:rPr lang="en-GB" altLang="de-DE" i="0" dirty="0">
                <a:solidFill>
                  <a:schemeClr val="tx1"/>
                </a:solidFill>
                <a:latin typeface="Arial" pitchFamily="34" charset="0"/>
                <a:cs typeface="Arial" pitchFamily="34" charset="0"/>
              </a:rPr>
              <a:t>3d – </a:t>
            </a:r>
            <a:r>
              <a:rPr lang="en-GB" altLang="de-DE" i="0" dirty="0" err="1">
                <a:solidFill>
                  <a:schemeClr val="tx1"/>
                </a:solidFill>
                <a:latin typeface="Arial" pitchFamily="34" charset="0"/>
                <a:cs typeface="Arial" pitchFamily="34" charset="0"/>
              </a:rPr>
              <a:t>Bewegungserfassung</a:t>
            </a:r>
            <a:r>
              <a:rPr lang="en-GB" altLang="de-DE" i="0" dirty="0">
                <a:solidFill>
                  <a:schemeClr val="tx1"/>
                </a:solidFill>
                <a:latin typeface="Arial" pitchFamily="34" charset="0"/>
                <a:cs typeface="Arial" pitchFamily="34" charset="0"/>
              </a:rPr>
              <a:t> </a:t>
            </a:r>
            <a:r>
              <a:rPr lang="en-GB" altLang="de-DE" i="0" dirty="0" err="1">
                <a:solidFill>
                  <a:schemeClr val="tx1"/>
                </a:solidFill>
                <a:latin typeface="Arial" pitchFamily="34" charset="0"/>
                <a:cs typeface="Arial" pitchFamily="34" charset="0"/>
              </a:rPr>
              <a:t>mit</a:t>
            </a:r>
            <a:r>
              <a:rPr lang="en-GB" altLang="de-DE" i="0" dirty="0">
                <a:solidFill>
                  <a:schemeClr val="tx1"/>
                </a:solidFill>
                <a:latin typeface="Arial" pitchFamily="34" charset="0"/>
                <a:cs typeface="Arial" pitchFamily="34" charset="0"/>
              </a:rPr>
              <a:t> </a:t>
            </a:r>
            <a:r>
              <a:rPr lang="en-GB" altLang="de-DE" i="0" dirty="0" err="1">
                <a:solidFill>
                  <a:schemeClr val="tx1"/>
                </a:solidFill>
                <a:latin typeface="Arial" pitchFamily="34" charset="0"/>
                <a:cs typeface="Arial" pitchFamily="34" charset="0"/>
              </a:rPr>
              <a:t>Videoaufnahmen</a:t>
            </a:r>
            <a:r>
              <a:rPr lang="en-GB" altLang="de-DE" i="0" dirty="0">
                <a:solidFill>
                  <a:schemeClr val="tx1"/>
                </a:solidFill>
                <a:latin typeface="Arial" pitchFamily="34" charset="0"/>
                <a:cs typeface="Arial" pitchFamily="34" charset="0"/>
              </a:rPr>
              <a:t>: </a:t>
            </a:r>
            <a:r>
              <a:rPr lang="de-DE" altLang="de-DE" dirty="0" err="1">
                <a:solidFill>
                  <a:srgbClr val="0070C0"/>
                </a:solidFill>
                <a:sym typeface="Wingdings" panose="05000000000000000000" pitchFamily="2" charset="2"/>
              </a:rPr>
              <a:t>Keypoint</a:t>
            </a:r>
            <a:r>
              <a:rPr lang="de-DE" altLang="de-DE" dirty="0">
                <a:solidFill>
                  <a:srgbClr val="0070C0"/>
                </a:solidFill>
                <a:sym typeface="Wingdings" panose="05000000000000000000" pitchFamily="2" charset="2"/>
              </a:rPr>
              <a:t> </a:t>
            </a:r>
            <a:r>
              <a:rPr lang="de-DE" altLang="de-DE" dirty="0" err="1">
                <a:solidFill>
                  <a:srgbClr val="0070C0"/>
                </a:solidFill>
                <a:sym typeface="Wingdings" panose="05000000000000000000" pitchFamily="2" charset="2"/>
              </a:rPr>
              <a:t>detection</a:t>
            </a:r>
            <a:r>
              <a:rPr lang="de-DE" altLang="de-DE" dirty="0">
                <a:solidFill>
                  <a:srgbClr val="0070C0"/>
                </a:solidFill>
                <a:sym typeface="Wingdings" panose="05000000000000000000" pitchFamily="2" charset="2"/>
              </a:rPr>
              <a:t> </a:t>
            </a:r>
            <a:endParaRPr lang="en-GB" altLang="de-DE" b="1" i="0" dirty="0">
              <a:solidFill>
                <a:srgbClr val="0070C0"/>
              </a:solidFill>
              <a:latin typeface="TimesNewRomanPS-BoldMT" charset="0"/>
            </a:endParaRPr>
          </a:p>
        </p:txBody>
      </p:sp>
      <p:sp>
        <p:nvSpPr>
          <p:cNvPr id="318475" name="Rectangle 11"/>
          <p:cNvSpPr>
            <a:spLocks noChangeArrowheads="1"/>
          </p:cNvSpPr>
          <p:nvPr/>
        </p:nvSpPr>
        <p:spPr bwMode="auto">
          <a:xfrm>
            <a:off x="323528" y="980728"/>
            <a:ext cx="8352928" cy="406265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de-DE" altLang="de-DE" dirty="0">
              <a:sym typeface="Wingdings" panose="05000000000000000000" pitchFamily="2" charset="2"/>
            </a:endParaRPr>
          </a:p>
          <a:p>
            <a:r>
              <a:rPr lang="de-DE" altLang="de-DE" dirty="0" err="1">
                <a:solidFill>
                  <a:srgbClr val="0070C0"/>
                </a:solidFill>
                <a:sym typeface="Wingdings" panose="05000000000000000000" pitchFamily="2" charset="2"/>
              </a:rPr>
              <a:t>Keypoint</a:t>
            </a:r>
            <a:r>
              <a:rPr lang="de-DE" altLang="de-DE" dirty="0">
                <a:solidFill>
                  <a:srgbClr val="0070C0"/>
                </a:solidFill>
                <a:sym typeface="Wingdings" panose="05000000000000000000" pitchFamily="2" charset="2"/>
              </a:rPr>
              <a:t> </a:t>
            </a:r>
            <a:r>
              <a:rPr lang="de-DE" altLang="de-DE" dirty="0" err="1">
                <a:solidFill>
                  <a:srgbClr val="0070C0"/>
                </a:solidFill>
                <a:sym typeface="Wingdings" panose="05000000000000000000" pitchFamily="2" charset="2"/>
              </a:rPr>
              <a:t>detection</a:t>
            </a:r>
            <a:r>
              <a:rPr lang="de-DE" altLang="de-DE" dirty="0">
                <a:solidFill>
                  <a:srgbClr val="0070C0"/>
                </a:solidFill>
                <a:sym typeface="Wingdings" panose="05000000000000000000" pitchFamily="2" charset="2"/>
              </a:rPr>
              <a:t> </a:t>
            </a:r>
            <a:r>
              <a:rPr lang="de-DE" altLang="de-DE" dirty="0">
                <a:sym typeface="Wingdings" panose="05000000000000000000" pitchFamily="2" charset="2"/>
              </a:rPr>
              <a:t>= automatisches Erkennen von Gelenksmittelpunkten (Bewegungen) in 2d und 3d</a:t>
            </a:r>
          </a:p>
          <a:p>
            <a:endParaRPr lang="de-DE" altLang="de-DE" dirty="0">
              <a:sym typeface="Wingdings" panose="05000000000000000000" pitchFamily="2" charset="2"/>
            </a:endParaRPr>
          </a:p>
          <a:p>
            <a:r>
              <a:rPr lang="de-DE" altLang="de-DE" sz="1400" dirty="0">
                <a:hlinkClick r:id="rId3"/>
              </a:rPr>
              <a:t>https://www.linkedin.com/posts/visionarynet_artificialintelligence-machinelearning-ml-activity-7035159858131681280-yv4x?utm_source=share&amp;utm_medium=member_ios</a:t>
            </a:r>
            <a:endParaRPr lang="de-DE" altLang="de-DE" sz="1400" dirty="0"/>
          </a:p>
          <a:p>
            <a:endParaRPr lang="de-DE" altLang="de-DE" sz="1400" dirty="0"/>
          </a:p>
          <a:p>
            <a:r>
              <a:rPr lang="de-DE" altLang="de-DE" dirty="0">
                <a:sym typeface="Wingdings" panose="05000000000000000000" pitchFamily="2" charset="2"/>
              </a:rPr>
              <a:t>		</a:t>
            </a:r>
          </a:p>
          <a:p>
            <a:r>
              <a:rPr lang="de-DE" altLang="de-DE" dirty="0">
                <a:sym typeface="Wingdings" panose="05000000000000000000" pitchFamily="2" charset="2"/>
              </a:rPr>
              <a:t>Erspart einem die Digitalisierung! </a:t>
            </a:r>
          </a:p>
          <a:p>
            <a:pPr marL="342900" indent="-342900">
              <a:buFont typeface="Arial" panose="020B0604020202020204" pitchFamily="34" charset="0"/>
              <a:buChar char="•"/>
            </a:pPr>
            <a:r>
              <a:rPr lang="de-DE" altLang="de-DE" dirty="0">
                <a:sym typeface="Wingdings" panose="05000000000000000000" pitchFamily="2" charset="2"/>
              </a:rPr>
              <a:t>	leider nicht immer genau genug</a:t>
            </a:r>
          </a:p>
          <a:p>
            <a:pPr marL="342900" indent="-342900">
              <a:buFont typeface="Arial" panose="020B0604020202020204" pitchFamily="34" charset="0"/>
              <a:buChar char="•"/>
            </a:pPr>
            <a:r>
              <a:rPr lang="de-DE" altLang="de-DE" dirty="0">
                <a:sym typeface="Wingdings" panose="05000000000000000000" pitchFamily="2" charset="2"/>
              </a:rPr>
              <a:t>	Softwareprodukte verbessern sich rasch</a:t>
            </a:r>
          </a:p>
          <a:p>
            <a:pPr marL="342900" indent="-342900">
              <a:buFont typeface="Arial" panose="020B0604020202020204" pitchFamily="34" charset="0"/>
              <a:buChar char="•"/>
            </a:pPr>
            <a:r>
              <a:rPr lang="de-DE" altLang="de-DE" dirty="0">
                <a:sym typeface="Wingdings" panose="05000000000000000000" pitchFamily="2" charset="2"/>
              </a:rPr>
              <a:t>	Wahrscheinlich „die Bewegungserfassung der Zukunft“</a:t>
            </a:r>
            <a:endParaRPr lang="de-DE" altLang="de-DE" dirty="0"/>
          </a:p>
        </p:txBody>
      </p:sp>
    </p:spTree>
    <p:extLst>
      <p:ext uri="{BB962C8B-B14F-4D97-AF65-F5344CB8AC3E}">
        <p14:creationId xmlns:p14="http://schemas.microsoft.com/office/powerpoint/2010/main" val="373357741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657600" y="2290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4339" name="Rectangle 4"/>
          <p:cNvSpPr>
            <a:spLocks noChangeArrowheads="1"/>
          </p:cNvSpPr>
          <p:nvPr/>
        </p:nvSpPr>
        <p:spPr bwMode="auto">
          <a:xfrm>
            <a:off x="466724" y="152400"/>
            <a:ext cx="81377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2800" dirty="0">
                <a:solidFill>
                  <a:srgbClr val="0070C0"/>
                </a:solidFill>
                <a:latin typeface="Arial" charset="0"/>
              </a:rPr>
              <a:t>Kraft</a:t>
            </a:r>
            <a:endParaRPr lang="de-DE" altLang="de-DE" dirty="0">
              <a:solidFill>
                <a:srgbClr val="0070C0"/>
              </a:solidFill>
            </a:endParaRPr>
          </a:p>
        </p:txBody>
      </p:sp>
      <p:sp>
        <p:nvSpPr>
          <p:cNvPr id="14340" name="Rectangle 5"/>
          <p:cNvSpPr>
            <a:spLocks noChangeArrowheads="1"/>
          </p:cNvSpPr>
          <p:nvPr/>
        </p:nvSpPr>
        <p:spPr bwMode="auto">
          <a:xfrm>
            <a:off x="466724" y="764780"/>
            <a:ext cx="8477250" cy="5113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de-DE" altLang="de-DE" sz="2000" dirty="0">
                <a:latin typeface="Arial" charset="0"/>
              </a:rPr>
              <a:t>Eine Kraft erkennt man nur an ihrer Wirkung</a:t>
            </a:r>
          </a:p>
          <a:p>
            <a:pPr marL="800100" lvl="1" indent="-342900" eaLnBrk="1" hangingPunct="1">
              <a:lnSpc>
                <a:spcPct val="150000"/>
              </a:lnSpc>
              <a:buFont typeface="Arial" panose="020B0604020202020204" pitchFamily="34" charset="0"/>
              <a:buChar char="•"/>
            </a:pPr>
            <a:r>
              <a:rPr lang="de-DE" altLang="de-DE" sz="2000" dirty="0">
                <a:latin typeface="Arial" charset="0"/>
              </a:rPr>
              <a:t>Eine Kraft kann die Geschwindigkeit oder Bewegungsrichtung eines Körpers ändern</a:t>
            </a:r>
          </a:p>
          <a:p>
            <a:pPr marL="800100" lvl="1" indent="-342900" eaLnBrk="1" hangingPunct="1">
              <a:lnSpc>
                <a:spcPct val="150000"/>
              </a:lnSpc>
              <a:buFont typeface="Arial" panose="020B0604020202020204" pitchFamily="34" charset="0"/>
              <a:buChar char="•"/>
            </a:pPr>
            <a:r>
              <a:rPr lang="de-DE" altLang="de-DE" sz="2000" dirty="0">
                <a:latin typeface="Arial" charset="0"/>
              </a:rPr>
              <a:t>Ein Kräftepaar kann einen Körper verformen (Deformation)</a:t>
            </a:r>
            <a:endParaRPr lang="de-DE" altLang="de-DE" dirty="0">
              <a:latin typeface="Arial" charset="0"/>
            </a:endParaRPr>
          </a:p>
          <a:p>
            <a:pPr eaLnBrk="1" hangingPunct="1">
              <a:lnSpc>
                <a:spcPct val="150000"/>
              </a:lnSpc>
            </a:pPr>
            <a:endParaRPr lang="de-DE" altLang="de-DE" sz="2000" dirty="0">
              <a:latin typeface="Arial" charset="0"/>
            </a:endParaRPr>
          </a:p>
          <a:p>
            <a:pPr eaLnBrk="1" hangingPunct="1">
              <a:lnSpc>
                <a:spcPct val="150000"/>
              </a:lnSpc>
            </a:pPr>
            <a:r>
              <a:rPr lang="de-DE" altLang="de-DE" sz="2000" dirty="0">
                <a:latin typeface="Arial" charset="0"/>
              </a:rPr>
              <a:t>Zwei Arten der Deformation:</a:t>
            </a:r>
          </a:p>
          <a:p>
            <a:pPr marL="800100" lvl="1" indent="-342900">
              <a:lnSpc>
                <a:spcPct val="150000"/>
              </a:lnSpc>
              <a:buFont typeface="Arial" panose="020B0604020202020204" pitchFamily="34" charset="0"/>
              <a:buChar char="•"/>
            </a:pPr>
            <a:r>
              <a:rPr lang="de-DE" altLang="de-DE" sz="2000" dirty="0">
                <a:solidFill>
                  <a:srgbClr val="0070C0"/>
                </a:solidFill>
                <a:latin typeface="Arial" charset="0"/>
              </a:rPr>
              <a:t>Elastizität: </a:t>
            </a:r>
            <a:r>
              <a:rPr lang="de-DE" altLang="de-DE" sz="2000" dirty="0">
                <a:latin typeface="Arial" charset="0"/>
              </a:rPr>
              <a:t>Fähigkeit von Stoffen, eine Formänderung rückgängig 		zu machen, sobald die einwirkende Kraft wegfällt.</a:t>
            </a:r>
          </a:p>
          <a:p>
            <a:pPr marL="800100" lvl="1" indent="-342900">
              <a:lnSpc>
                <a:spcPct val="150000"/>
              </a:lnSpc>
              <a:buFont typeface="Arial" panose="020B0604020202020204" pitchFamily="34" charset="0"/>
              <a:buChar char="•"/>
            </a:pPr>
            <a:r>
              <a:rPr lang="de-DE" altLang="de-DE" sz="2000" dirty="0">
                <a:solidFill>
                  <a:srgbClr val="0070C0"/>
                </a:solidFill>
                <a:latin typeface="Arial" charset="0"/>
              </a:rPr>
              <a:t>Plastizität: </a:t>
            </a:r>
            <a:r>
              <a:rPr lang="de-DE" altLang="de-DE" sz="2000" dirty="0">
                <a:latin typeface="Arial" charset="0"/>
              </a:rPr>
              <a:t>Vermögen eines Werkstoffes, seine Gestalt beizubehalten, die durch eine Krafteinwirkung entstanden ist. </a:t>
            </a:r>
          </a:p>
          <a:p>
            <a:pPr>
              <a:lnSpc>
                <a:spcPct val="150000"/>
              </a:lnSpc>
            </a:pPr>
            <a:endParaRPr lang="de-DE" altLang="de-DE" sz="2000" dirty="0">
              <a:latin typeface="Arial" charset="0"/>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7" name="Rectangle 3"/>
          <p:cNvSpPr>
            <a:spLocks noChangeArrowheads="1"/>
          </p:cNvSpPr>
          <p:nvPr/>
        </p:nvSpPr>
        <p:spPr bwMode="auto">
          <a:xfrm>
            <a:off x="3657600" y="22907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661508" name="Rectangle 4"/>
          <p:cNvSpPr>
            <a:spLocks noChangeArrowheads="1"/>
          </p:cNvSpPr>
          <p:nvPr/>
        </p:nvSpPr>
        <p:spPr bwMode="auto">
          <a:xfrm>
            <a:off x="4479925" y="3081338"/>
            <a:ext cx="184150" cy="695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sz="4400" i="0">
              <a:solidFill>
                <a:srgbClr val="000000"/>
              </a:solidFill>
              <a:latin typeface="Times New Roman" pitchFamily="18" charset="0"/>
            </a:endParaRPr>
          </a:p>
        </p:txBody>
      </p:sp>
      <p:graphicFrame>
        <p:nvGraphicFramePr>
          <p:cNvPr id="3" name="Tabelle 2"/>
          <p:cNvGraphicFramePr>
            <a:graphicFrameLocks noGrp="1"/>
          </p:cNvGraphicFramePr>
          <p:nvPr>
            <p:extLst>
              <p:ext uri="{D42A27DB-BD31-4B8C-83A1-F6EECF244321}">
                <p14:modId xmlns:p14="http://schemas.microsoft.com/office/powerpoint/2010/main" val="373872922"/>
              </p:ext>
            </p:extLst>
          </p:nvPr>
        </p:nvGraphicFramePr>
        <p:xfrm>
          <a:off x="483482" y="1530965"/>
          <a:ext cx="7992886" cy="4925514"/>
        </p:xfrm>
        <a:graphic>
          <a:graphicData uri="http://schemas.openxmlformats.org/drawingml/2006/table">
            <a:tbl>
              <a:tblPr/>
              <a:tblGrid>
                <a:gridCol w="2808311">
                  <a:extLst>
                    <a:ext uri="{9D8B030D-6E8A-4147-A177-3AD203B41FA5}">
                      <a16:colId xmlns:a16="http://schemas.microsoft.com/office/drawing/2014/main" val="809107221"/>
                    </a:ext>
                  </a:extLst>
                </a:gridCol>
                <a:gridCol w="5184575">
                  <a:extLst>
                    <a:ext uri="{9D8B030D-6E8A-4147-A177-3AD203B41FA5}">
                      <a16:colId xmlns:a16="http://schemas.microsoft.com/office/drawing/2014/main" val="433001568"/>
                    </a:ext>
                  </a:extLst>
                </a:gridCol>
              </a:tblGrid>
              <a:tr h="589878">
                <a:tc>
                  <a:txBody>
                    <a:bodyPr/>
                    <a:lstStyle/>
                    <a:p>
                      <a:r>
                        <a:rPr lang="de-AT" sz="2000" dirty="0">
                          <a:solidFill>
                            <a:schemeClr val="bg2"/>
                          </a:solidFill>
                        </a:rPr>
                        <a:t>Gewicht</a:t>
                      </a:r>
                    </a:p>
                  </a:txBody>
                  <a:tcPr marL="7568" marR="7568" marT="3784" marB="3784" anchor="ctr">
                    <a:lnL>
                      <a:noFill/>
                    </a:lnL>
                    <a:lnR>
                      <a:noFill/>
                    </a:lnR>
                    <a:lnT>
                      <a:noFill/>
                    </a:lnT>
                    <a:lnB>
                      <a:noFill/>
                    </a:lnB>
                  </a:tcPr>
                </a:tc>
                <a:tc>
                  <a:txBody>
                    <a:bodyPr/>
                    <a:lstStyle/>
                    <a:p>
                      <a:r>
                        <a:rPr lang="de-AT" sz="2000" dirty="0">
                          <a:solidFill>
                            <a:schemeClr val="bg2"/>
                          </a:solidFill>
                        </a:rPr>
                        <a:t>LPMS-B2: 12 g</a:t>
                      </a:r>
                      <a:br>
                        <a:rPr lang="de-AT" sz="2000" dirty="0">
                          <a:solidFill>
                            <a:schemeClr val="bg2"/>
                          </a:solidFill>
                        </a:rPr>
                      </a:br>
                      <a:r>
                        <a:rPr lang="de-AT" sz="2000" dirty="0">
                          <a:solidFill>
                            <a:schemeClr val="bg2"/>
                          </a:solidFill>
                        </a:rPr>
                        <a:t>LPMS-B2 OEM: 2 g</a:t>
                      </a:r>
                    </a:p>
                  </a:txBody>
                  <a:tcPr marL="7568" marR="7568" marT="3784" marB="3784" anchor="ctr">
                    <a:lnL>
                      <a:noFill/>
                    </a:lnL>
                    <a:lnR>
                      <a:noFill/>
                    </a:lnR>
                    <a:lnT>
                      <a:noFill/>
                    </a:lnT>
                    <a:lnB>
                      <a:noFill/>
                    </a:lnB>
                  </a:tcPr>
                </a:tc>
                <a:extLst>
                  <a:ext uri="{0D108BD9-81ED-4DB2-BD59-A6C34878D82A}">
                    <a16:rowId xmlns:a16="http://schemas.microsoft.com/office/drawing/2014/main" val="2059205704"/>
                  </a:ext>
                </a:extLst>
              </a:tr>
              <a:tr h="487849">
                <a:tc>
                  <a:txBody>
                    <a:bodyPr/>
                    <a:lstStyle/>
                    <a:p>
                      <a:r>
                        <a:rPr lang="de-AT" sz="2000" dirty="0">
                          <a:solidFill>
                            <a:schemeClr val="bg2"/>
                          </a:solidFill>
                        </a:rPr>
                        <a:t>Abstand</a:t>
                      </a:r>
                      <a:r>
                        <a:rPr lang="de-AT" sz="2000" baseline="0" dirty="0">
                          <a:solidFill>
                            <a:schemeClr val="bg2"/>
                          </a:solidFill>
                        </a:rPr>
                        <a:t> Sensor Computer</a:t>
                      </a:r>
                      <a:endParaRPr lang="de-AT" sz="2000" dirty="0">
                        <a:solidFill>
                          <a:schemeClr val="bg2"/>
                        </a:solidFill>
                      </a:endParaRPr>
                    </a:p>
                  </a:txBody>
                  <a:tcPr marL="7568" marR="7568" marT="3784" marB="3784" anchor="ctr">
                    <a:lnL>
                      <a:noFill/>
                    </a:lnL>
                    <a:lnR>
                      <a:noFill/>
                    </a:lnR>
                    <a:lnT>
                      <a:noFill/>
                    </a:lnT>
                    <a:lnB>
                      <a:noFill/>
                    </a:lnB>
                  </a:tcPr>
                </a:tc>
                <a:tc>
                  <a:txBody>
                    <a:bodyPr/>
                    <a:lstStyle/>
                    <a:p>
                      <a:r>
                        <a:rPr lang="de-AT" sz="2000" dirty="0">
                          <a:solidFill>
                            <a:schemeClr val="bg2"/>
                          </a:solidFill>
                        </a:rPr>
                        <a:t>&lt; 20 m</a:t>
                      </a:r>
                    </a:p>
                  </a:txBody>
                  <a:tcPr marL="7568" marR="7568" marT="3784" marB="3784" anchor="ctr">
                    <a:lnL>
                      <a:noFill/>
                    </a:lnL>
                    <a:lnR>
                      <a:noFill/>
                    </a:lnR>
                    <a:lnT>
                      <a:noFill/>
                    </a:lnT>
                    <a:lnB>
                      <a:noFill/>
                    </a:lnB>
                  </a:tcPr>
                </a:tc>
                <a:extLst>
                  <a:ext uri="{0D108BD9-81ED-4DB2-BD59-A6C34878D82A}">
                    <a16:rowId xmlns:a16="http://schemas.microsoft.com/office/drawing/2014/main" val="4030308275"/>
                  </a:ext>
                </a:extLst>
              </a:tr>
              <a:tr h="0">
                <a:tc>
                  <a:txBody>
                    <a:bodyPr/>
                    <a:lstStyle/>
                    <a:p>
                      <a:r>
                        <a:rPr lang="de-AT" sz="2000" dirty="0">
                          <a:solidFill>
                            <a:schemeClr val="bg2"/>
                          </a:solidFill>
                        </a:rPr>
                        <a:t>Kann auch als Datenlogger verwendet werden</a:t>
                      </a:r>
                    </a:p>
                  </a:txBody>
                  <a:tcPr marL="7568" marR="7568" marT="3784" marB="3784" anchor="ctr">
                    <a:lnL>
                      <a:noFill/>
                    </a:lnL>
                    <a:lnR>
                      <a:noFill/>
                    </a:lnR>
                    <a:lnT>
                      <a:noFill/>
                    </a:lnT>
                    <a:lnB>
                      <a:noFill/>
                    </a:lnB>
                  </a:tcPr>
                </a:tc>
                <a:tc>
                  <a:txBody>
                    <a:bodyPr/>
                    <a:lstStyle/>
                    <a:p>
                      <a:endParaRPr lang="de-AT" sz="2000" dirty="0">
                        <a:solidFill>
                          <a:schemeClr val="bg2"/>
                        </a:solidFill>
                      </a:endParaRPr>
                    </a:p>
                  </a:txBody>
                  <a:tcPr marL="7568" marR="7568" marT="3784" marB="3784" anchor="ctr">
                    <a:lnL>
                      <a:noFill/>
                    </a:lnL>
                    <a:lnR>
                      <a:noFill/>
                    </a:lnR>
                    <a:lnT>
                      <a:noFill/>
                    </a:lnT>
                    <a:lnB>
                      <a:noFill/>
                    </a:lnB>
                  </a:tcPr>
                </a:tc>
                <a:extLst>
                  <a:ext uri="{0D108BD9-81ED-4DB2-BD59-A6C34878D82A}">
                    <a16:rowId xmlns:a16="http://schemas.microsoft.com/office/drawing/2014/main" val="2010617281"/>
                  </a:ext>
                </a:extLst>
              </a:tr>
              <a:tr h="75894">
                <a:tc>
                  <a:txBody>
                    <a:bodyPr/>
                    <a:lstStyle/>
                    <a:p>
                      <a:endParaRPr lang="de-AT" sz="2000" dirty="0">
                        <a:solidFill>
                          <a:schemeClr val="bg2"/>
                        </a:solidFill>
                      </a:endParaRPr>
                    </a:p>
                  </a:txBody>
                  <a:tcPr marL="7568" marR="7568" marT="3784" marB="3784" anchor="ctr">
                    <a:lnL>
                      <a:noFill/>
                    </a:lnL>
                    <a:lnR>
                      <a:noFill/>
                    </a:lnR>
                    <a:lnT>
                      <a:noFill/>
                    </a:lnT>
                    <a:lnB>
                      <a:noFill/>
                    </a:lnB>
                  </a:tcPr>
                </a:tc>
                <a:tc>
                  <a:txBody>
                    <a:bodyPr/>
                    <a:lstStyle/>
                    <a:p>
                      <a:endParaRPr lang="de-AT" sz="2000" dirty="0">
                        <a:solidFill>
                          <a:schemeClr val="bg2"/>
                        </a:solidFill>
                      </a:endParaRPr>
                    </a:p>
                  </a:txBody>
                  <a:tcPr marL="7568" marR="7568" marT="3784" marB="3784" anchor="ctr">
                    <a:lnL>
                      <a:noFill/>
                    </a:lnL>
                    <a:lnR>
                      <a:noFill/>
                    </a:lnR>
                    <a:lnT>
                      <a:noFill/>
                    </a:lnT>
                    <a:lnB>
                      <a:noFill/>
                    </a:lnB>
                  </a:tcPr>
                </a:tc>
                <a:extLst>
                  <a:ext uri="{0D108BD9-81ED-4DB2-BD59-A6C34878D82A}">
                    <a16:rowId xmlns:a16="http://schemas.microsoft.com/office/drawing/2014/main" val="4067677948"/>
                  </a:ext>
                </a:extLst>
              </a:tr>
              <a:tr h="487849">
                <a:tc>
                  <a:txBody>
                    <a:bodyPr/>
                    <a:lstStyle/>
                    <a:p>
                      <a:r>
                        <a:rPr lang="de-AT" sz="2000" dirty="0">
                          <a:solidFill>
                            <a:schemeClr val="bg2"/>
                          </a:solidFill>
                        </a:rPr>
                        <a:t>Beschleunigungsmesser</a:t>
                      </a:r>
                    </a:p>
                  </a:txBody>
                  <a:tcPr marL="7568" marR="7568" marT="3784" marB="3784" anchor="ctr">
                    <a:lnL>
                      <a:noFill/>
                    </a:lnL>
                    <a:lnR>
                      <a:noFill/>
                    </a:lnR>
                    <a:lnT>
                      <a:noFill/>
                    </a:lnT>
                    <a:lnB>
                      <a:noFill/>
                    </a:lnB>
                  </a:tcPr>
                </a:tc>
                <a:tc>
                  <a:txBody>
                    <a:bodyPr/>
                    <a:lstStyle/>
                    <a:p>
                      <a:r>
                        <a:rPr lang="en-US" sz="2000" dirty="0">
                          <a:solidFill>
                            <a:schemeClr val="bg2"/>
                          </a:solidFill>
                        </a:rPr>
                        <a:t>3 </a:t>
                      </a:r>
                      <a:r>
                        <a:rPr lang="en-US" sz="2000" dirty="0" err="1">
                          <a:solidFill>
                            <a:schemeClr val="bg2"/>
                          </a:solidFill>
                        </a:rPr>
                        <a:t>Achsen</a:t>
                      </a:r>
                      <a:r>
                        <a:rPr lang="en-US" sz="2000" dirty="0">
                          <a:solidFill>
                            <a:schemeClr val="bg2"/>
                          </a:solidFill>
                        </a:rPr>
                        <a:t>, ±2 / ±4 / ±8 / ±</a:t>
                      </a:r>
                      <a:r>
                        <a:rPr lang="en-US" sz="2000" b="1" dirty="0">
                          <a:solidFill>
                            <a:schemeClr val="bg2"/>
                          </a:solidFill>
                        </a:rPr>
                        <a:t>16 g</a:t>
                      </a:r>
                      <a:r>
                        <a:rPr lang="en-US" sz="2000" dirty="0">
                          <a:solidFill>
                            <a:schemeClr val="bg2"/>
                          </a:solidFill>
                        </a:rPr>
                        <a:t>, 16 bit</a:t>
                      </a:r>
                    </a:p>
                  </a:txBody>
                  <a:tcPr marL="7568" marR="7568" marT="3784" marB="3784" anchor="ctr">
                    <a:lnL>
                      <a:noFill/>
                    </a:lnL>
                    <a:lnR>
                      <a:noFill/>
                    </a:lnR>
                    <a:lnT>
                      <a:noFill/>
                    </a:lnT>
                    <a:lnB>
                      <a:noFill/>
                    </a:lnB>
                  </a:tcPr>
                </a:tc>
                <a:extLst>
                  <a:ext uri="{0D108BD9-81ED-4DB2-BD59-A6C34878D82A}">
                    <a16:rowId xmlns:a16="http://schemas.microsoft.com/office/drawing/2014/main" val="570320377"/>
                  </a:ext>
                </a:extLst>
              </a:tr>
              <a:tr h="589878">
                <a:tc>
                  <a:txBody>
                    <a:bodyPr/>
                    <a:lstStyle/>
                    <a:p>
                      <a:r>
                        <a:rPr lang="de-AT" sz="2000" dirty="0">
                          <a:solidFill>
                            <a:schemeClr val="bg2"/>
                          </a:solidFill>
                        </a:rPr>
                        <a:t>Winkelgeschwindigkeit (</a:t>
                      </a:r>
                      <a:r>
                        <a:rPr lang="de-AT" sz="2000" dirty="0" err="1">
                          <a:solidFill>
                            <a:schemeClr val="bg2"/>
                          </a:solidFill>
                        </a:rPr>
                        <a:t>Gyroscope</a:t>
                      </a:r>
                      <a:r>
                        <a:rPr lang="de-AT" sz="2000" dirty="0">
                          <a:solidFill>
                            <a:schemeClr val="bg2"/>
                          </a:solidFill>
                        </a:rPr>
                        <a:t>)</a:t>
                      </a:r>
                    </a:p>
                  </a:txBody>
                  <a:tcPr marL="7568" marR="7568" marT="3784" marB="3784" anchor="ctr">
                    <a:lnL>
                      <a:noFill/>
                    </a:lnL>
                    <a:lnR>
                      <a:noFill/>
                    </a:lnR>
                    <a:lnT>
                      <a:noFill/>
                    </a:lnT>
                    <a:lnB>
                      <a:noFill/>
                    </a:lnB>
                  </a:tcPr>
                </a:tc>
                <a:tc>
                  <a:txBody>
                    <a:bodyPr/>
                    <a:lstStyle/>
                    <a:p>
                      <a:r>
                        <a:rPr lang="en-US" sz="2000" dirty="0">
                          <a:solidFill>
                            <a:schemeClr val="bg2"/>
                          </a:solidFill>
                        </a:rPr>
                        <a:t>3 axes, ±125 / ±245 / ±500 / ±1000 / </a:t>
                      </a:r>
                      <a:r>
                        <a:rPr lang="en-US" sz="2000" b="1" dirty="0">
                          <a:solidFill>
                            <a:schemeClr val="bg2"/>
                          </a:solidFill>
                        </a:rPr>
                        <a:t>±2000 °/s</a:t>
                      </a:r>
                      <a:r>
                        <a:rPr lang="en-US" sz="2000" dirty="0">
                          <a:solidFill>
                            <a:schemeClr val="bg2"/>
                          </a:solidFill>
                        </a:rPr>
                        <a:t>, 16 bit</a:t>
                      </a:r>
                    </a:p>
                  </a:txBody>
                  <a:tcPr marL="7568" marR="7568" marT="3784" marB="3784" anchor="ctr">
                    <a:lnL>
                      <a:noFill/>
                    </a:lnL>
                    <a:lnR>
                      <a:noFill/>
                    </a:lnR>
                    <a:lnT>
                      <a:noFill/>
                    </a:lnT>
                    <a:lnB>
                      <a:noFill/>
                    </a:lnB>
                  </a:tcPr>
                </a:tc>
                <a:extLst>
                  <a:ext uri="{0D108BD9-81ED-4DB2-BD59-A6C34878D82A}">
                    <a16:rowId xmlns:a16="http://schemas.microsoft.com/office/drawing/2014/main" val="3019702130"/>
                  </a:ext>
                </a:extLst>
              </a:tr>
              <a:tr h="353858">
                <a:tc>
                  <a:txBody>
                    <a:bodyPr/>
                    <a:lstStyle/>
                    <a:p>
                      <a:r>
                        <a:rPr lang="de-AT" sz="2000" dirty="0">
                          <a:solidFill>
                            <a:schemeClr val="bg2"/>
                          </a:solidFill>
                        </a:rPr>
                        <a:t>Magnetometer</a:t>
                      </a:r>
                    </a:p>
                  </a:txBody>
                  <a:tcPr marL="7568" marR="7568" marT="3784" marB="3784" anchor="ctr">
                    <a:lnL>
                      <a:noFill/>
                    </a:lnL>
                    <a:lnR>
                      <a:noFill/>
                    </a:lnR>
                    <a:lnT>
                      <a:noFill/>
                    </a:lnT>
                    <a:lnB>
                      <a:noFill/>
                    </a:lnB>
                  </a:tcPr>
                </a:tc>
                <a:tc>
                  <a:txBody>
                    <a:bodyPr/>
                    <a:lstStyle/>
                    <a:p>
                      <a:r>
                        <a:rPr lang="fr-FR" sz="2000" dirty="0">
                          <a:solidFill>
                            <a:schemeClr val="bg2"/>
                          </a:solidFill>
                        </a:rPr>
                        <a:t>3 axes, ± 4 / ± 8 / ± 12 / ± 16 gauss, 16 bit</a:t>
                      </a:r>
                    </a:p>
                  </a:txBody>
                  <a:tcPr marL="7568" marR="7568" marT="3784" marB="3784" anchor="ctr">
                    <a:lnL>
                      <a:noFill/>
                    </a:lnL>
                    <a:lnR>
                      <a:noFill/>
                    </a:lnR>
                    <a:lnT>
                      <a:noFill/>
                    </a:lnT>
                    <a:lnB>
                      <a:noFill/>
                    </a:lnB>
                  </a:tcPr>
                </a:tc>
                <a:extLst>
                  <a:ext uri="{0D108BD9-81ED-4DB2-BD59-A6C34878D82A}">
                    <a16:rowId xmlns:a16="http://schemas.microsoft.com/office/drawing/2014/main" val="2124003499"/>
                  </a:ext>
                </a:extLst>
              </a:tr>
              <a:tr h="359708">
                <a:tc>
                  <a:txBody>
                    <a:bodyPr/>
                    <a:lstStyle/>
                    <a:p>
                      <a:endParaRPr lang="de-AT" sz="2000" dirty="0">
                        <a:solidFill>
                          <a:schemeClr val="bg2"/>
                        </a:solidFill>
                      </a:endParaRPr>
                    </a:p>
                  </a:txBody>
                  <a:tcPr marL="7568" marR="7568" marT="3784" marB="3784" anchor="ctr">
                    <a:lnL>
                      <a:noFill/>
                    </a:lnL>
                    <a:lnR>
                      <a:noFill/>
                    </a:lnR>
                    <a:lnT>
                      <a:noFill/>
                    </a:lnT>
                    <a:lnB>
                      <a:noFill/>
                    </a:lnB>
                  </a:tcPr>
                </a:tc>
                <a:tc>
                  <a:txBody>
                    <a:bodyPr/>
                    <a:lstStyle/>
                    <a:p>
                      <a:endParaRPr lang="de-AT" sz="1600" dirty="0">
                        <a:solidFill>
                          <a:schemeClr val="bg2"/>
                        </a:solidFill>
                      </a:endParaRPr>
                    </a:p>
                  </a:txBody>
                  <a:tcPr marL="7568" marR="7568" marT="3784" marB="3784" anchor="ctr">
                    <a:lnL>
                      <a:noFill/>
                    </a:lnL>
                    <a:lnR>
                      <a:noFill/>
                    </a:lnR>
                    <a:lnT>
                      <a:noFill/>
                    </a:lnT>
                    <a:lnB>
                      <a:noFill/>
                    </a:lnB>
                  </a:tcPr>
                </a:tc>
                <a:extLst>
                  <a:ext uri="{0D108BD9-81ED-4DB2-BD59-A6C34878D82A}">
                    <a16:rowId xmlns:a16="http://schemas.microsoft.com/office/drawing/2014/main" val="3707657311"/>
                  </a:ext>
                </a:extLst>
              </a:tr>
              <a:tr h="325891">
                <a:tc>
                  <a:txBody>
                    <a:bodyPr/>
                    <a:lstStyle/>
                    <a:p>
                      <a:r>
                        <a:rPr lang="de-AT" sz="2000" dirty="0">
                          <a:solidFill>
                            <a:schemeClr val="bg2"/>
                          </a:solidFill>
                        </a:rPr>
                        <a:t>Ausgabedaten</a:t>
                      </a:r>
                    </a:p>
                  </a:txBody>
                  <a:tcPr marL="7568" marR="7568" marT="3784" marB="3784" anchor="ctr">
                    <a:lnL>
                      <a:noFill/>
                    </a:lnL>
                    <a:lnR>
                      <a:noFill/>
                    </a:lnR>
                    <a:lnT>
                      <a:noFill/>
                    </a:lnT>
                    <a:lnB>
                      <a:noFill/>
                    </a:lnB>
                  </a:tcPr>
                </a:tc>
                <a:tc>
                  <a:txBody>
                    <a:bodyPr/>
                    <a:lstStyle/>
                    <a:p>
                      <a:r>
                        <a:rPr lang="de-AT" sz="2000" dirty="0" err="1">
                          <a:solidFill>
                            <a:schemeClr val="bg2"/>
                          </a:solidFill>
                        </a:rPr>
                        <a:t>Raw</a:t>
                      </a:r>
                      <a:r>
                        <a:rPr lang="de-AT" sz="2000" dirty="0">
                          <a:solidFill>
                            <a:schemeClr val="bg2"/>
                          </a:solidFill>
                        </a:rPr>
                        <a:t> </a:t>
                      </a:r>
                      <a:r>
                        <a:rPr lang="de-AT" sz="2000" dirty="0" err="1">
                          <a:solidFill>
                            <a:schemeClr val="bg2"/>
                          </a:solidFill>
                        </a:rPr>
                        <a:t>data</a:t>
                      </a:r>
                      <a:r>
                        <a:rPr lang="de-AT" sz="2000" dirty="0">
                          <a:solidFill>
                            <a:schemeClr val="bg2"/>
                          </a:solidFill>
                        </a:rPr>
                        <a:t> / Euler Winkel / Quaternion Winkel</a:t>
                      </a:r>
                    </a:p>
                  </a:txBody>
                  <a:tcPr marL="7568" marR="7568" marT="3784" marB="3784" anchor="ctr">
                    <a:lnL>
                      <a:noFill/>
                    </a:lnL>
                    <a:lnR>
                      <a:noFill/>
                    </a:lnR>
                    <a:lnT>
                      <a:noFill/>
                    </a:lnT>
                    <a:lnB>
                      <a:noFill/>
                    </a:lnB>
                  </a:tcPr>
                </a:tc>
                <a:extLst>
                  <a:ext uri="{0D108BD9-81ED-4DB2-BD59-A6C34878D82A}">
                    <a16:rowId xmlns:a16="http://schemas.microsoft.com/office/drawing/2014/main" val="4235390301"/>
                  </a:ext>
                </a:extLst>
              </a:tr>
              <a:tr h="298556">
                <a:tc>
                  <a:txBody>
                    <a:bodyPr/>
                    <a:lstStyle/>
                    <a:p>
                      <a:r>
                        <a:rPr lang="de-AT" sz="2000" dirty="0">
                          <a:solidFill>
                            <a:schemeClr val="bg2"/>
                          </a:solidFill>
                        </a:rPr>
                        <a:t>Messfrequenz</a:t>
                      </a:r>
                    </a:p>
                  </a:txBody>
                  <a:tcPr marL="7568" marR="7568" marT="3784" marB="3784" anchor="ctr">
                    <a:lnL>
                      <a:noFill/>
                    </a:lnL>
                    <a:lnR>
                      <a:noFill/>
                    </a:lnR>
                    <a:lnT>
                      <a:noFill/>
                    </a:lnT>
                    <a:lnB>
                      <a:noFill/>
                    </a:lnB>
                  </a:tcPr>
                </a:tc>
                <a:tc>
                  <a:txBody>
                    <a:bodyPr/>
                    <a:lstStyle/>
                    <a:p>
                      <a:r>
                        <a:rPr lang="de-AT" sz="2000" dirty="0">
                          <a:solidFill>
                            <a:schemeClr val="bg2"/>
                          </a:solidFill>
                        </a:rPr>
                        <a:t>bis 400Hz</a:t>
                      </a:r>
                    </a:p>
                  </a:txBody>
                  <a:tcPr marL="7568" marR="7568" marT="3784" marB="3784" anchor="ctr">
                    <a:lnL>
                      <a:noFill/>
                    </a:lnL>
                    <a:lnR>
                      <a:noFill/>
                    </a:lnR>
                    <a:lnT>
                      <a:noFill/>
                    </a:lnT>
                    <a:lnB>
                      <a:noFill/>
                    </a:lnB>
                  </a:tcPr>
                </a:tc>
                <a:extLst>
                  <a:ext uri="{0D108BD9-81ED-4DB2-BD59-A6C34878D82A}">
                    <a16:rowId xmlns:a16="http://schemas.microsoft.com/office/drawing/2014/main" val="3697370191"/>
                  </a:ext>
                </a:extLst>
              </a:tr>
            </a:tbl>
          </a:graphicData>
        </a:graphic>
      </p:graphicFrame>
      <p:sp>
        <p:nvSpPr>
          <p:cNvPr id="4" name="Rechteck 3"/>
          <p:cNvSpPr/>
          <p:nvPr/>
        </p:nvSpPr>
        <p:spPr>
          <a:xfrm>
            <a:off x="325847" y="231343"/>
            <a:ext cx="8308156" cy="830997"/>
          </a:xfrm>
          <a:prstGeom prst="rect">
            <a:avLst/>
          </a:prstGeom>
        </p:spPr>
        <p:txBody>
          <a:bodyPr wrap="square">
            <a:spAutoFit/>
          </a:bodyPr>
          <a:lstStyle/>
          <a:p>
            <a:r>
              <a:rPr lang="en-US" sz="3200" dirty="0">
                <a:solidFill>
                  <a:srgbClr val="000000"/>
                </a:solidFill>
              </a:rPr>
              <a:t>IMU: </a:t>
            </a:r>
            <a:r>
              <a:rPr lang="en-US" sz="3200" dirty="0" err="1">
                <a:solidFill>
                  <a:srgbClr val="000000"/>
                </a:solidFill>
              </a:rPr>
              <a:t>Inertiale</a:t>
            </a:r>
            <a:r>
              <a:rPr lang="en-US" sz="3200" dirty="0">
                <a:solidFill>
                  <a:srgbClr val="000000"/>
                </a:solidFill>
              </a:rPr>
              <a:t> </a:t>
            </a:r>
            <a:r>
              <a:rPr lang="en-US" sz="3200" dirty="0" err="1">
                <a:solidFill>
                  <a:srgbClr val="000000"/>
                </a:solidFill>
              </a:rPr>
              <a:t>Messeinheit</a:t>
            </a:r>
            <a:r>
              <a:rPr lang="en-US" sz="3200" dirty="0">
                <a:solidFill>
                  <a:srgbClr val="000000"/>
                </a:solidFill>
              </a:rPr>
              <a:t> </a:t>
            </a:r>
          </a:p>
          <a:p>
            <a:r>
              <a:rPr lang="en-US" sz="1600" dirty="0">
                <a:solidFill>
                  <a:srgbClr val="000000"/>
                </a:solidFill>
              </a:rPr>
              <a:t>LPMS-B2mit Bluetooth </a:t>
            </a:r>
            <a:r>
              <a:rPr lang="en-US" sz="1600" dirty="0" err="1">
                <a:solidFill>
                  <a:srgbClr val="000000"/>
                </a:solidFill>
              </a:rPr>
              <a:t>Verbindung</a:t>
            </a:r>
            <a:r>
              <a:rPr lang="en-US" sz="1600" dirty="0"/>
              <a:t> </a:t>
            </a:r>
            <a:endParaRPr lang="de-AT" altLang="de-DE" sz="1600" dirty="0">
              <a:solidFill>
                <a:srgbClr val="000000"/>
              </a:solidFill>
            </a:endParaRPr>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27562" t="19052" r="29126" b="21887"/>
          <a:stretch/>
        </p:blipFill>
        <p:spPr>
          <a:xfrm>
            <a:off x="7124479" y="231343"/>
            <a:ext cx="2019521" cy="1835928"/>
          </a:xfrm>
          <a:prstGeom prst="rect">
            <a:avLst/>
          </a:prstGeom>
        </p:spPr>
      </p:pic>
    </p:spTree>
    <p:extLst>
      <p:ext uri="{BB962C8B-B14F-4D97-AF65-F5344CB8AC3E}">
        <p14:creationId xmlns:p14="http://schemas.microsoft.com/office/powerpoint/2010/main" val="1206112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0" name="Rectangle 2"/>
          <p:cNvSpPr>
            <a:spLocks noGrp="1" noChangeArrowheads="1"/>
          </p:cNvSpPr>
          <p:nvPr>
            <p:ph type="body" idx="1"/>
          </p:nvPr>
        </p:nvSpPr>
        <p:spPr>
          <a:xfrm>
            <a:off x="315913" y="2014538"/>
            <a:ext cx="8239740" cy="4114800"/>
          </a:xfrm>
        </p:spPr>
        <p:txBody>
          <a:bodyPr/>
          <a:lstStyle/>
          <a:p>
            <a:pPr eaLnBrk="1" hangingPunct="1">
              <a:lnSpc>
                <a:spcPct val="90000"/>
              </a:lnSpc>
            </a:pPr>
            <a:r>
              <a:rPr lang="de-DE" altLang="de-DE" sz="2800" dirty="0">
                <a:cs typeface="Arial" charset="0"/>
              </a:rPr>
              <a:t>Messen von beliebig wirkenden 3d-Bodenreaktionskräften, Momenten und dem Kraftangriffspunkt</a:t>
            </a:r>
          </a:p>
          <a:p>
            <a:pPr eaLnBrk="1" hangingPunct="1">
              <a:lnSpc>
                <a:spcPct val="90000"/>
              </a:lnSpc>
            </a:pPr>
            <a:endParaRPr lang="de-DE" altLang="de-DE" sz="2800" dirty="0">
              <a:cs typeface="Arial" charset="0"/>
            </a:endParaRPr>
          </a:p>
          <a:p>
            <a:pPr eaLnBrk="1" hangingPunct="1">
              <a:lnSpc>
                <a:spcPct val="90000"/>
              </a:lnSpc>
            </a:pPr>
            <a:r>
              <a:rPr lang="de-DE" altLang="de-DE" sz="2800" dirty="0">
                <a:cs typeface="Arial" charset="0"/>
              </a:rPr>
              <a:t>Kraftverlauf wird in Echtzeit gemessen</a:t>
            </a:r>
          </a:p>
          <a:p>
            <a:pPr eaLnBrk="1" hangingPunct="1">
              <a:lnSpc>
                <a:spcPct val="90000"/>
              </a:lnSpc>
            </a:pPr>
            <a:endParaRPr lang="de-DE" altLang="de-DE" sz="2800" dirty="0">
              <a:cs typeface="Arial" charset="0"/>
            </a:endParaRPr>
          </a:p>
          <a:p>
            <a:pPr eaLnBrk="1" hangingPunct="1">
              <a:lnSpc>
                <a:spcPct val="90000"/>
              </a:lnSpc>
            </a:pPr>
            <a:r>
              <a:rPr lang="de-DE" altLang="de-DE" sz="2800" dirty="0">
                <a:cs typeface="Arial" charset="0"/>
              </a:rPr>
              <a:t>Die Messdaten lassen sich exportieren und in andere Analyseprogramme importieren</a:t>
            </a:r>
            <a:br>
              <a:rPr lang="de-DE" altLang="de-DE" sz="2800" dirty="0">
                <a:cs typeface="Arial" charset="0"/>
              </a:rPr>
            </a:br>
            <a:endParaRPr lang="de-DE" altLang="de-DE" sz="2800" dirty="0">
              <a:cs typeface="Arial" charset="0"/>
            </a:endParaRPr>
          </a:p>
          <a:p>
            <a:pPr eaLnBrk="1" hangingPunct="1">
              <a:lnSpc>
                <a:spcPct val="90000"/>
              </a:lnSpc>
            </a:pPr>
            <a:endParaRPr lang="de-DE" altLang="de-DE" sz="2800" dirty="0">
              <a:cs typeface="Arial" charset="0"/>
            </a:endParaRPr>
          </a:p>
        </p:txBody>
      </p:sp>
      <p:sp>
        <p:nvSpPr>
          <p:cNvPr id="114691" name="Rectangle 3"/>
          <p:cNvSpPr>
            <a:spLocks noChangeArrowheads="1"/>
          </p:cNvSpPr>
          <p:nvPr/>
        </p:nvSpPr>
        <p:spPr bwMode="auto">
          <a:xfrm>
            <a:off x="315913" y="160338"/>
            <a:ext cx="805338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Arial" charset="0"/>
              </a:rPr>
              <a:t>Dynamometrie:</a:t>
            </a:r>
            <a:r>
              <a:rPr lang="de-DE" altLang="de-DE" sz="3200">
                <a:solidFill>
                  <a:srgbClr val="000099"/>
                </a:solidFill>
                <a:latin typeface="Arial" charset="0"/>
              </a:rPr>
              <a:t> </a:t>
            </a:r>
            <a:r>
              <a:rPr lang="de-DE" altLang="de-DE" sz="2800">
                <a:latin typeface="Arial" charset="0"/>
              </a:rPr>
              <a:t>Kraftmessplatte </a:t>
            </a:r>
            <a:r>
              <a:rPr lang="de-DE" altLang="de-DE" sz="2800">
                <a:solidFill>
                  <a:srgbClr val="000099"/>
                </a:solidFill>
                <a:latin typeface="Arial" charset="0"/>
              </a:rPr>
              <a:t>Systemmerkmale</a:t>
            </a:r>
          </a:p>
        </p:txBody>
      </p:sp>
      <p:pic>
        <p:nvPicPr>
          <p:cNvPr id="1146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900" y="61913"/>
            <a:ext cx="30861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4" name="Rectangle 2"/>
          <p:cNvSpPr>
            <a:spLocks noGrp="1" noChangeArrowheads="1"/>
          </p:cNvSpPr>
          <p:nvPr>
            <p:ph type="body" idx="1"/>
          </p:nvPr>
        </p:nvSpPr>
        <p:spPr>
          <a:xfrm>
            <a:off x="685800" y="1968500"/>
            <a:ext cx="7772400" cy="4114800"/>
          </a:xfrm>
        </p:spPr>
        <p:txBody>
          <a:bodyPr/>
          <a:lstStyle/>
          <a:p>
            <a:pPr eaLnBrk="1" hangingPunct="1"/>
            <a:r>
              <a:rPr lang="de-DE" altLang="de-DE" sz="2800">
                <a:cs typeface="Arial" charset="0"/>
              </a:rPr>
              <a:t>Sprungkrafttest</a:t>
            </a:r>
          </a:p>
          <a:p>
            <a:pPr eaLnBrk="1" hangingPunct="1"/>
            <a:r>
              <a:rPr lang="de-AT" altLang="de-DE" sz="2800">
                <a:cs typeface="Arial" charset="0"/>
              </a:rPr>
              <a:t>Kraftverlauf bei einem Schritt</a:t>
            </a:r>
            <a:endParaRPr lang="de-DE" altLang="de-DE" sz="2800">
              <a:cs typeface="Arial" charset="0"/>
            </a:endParaRPr>
          </a:p>
          <a:p>
            <a:pPr eaLnBrk="1" hangingPunct="1"/>
            <a:r>
              <a:rPr lang="de-AT" altLang="de-DE" sz="2800">
                <a:cs typeface="Arial" charset="0"/>
              </a:rPr>
              <a:t>Exakte Bestimmung Gelenksmomente</a:t>
            </a:r>
          </a:p>
          <a:p>
            <a:pPr eaLnBrk="1" hangingPunct="1"/>
            <a:r>
              <a:rPr lang="de-AT" altLang="de-DE" sz="2800">
                <a:cs typeface="Arial" charset="0"/>
              </a:rPr>
              <a:t>Leistungsdiagnose </a:t>
            </a:r>
          </a:p>
          <a:p>
            <a:pPr eaLnBrk="1" hangingPunct="1"/>
            <a:r>
              <a:rPr lang="de-AT" altLang="de-DE" sz="2800">
                <a:cs typeface="Arial" charset="0"/>
              </a:rPr>
              <a:t>Tapping Test</a:t>
            </a:r>
            <a:endParaRPr lang="de-DE" altLang="de-DE" sz="2800">
              <a:cs typeface="Arial" charset="0"/>
            </a:endParaRPr>
          </a:p>
        </p:txBody>
      </p:sp>
      <p:sp>
        <p:nvSpPr>
          <p:cNvPr id="115715" name="Rectangle 3"/>
          <p:cNvSpPr>
            <a:spLocks noChangeArrowheads="1"/>
          </p:cNvSpPr>
          <p:nvPr/>
        </p:nvSpPr>
        <p:spPr bwMode="auto">
          <a:xfrm>
            <a:off x="685800" y="325438"/>
            <a:ext cx="55213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Arial" charset="0"/>
              </a:rPr>
              <a:t>Dynamometrie:</a:t>
            </a:r>
            <a:r>
              <a:rPr lang="de-DE" altLang="de-DE" sz="3200">
                <a:solidFill>
                  <a:srgbClr val="000099"/>
                </a:solidFill>
                <a:latin typeface="Arial" charset="0"/>
              </a:rPr>
              <a:t> </a:t>
            </a:r>
            <a:r>
              <a:rPr lang="de-DE" altLang="de-DE" sz="2800">
                <a:latin typeface="Arial" charset="0"/>
              </a:rPr>
              <a:t>Kraftmessplatte</a:t>
            </a:r>
            <a:endParaRPr lang="de-DE" altLang="de-DE" sz="2800">
              <a:solidFill>
                <a:srgbClr val="000099"/>
              </a:solidFill>
              <a:latin typeface="Arial" charset="0"/>
            </a:endParaRPr>
          </a:p>
          <a:p>
            <a:pPr eaLnBrk="1" hangingPunct="1"/>
            <a:r>
              <a:rPr lang="de-DE" altLang="de-DE" sz="2800">
                <a:solidFill>
                  <a:srgbClr val="000099"/>
                </a:solidFill>
                <a:latin typeface="Arial" charset="0"/>
              </a:rPr>
              <a:t>Typische Anwendungen</a:t>
            </a:r>
            <a:r>
              <a:rPr lang="de-DE" altLang="de-DE" sz="2800">
                <a:solidFill>
                  <a:srgbClr val="000099"/>
                </a:solidFill>
                <a:latin typeface="Tahoma" pitchFamily="34" charset="0"/>
              </a:rPr>
              <a:t>:</a:t>
            </a:r>
            <a:endParaRPr lang="de-AT" altLang="de-DE" sz="2800">
              <a:solidFill>
                <a:srgbClr val="000099"/>
              </a:solidFill>
              <a:latin typeface="Tahoma"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Rectangle 5"/>
          <p:cNvSpPr>
            <a:spLocks noChangeArrowheads="1"/>
          </p:cNvSpPr>
          <p:nvPr/>
        </p:nvSpPr>
        <p:spPr bwMode="auto">
          <a:xfrm>
            <a:off x="315913" y="160338"/>
            <a:ext cx="805338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Arial" charset="0"/>
              </a:rPr>
              <a:t>Dynamometrie:</a:t>
            </a:r>
            <a:r>
              <a:rPr lang="de-DE" altLang="de-DE" sz="3200">
                <a:solidFill>
                  <a:srgbClr val="000099"/>
                </a:solidFill>
                <a:latin typeface="Arial" charset="0"/>
              </a:rPr>
              <a:t> Kraftmessdosen</a:t>
            </a:r>
            <a:endParaRPr lang="de-DE" altLang="de-DE" sz="2800">
              <a:solidFill>
                <a:srgbClr val="000099"/>
              </a:solidFill>
              <a:latin typeface="Arial" charset="0"/>
            </a:endParaRPr>
          </a:p>
        </p:txBody>
      </p:sp>
      <p:pic>
        <p:nvPicPr>
          <p:cNvPr id="119811" name="Picture 6"/>
          <p:cNvPicPr>
            <a:picLocks noChangeAspect="1" noChangeArrowheads="1"/>
          </p:cNvPicPr>
          <p:nvPr/>
        </p:nvPicPr>
        <p:blipFill>
          <a:blip r:embed="rId3">
            <a:extLst>
              <a:ext uri="{28A0092B-C50C-407E-A947-70E740481C1C}">
                <a14:useLocalDpi xmlns:a14="http://schemas.microsoft.com/office/drawing/2010/main" val="0"/>
              </a:ext>
            </a:extLst>
          </a:blip>
          <a:srcRect l="42235" t="59534" r="4723" b="3999"/>
          <a:stretch>
            <a:fillRect/>
          </a:stretch>
        </p:blipFill>
        <p:spPr bwMode="auto">
          <a:xfrm>
            <a:off x="469900" y="977900"/>
            <a:ext cx="7620000" cy="520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4"/>
          <p:cNvSpPr>
            <a:spLocks noChangeArrowheads="1"/>
          </p:cNvSpPr>
          <p:nvPr/>
        </p:nvSpPr>
        <p:spPr bwMode="auto">
          <a:xfrm>
            <a:off x="2700338" y="2609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pic>
        <p:nvPicPr>
          <p:cNvPr id="117763" name="Picture 5" descr="aunter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690" y="902854"/>
            <a:ext cx="5320145" cy="232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Rectangle 6"/>
          <p:cNvSpPr>
            <a:spLocks noChangeArrowheads="1"/>
          </p:cNvSpPr>
          <p:nvPr/>
        </p:nvSpPr>
        <p:spPr bwMode="auto">
          <a:xfrm>
            <a:off x="315913" y="160338"/>
            <a:ext cx="805338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Arial" charset="0"/>
              </a:rPr>
              <a:t>Dynamometrie:</a:t>
            </a:r>
            <a:r>
              <a:rPr lang="de-DE" altLang="de-DE" sz="3200">
                <a:solidFill>
                  <a:srgbClr val="000099"/>
                </a:solidFill>
                <a:latin typeface="Arial" charset="0"/>
              </a:rPr>
              <a:t> </a:t>
            </a:r>
            <a:r>
              <a:rPr lang="de-DE" altLang="de-DE" sz="2800">
                <a:solidFill>
                  <a:srgbClr val="000099"/>
                </a:solidFill>
                <a:latin typeface="Arial" charset="0"/>
              </a:rPr>
              <a:t>Skidynamometer</a:t>
            </a:r>
          </a:p>
        </p:txBody>
      </p:sp>
      <p:pic>
        <p:nvPicPr>
          <p:cNvPr id="6" name="kistlerdynamometer.avi">
            <a:hlinkClick r:id="" action="ppaction://media"/>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1819563" y="3683577"/>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1027" descr="parome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19225"/>
            <a:ext cx="65532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 Box 1028"/>
          <p:cNvSpPr txBox="1">
            <a:spLocks noChangeArrowheads="1"/>
          </p:cNvSpPr>
          <p:nvPr/>
        </p:nvSpPr>
        <p:spPr bwMode="auto">
          <a:xfrm>
            <a:off x="6918325" y="2124075"/>
            <a:ext cx="19399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de-DE" sz="2800"/>
              <a:t>Datenlogger</a:t>
            </a:r>
            <a:endParaRPr lang="en-US" altLang="de-DE"/>
          </a:p>
        </p:txBody>
      </p:sp>
      <p:sp>
        <p:nvSpPr>
          <p:cNvPr id="120836" name="Text Box 1029"/>
          <p:cNvSpPr txBox="1">
            <a:spLocks noChangeArrowheads="1"/>
          </p:cNvSpPr>
          <p:nvPr/>
        </p:nvSpPr>
        <p:spPr bwMode="auto">
          <a:xfrm>
            <a:off x="6934200" y="4038600"/>
            <a:ext cx="1901825"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de-DE" sz="2800"/>
              <a:t>Druckmess-</a:t>
            </a:r>
          </a:p>
          <a:p>
            <a:pPr eaLnBrk="1" hangingPunct="1"/>
            <a:r>
              <a:rPr lang="en-US" altLang="de-DE" sz="2800"/>
              <a:t>sohlen mit</a:t>
            </a:r>
          </a:p>
          <a:p>
            <a:pPr eaLnBrk="1" hangingPunct="1"/>
            <a:r>
              <a:rPr lang="en-US" altLang="de-DE" sz="2800"/>
              <a:t>24 - 100 </a:t>
            </a:r>
          </a:p>
          <a:p>
            <a:pPr eaLnBrk="1" hangingPunct="1"/>
            <a:r>
              <a:rPr lang="en-US" altLang="de-DE" sz="2800"/>
              <a:t>Sensoren</a:t>
            </a:r>
          </a:p>
          <a:p>
            <a:pPr eaLnBrk="1" hangingPunct="1"/>
            <a:r>
              <a:rPr lang="en-US" altLang="de-DE" sz="2800"/>
              <a:t>je Sohle</a:t>
            </a:r>
            <a:endParaRPr lang="en-US" altLang="de-DE"/>
          </a:p>
        </p:txBody>
      </p:sp>
      <p:sp>
        <p:nvSpPr>
          <p:cNvPr id="120837" name="Rectangle 1031"/>
          <p:cNvSpPr>
            <a:spLocks noChangeArrowheads="1"/>
          </p:cNvSpPr>
          <p:nvPr/>
        </p:nvSpPr>
        <p:spPr bwMode="auto">
          <a:xfrm>
            <a:off x="228600" y="273050"/>
            <a:ext cx="80533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Arial" charset="0"/>
              </a:rPr>
              <a:t>Dynamometrie:</a:t>
            </a:r>
            <a:r>
              <a:rPr lang="de-DE" altLang="de-DE" sz="3200">
                <a:solidFill>
                  <a:srgbClr val="000099"/>
                </a:solidFill>
                <a:latin typeface="Arial" charset="0"/>
              </a:rPr>
              <a:t> Druckmesssohlen</a:t>
            </a:r>
            <a:endParaRPr lang="de-DE" altLang="de-DE" sz="2800">
              <a:solidFill>
                <a:srgbClr val="000099"/>
              </a:solidFill>
              <a:latin typeface="Arial" charset="0"/>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Rectangle 3"/>
          <p:cNvSpPr>
            <a:spLocks noGrp="1" noChangeArrowheads="1"/>
          </p:cNvSpPr>
          <p:nvPr>
            <p:ph type="body" idx="1"/>
          </p:nvPr>
        </p:nvSpPr>
        <p:spPr>
          <a:xfrm>
            <a:off x="509588" y="852487"/>
            <a:ext cx="7772400" cy="5767387"/>
          </a:xfrm>
        </p:spPr>
        <p:txBody>
          <a:bodyPr/>
          <a:lstStyle/>
          <a:p>
            <a:pPr eaLnBrk="1" hangingPunct="1"/>
            <a:r>
              <a:rPr lang="de-AT" altLang="de-DE" sz="2800" dirty="0"/>
              <a:t>Druck wird an mehreren Stellen zwischen Schuhsohle und Fuß gemessen.</a:t>
            </a:r>
          </a:p>
          <a:p>
            <a:pPr eaLnBrk="1" hangingPunct="1"/>
            <a:r>
              <a:rPr lang="de-AT" altLang="de-DE" sz="2800" dirty="0"/>
              <a:t>Messfrequenz: 100 – 300 Hz</a:t>
            </a:r>
          </a:p>
          <a:p>
            <a:pPr eaLnBrk="1" hangingPunct="1"/>
            <a:r>
              <a:rPr lang="de-AT" altLang="de-DE" sz="2800" dirty="0"/>
              <a:t>Messsensoren: 8 – 100 Sensoren pro Sohle</a:t>
            </a:r>
          </a:p>
          <a:p>
            <a:pPr eaLnBrk="1" hangingPunct="1"/>
            <a:r>
              <a:rPr lang="de-AT" altLang="de-DE" sz="2800" dirty="0"/>
              <a:t>Nachteil: Haltbarkeit ist beim Skifahren gering</a:t>
            </a:r>
          </a:p>
          <a:p>
            <a:pPr eaLnBrk="1" hangingPunct="1">
              <a:buFont typeface="Wingdings" pitchFamily="2" charset="2"/>
              <a:buNone/>
            </a:pPr>
            <a:r>
              <a:rPr lang="de-AT" altLang="de-DE" sz="2800" dirty="0"/>
              <a:t>			Teuer</a:t>
            </a:r>
          </a:p>
          <a:p>
            <a:pPr eaLnBrk="1" hangingPunct="1">
              <a:buFont typeface="Wingdings" pitchFamily="2" charset="2"/>
              <a:buNone/>
            </a:pPr>
            <a:r>
              <a:rPr lang="de-AT" altLang="de-DE" sz="2800" dirty="0"/>
              <a:t> </a:t>
            </a:r>
          </a:p>
        </p:txBody>
      </p:sp>
      <p:sp>
        <p:nvSpPr>
          <p:cNvPr id="121859" name="Rectangle 5"/>
          <p:cNvSpPr>
            <a:spLocks noChangeArrowheads="1"/>
          </p:cNvSpPr>
          <p:nvPr/>
        </p:nvSpPr>
        <p:spPr bwMode="auto">
          <a:xfrm>
            <a:off x="228600" y="273050"/>
            <a:ext cx="80533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Arial" charset="0"/>
              </a:rPr>
              <a:t>Dynamometrie:</a:t>
            </a:r>
            <a:r>
              <a:rPr lang="de-DE" altLang="de-DE" sz="3200">
                <a:solidFill>
                  <a:srgbClr val="000099"/>
                </a:solidFill>
                <a:latin typeface="Arial" charset="0"/>
              </a:rPr>
              <a:t> Druckmesssohlen</a:t>
            </a:r>
            <a:endParaRPr lang="de-DE" altLang="de-DE" sz="2800">
              <a:solidFill>
                <a:srgbClr val="000099"/>
              </a:solidFill>
              <a:latin typeface="Arial"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Rectangle 5"/>
          <p:cNvSpPr>
            <a:spLocks noChangeArrowheads="1"/>
          </p:cNvSpPr>
          <p:nvPr/>
        </p:nvSpPr>
        <p:spPr bwMode="auto">
          <a:xfrm>
            <a:off x="228599" y="273050"/>
            <a:ext cx="86201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dirty="0" err="1">
                <a:latin typeface="Arial" charset="0"/>
              </a:rPr>
              <a:t>Dynamometrie</a:t>
            </a:r>
            <a:r>
              <a:rPr lang="de-DE" altLang="de-DE" sz="3200" dirty="0">
                <a:latin typeface="Arial" charset="0"/>
              </a:rPr>
              <a:t>:</a:t>
            </a:r>
            <a:r>
              <a:rPr lang="de-DE" altLang="de-DE" sz="3200" dirty="0">
                <a:solidFill>
                  <a:srgbClr val="000099"/>
                </a:solidFill>
                <a:latin typeface="Arial" charset="0"/>
              </a:rPr>
              <a:t> Kabellose Druckmesssohlen</a:t>
            </a:r>
            <a:endParaRPr lang="de-DE" altLang="de-DE" sz="2800" dirty="0">
              <a:solidFill>
                <a:srgbClr val="000099"/>
              </a:solidFill>
              <a:latin typeface="Arial" charset="0"/>
            </a:endParaRPr>
          </a:p>
        </p:txBody>
      </p:sp>
      <p:pic>
        <p:nvPicPr>
          <p:cNvPr id="849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010" t="41582" r="31302" b="12846"/>
          <a:stretch/>
        </p:blipFill>
        <p:spPr bwMode="auto">
          <a:xfrm>
            <a:off x="390524" y="942974"/>
            <a:ext cx="2933701" cy="5751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922" t="51843" r="41316" b="26131"/>
          <a:stretch/>
        </p:blipFill>
        <p:spPr bwMode="auto">
          <a:xfrm>
            <a:off x="3962400" y="942974"/>
            <a:ext cx="4295775" cy="3276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9962" t="62294" r="27642" b="26678"/>
          <a:stretch/>
        </p:blipFill>
        <p:spPr bwMode="auto">
          <a:xfrm>
            <a:off x="4124325" y="4505325"/>
            <a:ext cx="4354530" cy="2114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48099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80" name="Rectangle 60"/>
          <p:cNvSpPr>
            <a:spLocks noChangeArrowheads="1"/>
          </p:cNvSpPr>
          <p:nvPr/>
        </p:nvSpPr>
        <p:spPr bwMode="auto">
          <a:xfrm>
            <a:off x="323850" y="112713"/>
            <a:ext cx="406188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AT" sz="3200" b="1" dirty="0">
                <a:solidFill>
                  <a:srgbClr val="0070C0"/>
                </a:solidFill>
                <a:latin typeface="Times New Roman" pitchFamily="18" charset="0"/>
              </a:rPr>
              <a:t>Mehrere Messsysteme</a:t>
            </a:r>
            <a:endParaRPr lang="de-DE" sz="3200" b="1" dirty="0">
              <a:solidFill>
                <a:srgbClr val="0070C0"/>
              </a:solidFill>
              <a:latin typeface="Times New Roman" pitchFamily="18" charset="0"/>
            </a:endParaRPr>
          </a:p>
        </p:txBody>
      </p:sp>
      <p:pic>
        <p:nvPicPr>
          <p:cNvPr id="2" name="Grafik 1">
            <a:extLst>
              <a:ext uri="{FF2B5EF4-FFF2-40B4-BE49-F238E27FC236}">
                <a16:creationId xmlns:a16="http://schemas.microsoft.com/office/drawing/2014/main" id="{F9BBE50C-EA0A-4E02-9FC3-1221C328FBF5}"/>
              </a:ext>
            </a:extLst>
          </p:cNvPr>
          <p:cNvPicPr>
            <a:picLocks noChangeAspect="1"/>
          </p:cNvPicPr>
          <p:nvPr/>
        </p:nvPicPr>
        <p:blipFill>
          <a:blip r:embed="rId2"/>
          <a:stretch>
            <a:fillRect/>
          </a:stretch>
        </p:blipFill>
        <p:spPr>
          <a:xfrm>
            <a:off x="0" y="1110888"/>
            <a:ext cx="9144000" cy="5328102"/>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314325" y="228600"/>
            <a:ext cx="7772400" cy="628650"/>
          </a:xfrm>
        </p:spPr>
        <p:txBody>
          <a:bodyPr/>
          <a:lstStyle/>
          <a:p>
            <a:pPr eaLnBrk="1" hangingPunct="1"/>
            <a:r>
              <a:rPr lang="de-DE" altLang="de-DE" sz="3200" dirty="0" err="1">
                <a:solidFill>
                  <a:schemeClr val="tx1"/>
                </a:solidFill>
                <a:latin typeface="Arial" charset="0"/>
              </a:rPr>
              <a:t>Kinemetrie</a:t>
            </a:r>
            <a:r>
              <a:rPr lang="de-DE" altLang="de-DE" sz="3200" dirty="0">
                <a:solidFill>
                  <a:schemeClr val="tx1"/>
                </a:solidFill>
                <a:latin typeface="Arial" charset="0"/>
              </a:rPr>
              <a:t>:</a:t>
            </a:r>
            <a:r>
              <a:rPr lang="de-DE" altLang="de-DE" sz="3600" dirty="0">
                <a:solidFill>
                  <a:schemeClr val="accent2"/>
                </a:solidFill>
                <a:latin typeface="Arial" charset="0"/>
              </a:rPr>
              <a:t> </a:t>
            </a:r>
            <a:r>
              <a:rPr lang="de-DE" altLang="de-DE" sz="3200" dirty="0">
                <a:solidFill>
                  <a:srgbClr val="0070C0"/>
                </a:solidFill>
                <a:latin typeface="Arial" charset="0"/>
              </a:rPr>
              <a:t>Bewegungserfassung</a:t>
            </a:r>
          </a:p>
        </p:txBody>
      </p:sp>
      <p:sp>
        <p:nvSpPr>
          <p:cNvPr id="140291" name="Rectangle 3"/>
          <p:cNvSpPr>
            <a:spLocks noGrp="1" noChangeArrowheads="1"/>
          </p:cNvSpPr>
          <p:nvPr>
            <p:ph type="body" idx="1"/>
          </p:nvPr>
        </p:nvSpPr>
        <p:spPr>
          <a:xfrm>
            <a:off x="314325" y="1114425"/>
            <a:ext cx="8620125" cy="4762500"/>
          </a:xfrm>
        </p:spPr>
        <p:txBody>
          <a:bodyPr/>
          <a:lstStyle/>
          <a:p>
            <a:pPr eaLnBrk="1" hangingPunct="1">
              <a:lnSpc>
                <a:spcPct val="130000"/>
              </a:lnSpc>
              <a:buFont typeface="Wingdings" pitchFamily="2" charset="2"/>
              <a:buNone/>
            </a:pPr>
            <a:r>
              <a:rPr lang="de-DE" altLang="de-DE" sz="2800">
                <a:latin typeface="CopprplGoth Bd BT" pitchFamily="34" charset="0"/>
              </a:rPr>
              <a:t>Möglichkeiten der Erfassung: </a:t>
            </a:r>
          </a:p>
          <a:p>
            <a:pPr eaLnBrk="1" hangingPunct="1">
              <a:lnSpc>
                <a:spcPct val="130000"/>
              </a:lnSpc>
              <a:buFont typeface="Wingdings" pitchFamily="2" charset="2"/>
              <a:buNone/>
            </a:pPr>
            <a:r>
              <a:rPr lang="de-DE" altLang="de-DE" sz="2800">
                <a:latin typeface="CopprplGoth Bd BT" pitchFamily="34" charset="0"/>
              </a:rPr>
              <a:t>	- Messsysteme mit passiven Markern und Kameras</a:t>
            </a:r>
          </a:p>
          <a:p>
            <a:pPr eaLnBrk="1" hangingPunct="1">
              <a:lnSpc>
                <a:spcPct val="130000"/>
              </a:lnSpc>
              <a:buFont typeface="Wingdings" pitchFamily="2" charset="2"/>
              <a:buNone/>
            </a:pPr>
            <a:r>
              <a:rPr lang="de-AT" altLang="de-DE" sz="2800">
                <a:latin typeface="CopprplGoth Bd BT" pitchFamily="34" charset="0"/>
              </a:rPr>
              <a:t>		Beispiele: </a:t>
            </a:r>
            <a:r>
              <a:rPr lang="de-AT" altLang="de-DE" sz="2800">
                <a:solidFill>
                  <a:srgbClr val="000099"/>
                </a:solidFill>
                <a:latin typeface="CopprplGoth Bd BT" pitchFamily="34" charset="0"/>
              </a:rPr>
              <a:t>Vicon, Motion Analysis</a:t>
            </a:r>
            <a:endParaRPr lang="de-DE" altLang="de-DE" sz="2800">
              <a:solidFill>
                <a:srgbClr val="000099"/>
              </a:solidFill>
              <a:latin typeface="CopprplGoth Bd BT" pitchFamily="34" charset="0"/>
            </a:endParaRPr>
          </a:p>
          <a:p>
            <a:pPr eaLnBrk="1" hangingPunct="1">
              <a:lnSpc>
                <a:spcPct val="130000"/>
              </a:lnSpc>
              <a:buFont typeface="Wingdings" pitchFamily="2" charset="2"/>
              <a:buNone/>
            </a:pPr>
            <a:r>
              <a:rPr lang="de-DE" altLang="de-DE" sz="2800">
                <a:latin typeface="CopprplGoth Bd BT" pitchFamily="34" charset="0"/>
              </a:rPr>
              <a:t>	</a:t>
            </a:r>
          </a:p>
          <a:p>
            <a:pPr eaLnBrk="1" hangingPunct="1">
              <a:lnSpc>
                <a:spcPct val="130000"/>
              </a:lnSpc>
              <a:buFont typeface="Wingdings" pitchFamily="2" charset="2"/>
              <a:buNone/>
            </a:pPr>
            <a:r>
              <a:rPr lang="de-DE" altLang="de-DE" sz="2800">
                <a:latin typeface="CopprplGoth Bd BT" pitchFamily="34" charset="0"/>
              </a:rPr>
              <a:t>    - Messsysteme mit aktiven Markern</a:t>
            </a:r>
          </a:p>
          <a:p>
            <a:pPr eaLnBrk="1" hangingPunct="1">
              <a:lnSpc>
                <a:spcPct val="130000"/>
              </a:lnSpc>
              <a:buFont typeface="Wingdings" pitchFamily="2" charset="2"/>
              <a:buNone/>
            </a:pPr>
            <a:r>
              <a:rPr lang="de-AT" altLang="de-DE" sz="2800">
                <a:latin typeface="CopprplGoth Bd BT" pitchFamily="34" charset="0"/>
              </a:rPr>
              <a:t>		Beispiel: </a:t>
            </a:r>
            <a:r>
              <a:rPr lang="de-AT" altLang="de-DE" sz="2800">
                <a:solidFill>
                  <a:srgbClr val="000099"/>
                </a:solidFill>
                <a:latin typeface="CopprplGoth Bd BT" pitchFamily="34" charset="0"/>
              </a:rPr>
              <a:t>Lukotronic</a:t>
            </a:r>
            <a:endParaRPr lang="de-DE" altLang="de-DE" sz="2800">
              <a:solidFill>
                <a:srgbClr val="000099"/>
              </a:solidFill>
              <a:latin typeface="CopprplGoth Bd BT" pitchFamily="34" charset="0"/>
            </a:endParaRPr>
          </a:p>
          <a:p>
            <a:pPr eaLnBrk="1" hangingPunct="1">
              <a:lnSpc>
                <a:spcPct val="130000"/>
              </a:lnSpc>
              <a:buFont typeface="Wingdings" pitchFamily="2" charset="2"/>
              <a:buNone/>
            </a:pPr>
            <a:endParaRPr lang="de-DE" altLang="de-DE" sz="2800">
              <a:latin typeface="CopprplGoth Bd BT"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3657600" y="2290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de-AT" altLang="de-DE"/>
          </a:p>
        </p:txBody>
      </p:sp>
      <p:sp>
        <p:nvSpPr>
          <p:cNvPr id="15363" name="Rectangle 6"/>
          <p:cNvSpPr>
            <a:spLocks noChangeArrowheads="1"/>
          </p:cNvSpPr>
          <p:nvPr/>
        </p:nvSpPr>
        <p:spPr bwMode="auto">
          <a:xfrm>
            <a:off x="152400" y="15240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2800" dirty="0">
                <a:solidFill>
                  <a:srgbClr val="0070C0"/>
                </a:solidFill>
              </a:rPr>
              <a:t>Wirkung der Kraft</a:t>
            </a:r>
            <a:endParaRPr lang="de-DE" altLang="de-DE" dirty="0">
              <a:solidFill>
                <a:srgbClr val="0070C0"/>
              </a:solidFill>
            </a:endParaRPr>
          </a:p>
        </p:txBody>
      </p:sp>
      <p:sp>
        <p:nvSpPr>
          <p:cNvPr id="15365" name="Rectangle 9"/>
          <p:cNvSpPr>
            <a:spLocks noChangeArrowheads="1"/>
          </p:cNvSpPr>
          <p:nvPr/>
        </p:nvSpPr>
        <p:spPr bwMode="auto">
          <a:xfrm>
            <a:off x="338328" y="675620"/>
            <a:ext cx="8672322" cy="3728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de-DE" altLang="de-DE" sz="2000" dirty="0">
                <a:latin typeface="Arial" charset="0"/>
              </a:rPr>
              <a:t>Um eine Kraft zu beschreiben, genügt es nicht, Zahlenwert und Einheit anzugeben; wichtig ist auch die Richtung, in die die Kraft wirkt.</a:t>
            </a:r>
          </a:p>
          <a:p>
            <a:pPr eaLnBrk="1" hangingPunct="1">
              <a:lnSpc>
                <a:spcPct val="150000"/>
              </a:lnSpc>
            </a:pPr>
            <a:r>
              <a:rPr lang="de-DE" altLang="de-DE" sz="2000" dirty="0">
                <a:latin typeface="Arial" charset="0"/>
              </a:rPr>
              <a:t> </a:t>
            </a:r>
          </a:p>
          <a:p>
            <a:pPr eaLnBrk="1" hangingPunct="1">
              <a:lnSpc>
                <a:spcPct val="150000"/>
              </a:lnSpc>
            </a:pPr>
            <a:r>
              <a:rPr lang="de-DE" altLang="de-DE" sz="2000" dirty="0">
                <a:latin typeface="Arial" charset="0"/>
              </a:rPr>
              <a:t>Eine physikalische Größe, die erst durch die Angabe von </a:t>
            </a:r>
            <a:r>
              <a:rPr lang="de-DE" altLang="de-DE" sz="2000" dirty="0">
                <a:solidFill>
                  <a:srgbClr val="0070C0"/>
                </a:solidFill>
                <a:latin typeface="Arial" charset="0"/>
              </a:rPr>
              <a:t>Zahlenwert, Einheit und Richtung </a:t>
            </a:r>
            <a:r>
              <a:rPr lang="de-DE" altLang="de-DE" sz="2000" dirty="0">
                <a:latin typeface="Arial" charset="0"/>
              </a:rPr>
              <a:t>festgelegt ist, nennt man eine </a:t>
            </a:r>
            <a:r>
              <a:rPr lang="de-DE" altLang="de-DE" sz="2000" dirty="0">
                <a:solidFill>
                  <a:srgbClr val="0070C0"/>
                </a:solidFill>
                <a:latin typeface="Arial" charset="0"/>
              </a:rPr>
              <a:t>vektorielle</a:t>
            </a:r>
            <a:r>
              <a:rPr lang="de-DE" altLang="de-DE" sz="2000" dirty="0">
                <a:latin typeface="Arial" charset="0"/>
              </a:rPr>
              <a:t> Größe. Solche Größen kann man als Pfeile darstellen. </a:t>
            </a:r>
          </a:p>
          <a:p>
            <a:pPr eaLnBrk="1" hangingPunct="1">
              <a:lnSpc>
                <a:spcPct val="150000"/>
              </a:lnSpc>
            </a:pPr>
            <a:endParaRPr lang="de-DE" altLang="de-DE" sz="2000" i="1" dirty="0">
              <a:latin typeface="Arial" charset="0"/>
            </a:endParaRPr>
          </a:p>
          <a:p>
            <a:pPr eaLnBrk="1" hangingPunct="1">
              <a:lnSpc>
                <a:spcPct val="150000"/>
              </a:lnSpc>
            </a:pPr>
            <a:r>
              <a:rPr lang="de-DE" altLang="de-DE" sz="2000" i="1" dirty="0">
                <a:latin typeface="Arial" charset="0"/>
              </a:rPr>
              <a:t>Beispiel:  </a:t>
            </a:r>
          </a:p>
        </p:txBody>
      </p:sp>
      <p:pic>
        <p:nvPicPr>
          <p:cNvPr id="6" name="Picture 4" descr="msotw9_temp0"/>
          <p:cNvPicPr>
            <a:picLocks noChangeAspect="1" noChangeArrowheads="1"/>
          </p:cNvPicPr>
          <p:nvPr/>
        </p:nvPicPr>
        <p:blipFill rotWithShape="1">
          <a:blip r:embed="rId3" cstate="print">
            <a:lum contrast="12000"/>
            <a:extLst>
              <a:ext uri="{28A0092B-C50C-407E-A947-70E740481C1C}">
                <a14:useLocalDpi xmlns:a14="http://schemas.microsoft.com/office/drawing/2010/main" val="0"/>
              </a:ext>
            </a:extLst>
          </a:blip>
          <a:srcRect l="16624" t="3858" r="10650" b="17218"/>
          <a:stretch/>
        </p:blipFill>
        <p:spPr bwMode="auto">
          <a:xfrm>
            <a:off x="1618488" y="4233672"/>
            <a:ext cx="2190434" cy="254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p:cNvSpPr/>
          <p:nvPr/>
        </p:nvSpPr>
        <p:spPr>
          <a:xfrm>
            <a:off x="4288536" y="4568993"/>
            <a:ext cx="4617720" cy="707886"/>
          </a:xfrm>
          <a:prstGeom prst="rect">
            <a:avLst/>
          </a:prstGeom>
        </p:spPr>
        <p:txBody>
          <a:bodyPr wrap="square">
            <a:spAutoFit/>
          </a:bodyPr>
          <a:lstStyle/>
          <a:p>
            <a:r>
              <a:rPr lang="en-GB" altLang="de-DE" sz="2000" i="1" dirty="0">
                <a:latin typeface="Arial" charset="0"/>
              </a:rPr>
              <a:t>F</a:t>
            </a:r>
            <a:r>
              <a:rPr lang="en-GB" altLang="de-DE" sz="2000" i="1" baseline="-25000" dirty="0">
                <a:latin typeface="Arial" charset="0"/>
              </a:rPr>
              <a:t>R</a:t>
            </a:r>
            <a:r>
              <a:rPr lang="en-GB" altLang="de-DE" sz="2000" dirty="0">
                <a:latin typeface="Arial" charset="0"/>
              </a:rPr>
              <a:t> … </a:t>
            </a:r>
            <a:r>
              <a:rPr lang="de-DE" altLang="de-DE" sz="2000" dirty="0">
                <a:latin typeface="Arial" charset="0"/>
              </a:rPr>
              <a:t>Kraft, welche die Kniescheibe auf den Oberschenkelknochen drückt</a:t>
            </a:r>
            <a:endParaRPr lang="de-DE" sz="2000" dirty="0">
              <a:latin typeface="Arial" charset="0"/>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1" name="Rectangle 3"/>
          <p:cNvSpPr>
            <a:spLocks noChangeArrowheads="1"/>
          </p:cNvSpPr>
          <p:nvPr/>
        </p:nvSpPr>
        <p:spPr bwMode="auto">
          <a:xfrm>
            <a:off x="3657600" y="22907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611332" name="Rectangle 4"/>
          <p:cNvSpPr>
            <a:spLocks noChangeArrowheads="1"/>
          </p:cNvSpPr>
          <p:nvPr/>
        </p:nvSpPr>
        <p:spPr bwMode="auto">
          <a:xfrm>
            <a:off x="4479925" y="3081338"/>
            <a:ext cx="184150" cy="695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sz="4400" i="0">
              <a:solidFill>
                <a:srgbClr val="000000"/>
              </a:solidFill>
              <a:latin typeface="Times New Roman" pitchFamily="18" charset="0"/>
            </a:endParaRPr>
          </a:p>
        </p:txBody>
      </p:sp>
      <p:pic>
        <p:nvPicPr>
          <p:cNvPr id="6113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1025" y="1406525"/>
            <a:ext cx="2720975" cy="54514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1336" name="Picture 8"/>
          <p:cNvPicPr>
            <a:picLocks noChangeAspect="1" noChangeArrowheads="1"/>
          </p:cNvPicPr>
          <p:nvPr/>
        </p:nvPicPr>
        <p:blipFill>
          <a:blip r:embed="rId4">
            <a:extLst>
              <a:ext uri="{28A0092B-C50C-407E-A947-70E740481C1C}">
                <a14:useLocalDpi xmlns:a14="http://schemas.microsoft.com/office/drawing/2010/main" val="0"/>
              </a:ext>
            </a:extLst>
          </a:blip>
          <a:srcRect l="36803" t="31818" r="29817" b="9431"/>
          <a:stretch>
            <a:fillRect/>
          </a:stretch>
        </p:blipFill>
        <p:spPr bwMode="auto">
          <a:xfrm>
            <a:off x="681038" y="1409700"/>
            <a:ext cx="4524375" cy="54483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1337" name="Rectangle 9"/>
          <p:cNvSpPr>
            <a:spLocks noChangeArrowheads="1"/>
          </p:cNvSpPr>
          <p:nvPr/>
        </p:nvSpPr>
        <p:spPr bwMode="auto">
          <a:xfrm>
            <a:off x="266700" y="703263"/>
            <a:ext cx="2495550" cy="7858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altLang="de-DE" b="1" i="0">
                <a:solidFill>
                  <a:schemeClr val="accent2"/>
                </a:solidFill>
                <a:latin typeface="Times New Roman" pitchFamily="18" charset="0"/>
              </a:rPr>
              <a:t>MVN BIOMECH</a:t>
            </a:r>
          </a:p>
          <a:p>
            <a:pPr eaLnBrk="0" hangingPunct="0">
              <a:lnSpc>
                <a:spcPct val="100000"/>
              </a:lnSpc>
              <a:buClrTx/>
              <a:buSzTx/>
              <a:buFontTx/>
              <a:buNone/>
            </a:pPr>
            <a:endParaRPr lang="en-GB" altLang="de-DE" i="0">
              <a:solidFill>
                <a:srgbClr val="000000"/>
              </a:solidFill>
              <a:latin typeface="Times New Roman" pitchFamily="18" charset="0"/>
            </a:endParaRPr>
          </a:p>
        </p:txBody>
      </p:sp>
      <p:sp>
        <p:nvSpPr>
          <p:cNvPr id="611338" name="Rectangle 10"/>
          <p:cNvSpPr>
            <a:spLocks noChangeArrowheads="1"/>
          </p:cNvSpPr>
          <p:nvPr/>
        </p:nvSpPr>
        <p:spPr bwMode="auto">
          <a:xfrm>
            <a:off x="257175" y="152400"/>
            <a:ext cx="8659743" cy="4616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de-DE" i="0" dirty="0">
                <a:solidFill>
                  <a:schemeClr val="tx1"/>
                </a:solidFill>
              </a:rPr>
              <a:t>3d – </a:t>
            </a:r>
            <a:r>
              <a:rPr lang="en-GB" altLang="de-DE" i="0" dirty="0" err="1">
                <a:solidFill>
                  <a:schemeClr val="tx1"/>
                </a:solidFill>
              </a:rPr>
              <a:t>Bewegungserfassung</a:t>
            </a:r>
            <a:r>
              <a:rPr lang="en-GB" altLang="de-DE" i="0" dirty="0">
                <a:solidFill>
                  <a:schemeClr val="tx1"/>
                </a:solidFill>
                <a:latin typeface="Times New Roman" pitchFamily="18" charset="0"/>
              </a:rPr>
              <a:t>: </a:t>
            </a:r>
            <a:r>
              <a:rPr lang="en-GB" altLang="de-DE" i="0" dirty="0" err="1">
                <a:solidFill>
                  <a:schemeClr val="tx1"/>
                </a:solidFill>
                <a:latin typeface="Times New Roman" pitchFamily="18" charset="0"/>
              </a:rPr>
              <a:t>Mit</a:t>
            </a:r>
            <a:r>
              <a:rPr lang="en-GB" altLang="de-DE" i="0" dirty="0">
                <a:solidFill>
                  <a:schemeClr val="tx1"/>
                </a:solidFill>
                <a:latin typeface="Times New Roman" pitchFamily="18" charset="0"/>
              </a:rPr>
              <a:t> </a:t>
            </a:r>
            <a:r>
              <a:rPr lang="en-GB" altLang="de-DE" i="0" dirty="0" err="1">
                <a:solidFill>
                  <a:schemeClr val="tx1"/>
                </a:solidFill>
                <a:latin typeface="Times New Roman" pitchFamily="18" charset="0"/>
              </a:rPr>
              <a:t>inertialen</a:t>
            </a:r>
            <a:r>
              <a:rPr lang="en-GB" altLang="de-DE" i="0" dirty="0">
                <a:solidFill>
                  <a:schemeClr val="tx1"/>
                </a:solidFill>
                <a:latin typeface="Times New Roman" pitchFamily="18" charset="0"/>
              </a:rPr>
              <a:t> </a:t>
            </a:r>
            <a:r>
              <a:rPr lang="en-GB" altLang="de-DE" i="0" dirty="0" err="1">
                <a:solidFill>
                  <a:schemeClr val="tx1"/>
                </a:solidFill>
                <a:latin typeface="Times New Roman" pitchFamily="18" charset="0"/>
              </a:rPr>
              <a:t>Messgebern</a:t>
            </a:r>
            <a:r>
              <a:rPr lang="en-GB" altLang="de-DE" i="0" dirty="0">
                <a:solidFill>
                  <a:schemeClr val="tx1"/>
                </a:solidFill>
                <a:latin typeface="Times New Roman" pitchFamily="18" charset="0"/>
              </a:rPr>
              <a:t> </a:t>
            </a:r>
            <a:r>
              <a:rPr lang="en-GB" altLang="de-DE" i="0" dirty="0" err="1">
                <a:solidFill>
                  <a:schemeClr val="tx1"/>
                </a:solidFill>
                <a:latin typeface="Times New Roman" pitchFamily="18" charset="0"/>
              </a:rPr>
              <a:t>Beispiel</a:t>
            </a:r>
            <a:r>
              <a:rPr lang="en-GB" altLang="de-DE" i="0" dirty="0">
                <a:solidFill>
                  <a:schemeClr val="tx1"/>
                </a:solidFill>
                <a:latin typeface="Times New Roman" pitchFamily="18" charset="0"/>
              </a:rPr>
              <a:t> </a:t>
            </a:r>
            <a:r>
              <a:rPr lang="en-GB" altLang="de-DE" i="0" dirty="0" err="1">
                <a:solidFill>
                  <a:schemeClr val="tx1"/>
                </a:solidFill>
                <a:latin typeface="Times New Roman" pitchFamily="18" charset="0"/>
              </a:rPr>
              <a:t>Xsens</a:t>
            </a:r>
            <a:endParaRPr lang="de-DE" altLang="de-DE" i="0" dirty="0">
              <a:solidFill>
                <a:schemeClr val="tx1"/>
              </a:solidFill>
              <a:latin typeface="Times New Roman" pitchFamily="18" charset="0"/>
            </a:endParaRPr>
          </a:p>
        </p:txBody>
      </p:sp>
      <p:sp>
        <p:nvSpPr>
          <p:cNvPr id="611339" name="Rectangle 11"/>
          <p:cNvSpPr>
            <a:spLocks noChangeArrowheads="1"/>
          </p:cNvSpPr>
          <p:nvPr/>
        </p:nvSpPr>
        <p:spPr bwMode="auto">
          <a:xfrm>
            <a:off x="2943225" y="676275"/>
            <a:ext cx="4954588" cy="4206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a:solidFill>
                  <a:schemeClr val="tx1"/>
                </a:solidFill>
                <a:latin typeface="Times New Roman" pitchFamily="18" charset="0"/>
              </a:rPr>
              <a:t>http://www.xsens.com/en/mvn-biomech</a:t>
            </a:r>
          </a:p>
        </p:txBody>
      </p:sp>
    </p:spTree>
    <p:extLst>
      <p:ext uri="{BB962C8B-B14F-4D97-AF65-F5344CB8AC3E}">
        <p14:creationId xmlns:p14="http://schemas.microsoft.com/office/powerpoint/2010/main" val="214537882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3" name="Rectangle 3"/>
          <p:cNvSpPr>
            <a:spLocks noChangeArrowheads="1"/>
          </p:cNvSpPr>
          <p:nvPr/>
        </p:nvSpPr>
        <p:spPr bwMode="auto">
          <a:xfrm>
            <a:off x="3657600" y="22907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609284" name="Rectangle 4"/>
          <p:cNvSpPr>
            <a:spLocks noChangeArrowheads="1"/>
          </p:cNvSpPr>
          <p:nvPr/>
        </p:nvSpPr>
        <p:spPr bwMode="auto">
          <a:xfrm>
            <a:off x="4479925" y="3081338"/>
            <a:ext cx="184150" cy="695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sz="4400" i="0">
              <a:solidFill>
                <a:srgbClr val="000000"/>
              </a:solidFill>
              <a:latin typeface="Times New Roman" pitchFamily="18" charset="0"/>
            </a:endParaRPr>
          </a:p>
        </p:txBody>
      </p:sp>
      <p:pic>
        <p:nvPicPr>
          <p:cNvPr id="609287" name="Picture 7"/>
          <p:cNvPicPr>
            <a:picLocks noChangeAspect="1" noChangeArrowheads="1"/>
          </p:cNvPicPr>
          <p:nvPr/>
        </p:nvPicPr>
        <p:blipFill>
          <a:blip r:embed="rId3">
            <a:extLst>
              <a:ext uri="{28A0092B-C50C-407E-A947-70E740481C1C}">
                <a14:useLocalDpi xmlns:a14="http://schemas.microsoft.com/office/drawing/2010/main" val="0"/>
              </a:ext>
            </a:extLst>
          </a:blip>
          <a:srcRect l="13553" t="16949" r="6708" b="6186"/>
          <a:stretch>
            <a:fillRect/>
          </a:stretch>
        </p:blipFill>
        <p:spPr bwMode="auto">
          <a:xfrm>
            <a:off x="276225" y="0"/>
            <a:ext cx="8210550" cy="59245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9288" name="Rectangle 8"/>
          <p:cNvSpPr>
            <a:spLocks noChangeArrowheads="1"/>
          </p:cNvSpPr>
          <p:nvPr/>
        </p:nvSpPr>
        <p:spPr bwMode="auto">
          <a:xfrm>
            <a:off x="219075" y="6161088"/>
            <a:ext cx="2659063" cy="42068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i="0">
                <a:solidFill>
                  <a:schemeClr val="tx1"/>
                </a:solidFill>
                <a:cs typeface="Tahoma" pitchFamily="34" charset="0"/>
              </a:rPr>
              <a:t>SU…Sensor Units</a:t>
            </a:r>
          </a:p>
        </p:txBody>
      </p:sp>
    </p:spTree>
    <p:extLst>
      <p:ext uri="{BB962C8B-B14F-4D97-AF65-F5344CB8AC3E}">
        <p14:creationId xmlns:p14="http://schemas.microsoft.com/office/powerpoint/2010/main" val="270294617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5" name="Rectangle 3"/>
          <p:cNvSpPr>
            <a:spLocks noChangeArrowheads="1"/>
          </p:cNvSpPr>
          <p:nvPr/>
        </p:nvSpPr>
        <p:spPr bwMode="auto">
          <a:xfrm>
            <a:off x="3657600" y="22907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sp>
        <p:nvSpPr>
          <p:cNvPr id="673796" name="Rectangle 4"/>
          <p:cNvSpPr>
            <a:spLocks noChangeArrowheads="1"/>
          </p:cNvSpPr>
          <p:nvPr/>
        </p:nvSpPr>
        <p:spPr bwMode="auto">
          <a:xfrm>
            <a:off x="4479925" y="3081338"/>
            <a:ext cx="184150" cy="6953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de-DE" altLang="de-DE" sz="4400" i="0">
              <a:solidFill>
                <a:srgbClr val="000000"/>
              </a:solidFill>
              <a:latin typeface="Times New Roman" pitchFamily="18" charset="0"/>
            </a:endParaRPr>
          </a:p>
        </p:txBody>
      </p:sp>
      <p:sp>
        <p:nvSpPr>
          <p:cNvPr id="2" name="Rechteck 1"/>
          <p:cNvSpPr/>
          <p:nvPr/>
        </p:nvSpPr>
        <p:spPr>
          <a:xfrm>
            <a:off x="266699" y="595938"/>
            <a:ext cx="6743700" cy="2308324"/>
          </a:xfrm>
          <a:prstGeom prst="rect">
            <a:avLst/>
          </a:prstGeom>
        </p:spPr>
        <p:txBody>
          <a:bodyPr wrap="square">
            <a:spAutoFit/>
          </a:bodyPr>
          <a:lstStyle/>
          <a:p>
            <a:r>
              <a:rPr lang="en-US" dirty="0"/>
              <a:t>Swimming metrics lets you analyze each swimming session and monitor your performance in the long run. When using the Pool swimming profile V800 measures your </a:t>
            </a:r>
            <a:r>
              <a:rPr lang="en-US" dirty="0">
                <a:solidFill>
                  <a:srgbClr val="0070C0"/>
                </a:solidFill>
              </a:rPr>
              <a:t>time, distance and speed, counts strokes per minute</a:t>
            </a:r>
            <a:r>
              <a:rPr lang="en-US" dirty="0"/>
              <a:t>, gives you a SWOLF score and identifies your swimming style during your session.</a:t>
            </a:r>
          </a:p>
        </p:txBody>
      </p:sp>
      <p:sp>
        <p:nvSpPr>
          <p:cNvPr id="3" name="Rechteck 2"/>
          <p:cNvSpPr/>
          <p:nvPr/>
        </p:nvSpPr>
        <p:spPr>
          <a:xfrm>
            <a:off x="266699" y="138470"/>
            <a:ext cx="8810625" cy="338554"/>
          </a:xfrm>
          <a:prstGeom prst="rect">
            <a:avLst/>
          </a:prstGeom>
        </p:spPr>
        <p:txBody>
          <a:bodyPr wrap="square">
            <a:spAutoFit/>
          </a:bodyPr>
          <a:lstStyle/>
          <a:p>
            <a:r>
              <a:rPr lang="de-AT" sz="1600" dirty="0"/>
              <a:t>http://updates.polar.com/2014/11/swimming-metrics-available-with-pool-swimming-profile/</a:t>
            </a:r>
          </a:p>
        </p:txBody>
      </p:sp>
      <p:pic>
        <p:nvPicPr>
          <p:cNvPr id="87042" name="Picture 2" descr="http://updates.polar.com/wp-content/uploads/2014/11/Uintikuva.png"/>
          <p:cNvPicPr>
            <a:picLocks noChangeAspect="1" noChangeArrowheads="1"/>
          </p:cNvPicPr>
          <p:nvPr/>
        </p:nvPicPr>
        <p:blipFill rotWithShape="1">
          <a:blip r:embed="rId3">
            <a:extLst>
              <a:ext uri="{28A0092B-C50C-407E-A947-70E740481C1C}">
                <a14:useLocalDpi xmlns:a14="http://schemas.microsoft.com/office/drawing/2010/main" val="0"/>
              </a:ext>
            </a:extLst>
          </a:blip>
          <a:srcRect t="19208" b="37455"/>
          <a:stretch/>
        </p:blipFill>
        <p:spPr bwMode="auto">
          <a:xfrm>
            <a:off x="541336" y="3147560"/>
            <a:ext cx="7785327" cy="3710439"/>
          </a:xfrm>
          <a:prstGeom prst="rect">
            <a:avLst/>
          </a:prstGeom>
          <a:noFill/>
          <a:extLst>
            <a:ext uri="{909E8E84-426E-40DD-AFC4-6F175D3DCCD1}">
              <a14:hiddenFill xmlns:a14="http://schemas.microsoft.com/office/drawing/2010/main">
                <a:solidFill>
                  <a:srgbClr val="FFFFFF"/>
                </a:solidFill>
              </a14:hiddenFill>
            </a:ext>
          </a:extLst>
        </p:spPr>
      </p:pic>
      <p:pic>
        <p:nvPicPr>
          <p:cNvPr id="87044" name="Picture 4" descr="https://encrypted-tbn3.gstatic.com/images?q=tbn:ANd9GcRTEGocOTHgD0ni7oq9IdG9lEFTyD1pn5tfXEmCQO9NyDoT-q_vj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399" y="477024"/>
            <a:ext cx="2066925" cy="2401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0319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611188" y="260350"/>
            <a:ext cx="7772400" cy="609600"/>
          </a:xfrm>
        </p:spPr>
        <p:txBody>
          <a:bodyPr/>
          <a:lstStyle/>
          <a:p>
            <a:pPr eaLnBrk="1" hangingPunct="1"/>
            <a:r>
              <a:rPr lang="de-DE" altLang="de-DE" sz="3200">
                <a:solidFill>
                  <a:schemeClr val="tx1"/>
                </a:solidFill>
                <a:latin typeface="Arial" charset="0"/>
              </a:rPr>
              <a:t>Kinemetrie:</a:t>
            </a:r>
            <a:r>
              <a:rPr lang="de-DE" altLang="de-DE" sz="3200">
                <a:solidFill>
                  <a:schemeClr val="accent2"/>
                </a:solidFill>
                <a:latin typeface="Arial" charset="0"/>
              </a:rPr>
              <a:t> </a:t>
            </a:r>
            <a:r>
              <a:rPr lang="de-DE" altLang="de-DE" sz="3200">
                <a:solidFill>
                  <a:srgbClr val="000099"/>
                </a:solidFill>
                <a:latin typeface="Arial" charset="0"/>
              </a:rPr>
              <a:t>Bewegungsanalyse - 2D</a:t>
            </a:r>
            <a:br>
              <a:rPr lang="de-DE" altLang="de-DE" sz="3200">
                <a:solidFill>
                  <a:srgbClr val="000099"/>
                </a:solidFill>
                <a:latin typeface="Arial" charset="0"/>
              </a:rPr>
            </a:br>
            <a:r>
              <a:rPr lang="de-DE" altLang="de-DE" sz="3200">
                <a:solidFill>
                  <a:schemeClr val="tx1"/>
                </a:solidFill>
                <a:latin typeface="Arial" charset="0"/>
              </a:rPr>
              <a:t>Bsp.: Kraularmzug</a:t>
            </a:r>
          </a:p>
        </p:txBody>
      </p:sp>
      <p:pic>
        <p:nvPicPr>
          <p:cNvPr id="144387" name="Picture 3" descr="Gesamt Dame rec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68413"/>
            <a:ext cx="44704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4" descr="Dame li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9938" y="1268413"/>
            <a:ext cx="4456112"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3"/>
          <p:cNvSpPr>
            <a:spLocks noChangeArrowheads="1"/>
          </p:cNvSpPr>
          <p:nvPr/>
        </p:nvSpPr>
        <p:spPr bwMode="auto">
          <a:xfrm>
            <a:off x="3657600" y="22907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de-AT"/>
          </a:p>
        </p:txBody>
      </p:sp>
      <p:pic>
        <p:nvPicPr>
          <p:cNvPr id="1955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50" y="130175"/>
            <a:ext cx="7731125" cy="6699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269045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0" name="Rectangle 3"/>
          <p:cNvSpPr>
            <a:spLocks noChangeArrowheads="1"/>
          </p:cNvSpPr>
          <p:nvPr/>
        </p:nvSpPr>
        <p:spPr bwMode="auto">
          <a:xfrm>
            <a:off x="228600" y="533400"/>
            <a:ext cx="8915400" cy="564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2800" dirty="0">
                <a:latin typeface="Arial" charset="0"/>
              </a:rPr>
              <a:t>Die </a:t>
            </a:r>
            <a:r>
              <a:rPr lang="de-DE" altLang="de-DE" sz="2800" b="1" dirty="0">
                <a:solidFill>
                  <a:srgbClr val="0070C0"/>
                </a:solidFill>
                <a:latin typeface="Arial" charset="0"/>
              </a:rPr>
              <a:t>Elektromyografie</a:t>
            </a:r>
            <a:r>
              <a:rPr lang="de-DE" altLang="de-DE" sz="2800" dirty="0">
                <a:latin typeface="Arial" charset="0"/>
              </a:rPr>
              <a:t> (EMG) ist eine Diagnostik in der Neurologie, bei der die elektrische Muskelaktivität gemessen wird.</a:t>
            </a:r>
          </a:p>
          <a:p>
            <a:pPr eaLnBrk="1" hangingPunct="1"/>
            <a:endParaRPr lang="de-DE" altLang="de-DE" sz="2800" dirty="0">
              <a:latin typeface="Arial" charset="0"/>
            </a:endParaRPr>
          </a:p>
          <a:p>
            <a:pPr eaLnBrk="1" hangingPunct="1"/>
            <a:r>
              <a:rPr lang="de-DE" altLang="de-DE" sz="2800" dirty="0">
                <a:latin typeface="Arial" charset="0"/>
              </a:rPr>
              <a:t>Mit Hilfe von </a:t>
            </a:r>
            <a:r>
              <a:rPr lang="de-DE" altLang="de-DE" sz="2800" b="1" dirty="0">
                <a:latin typeface="Arial" charset="0"/>
              </a:rPr>
              <a:t>Nadelelektroden </a:t>
            </a:r>
            <a:r>
              <a:rPr lang="de-DE" altLang="de-DE" sz="2800" dirty="0">
                <a:latin typeface="Arial" charset="0"/>
              </a:rPr>
              <a:t>lassen sich die Potentialschwankungen einzelner motorischer Einheiten ableiten. </a:t>
            </a:r>
          </a:p>
          <a:p>
            <a:pPr eaLnBrk="1" hangingPunct="1"/>
            <a:endParaRPr lang="de-DE" altLang="de-DE" sz="2800" dirty="0">
              <a:latin typeface="Arial" charset="0"/>
            </a:endParaRPr>
          </a:p>
          <a:p>
            <a:pPr eaLnBrk="1" hangingPunct="1"/>
            <a:r>
              <a:rPr lang="de-DE" altLang="de-DE" sz="2800" dirty="0">
                <a:latin typeface="Arial" charset="0"/>
              </a:rPr>
              <a:t>Mit Oberflächenelektroden lassen sich auch die Messung von Potentialänderungen auf der Haut messen. Diese Technik misst das Summenaktions-potential eines ganzen Muskels oder sogar mehrerer Muskeln.</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Rectangle 3"/>
          <p:cNvSpPr>
            <a:spLocks noChangeArrowheads="1"/>
          </p:cNvSpPr>
          <p:nvPr/>
        </p:nvSpPr>
        <p:spPr bwMode="auto">
          <a:xfrm>
            <a:off x="152400" y="381000"/>
            <a:ext cx="8205788"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a:latin typeface="Tahoma" pitchFamily="34" charset="0"/>
              </a:rPr>
              <a:t>Stationäres Gerät: Vorverstärker, Verstärker </a:t>
            </a:r>
          </a:p>
          <a:p>
            <a:pPr eaLnBrk="1" hangingPunct="1"/>
            <a:r>
              <a:rPr lang="de-DE" altLang="de-DE" sz="3200">
                <a:latin typeface="Tahoma" pitchFamily="34" charset="0"/>
              </a:rPr>
              <a:t>	und Computer</a:t>
            </a:r>
          </a:p>
          <a:p>
            <a:pPr eaLnBrk="1" hangingPunct="1"/>
            <a:endParaRPr lang="de-DE" altLang="de-DE" sz="3200">
              <a:latin typeface="Tahoma" pitchFamily="34" charset="0"/>
            </a:endParaRPr>
          </a:p>
          <a:p>
            <a:pPr eaLnBrk="1" hangingPunct="1"/>
            <a:r>
              <a:rPr lang="de-DE" altLang="de-DE" sz="3200">
                <a:latin typeface="Tahoma" pitchFamily="34" charset="0"/>
              </a:rPr>
              <a:t>Datenlogger: Vorverstärker, Verstärker </a:t>
            </a:r>
          </a:p>
          <a:p>
            <a:pPr eaLnBrk="1" hangingPunct="1"/>
            <a:r>
              <a:rPr lang="de-DE" altLang="de-DE" sz="3200">
                <a:latin typeface="Tahoma" pitchFamily="34" charset="0"/>
              </a:rPr>
              <a:t>	und Speicherkarte</a:t>
            </a:r>
          </a:p>
          <a:p>
            <a:pPr eaLnBrk="1" hangingPunct="1"/>
            <a:endParaRPr lang="de-DE" altLang="de-DE" sz="3200">
              <a:latin typeface="Tahoma" pitchFamily="34" charset="0"/>
            </a:endParaRPr>
          </a:p>
          <a:p>
            <a:pPr eaLnBrk="1" hangingPunct="1"/>
            <a:r>
              <a:rPr lang="de-DE" altLang="de-DE" sz="3200">
                <a:latin typeface="Tahoma" pitchFamily="34" charset="0"/>
              </a:rPr>
              <a:t>Funkgerät: Vorverstärker, Verstärker und </a:t>
            </a:r>
          </a:p>
          <a:p>
            <a:pPr eaLnBrk="1" hangingPunct="1"/>
            <a:r>
              <a:rPr lang="de-DE" altLang="de-DE" sz="3200">
                <a:latin typeface="Tahoma" pitchFamily="34" charset="0"/>
              </a:rPr>
              <a:t>	Computer	</a:t>
            </a:r>
            <a:endParaRPr lang="de-AT" altLang="de-DE" sz="3200">
              <a:latin typeface="Arial" charset="0"/>
              <a:cs typeface="Arial" charset="0"/>
            </a:endParaRPr>
          </a:p>
        </p:txBody>
      </p:sp>
      <p:pic>
        <p:nvPicPr>
          <p:cNvPr id="1464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48200"/>
            <a:ext cx="9191625"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74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7350"/>
            <a:ext cx="8458200" cy="570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8482" name="Rectangle 3"/>
          <p:cNvSpPr>
            <a:spLocks noChangeArrowheads="1"/>
          </p:cNvSpPr>
          <p:nvPr/>
        </p:nvSpPr>
        <p:spPr bwMode="auto">
          <a:xfrm>
            <a:off x="152400" y="0"/>
            <a:ext cx="8763000" cy="617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de-DE" altLang="de-DE" sz="3200" b="1">
                <a:latin typeface="Arial" charset="0"/>
                <a:cs typeface="Arial" charset="0"/>
              </a:rPr>
              <a:t>Biomechanische Anthropometrie</a:t>
            </a:r>
          </a:p>
          <a:p>
            <a:pPr eaLnBrk="1" hangingPunct="1"/>
            <a:endParaRPr lang="de-DE" altLang="de-DE" sz="3200" b="1">
              <a:latin typeface="Arial" charset="0"/>
              <a:cs typeface="Arial" charset="0"/>
            </a:endParaRPr>
          </a:p>
          <a:p>
            <a:pPr eaLnBrk="1" hangingPunct="1"/>
            <a:r>
              <a:rPr lang="de-DE" altLang="de-DE">
                <a:latin typeface="Arial" charset="0"/>
                <a:cs typeface="Arial" charset="0"/>
              </a:rPr>
              <a:t>Ist eine Zusammenfassung folgender Messgeräte:</a:t>
            </a:r>
          </a:p>
          <a:p>
            <a:pPr eaLnBrk="1" hangingPunct="1"/>
            <a:r>
              <a:rPr lang="de-DE" altLang="de-DE">
                <a:latin typeface="Arial" charset="0"/>
                <a:cs typeface="Arial" charset="0"/>
              </a:rPr>
              <a:t>• Längenmaße der herkömmlichen Anthropometrie 	(Gliederlängen, Umfänge u.ä.)</a:t>
            </a:r>
            <a:endParaRPr lang="de-AT" altLang="de-DE">
              <a:latin typeface="Tahoma" pitchFamily="34" charset="0"/>
              <a:cs typeface="Times New Roman" pitchFamily="18" charset="0"/>
            </a:endParaRPr>
          </a:p>
          <a:p>
            <a:pPr eaLnBrk="1" hangingPunct="1"/>
            <a:endParaRPr lang="de-DE" altLang="de-DE">
              <a:latin typeface="Arial" charset="0"/>
              <a:cs typeface="Arial" charset="0"/>
            </a:endParaRPr>
          </a:p>
          <a:p>
            <a:pPr eaLnBrk="1" hangingPunct="1"/>
            <a:r>
              <a:rPr lang="de-DE" altLang="de-DE">
                <a:latin typeface="Arial" charset="0"/>
                <a:cs typeface="Arial" charset="0"/>
              </a:rPr>
              <a:t>• geometrische Verteilung der Masse (Lage ‑des 	Körperschwerpunktes, Massenträgheitsmomente)</a:t>
            </a:r>
            <a:endParaRPr lang="de-AT" altLang="de-DE">
              <a:latin typeface="Tahoma" pitchFamily="34" charset="0"/>
              <a:cs typeface="Times New Roman" pitchFamily="18" charset="0"/>
            </a:endParaRPr>
          </a:p>
          <a:p>
            <a:pPr eaLnBrk="1" hangingPunct="1"/>
            <a:endParaRPr lang="de-DE" altLang="de-DE">
              <a:latin typeface="Arial" charset="0"/>
              <a:cs typeface="Arial" charset="0"/>
            </a:endParaRPr>
          </a:p>
          <a:p>
            <a:pPr eaLnBrk="1" hangingPunct="1"/>
            <a:r>
              <a:rPr lang="de-DE" altLang="de-DE">
                <a:latin typeface="Arial" charset="0"/>
                <a:cs typeface="Arial" charset="0"/>
              </a:rPr>
              <a:t>• innere Geometrie des Bewegungsapparats 	(Gelenkkonstruktion, Lage der Gelenkachsen, 	Hebelarme der Muskulatur, Muskellängen)</a:t>
            </a:r>
            <a:endParaRPr lang="de-AT" altLang="de-DE">
              <a:latin typeface="Tahoma" pitchFamily="34" charset="0"/>
              <a:cs typeface="Times New Roman" pitchFamily="18" charset="0"/>
            </a:endParaRPr>
          </a:p>
          <a:p>
            <a:pPr eaLnBrk="1" hangingPunct="1"/>
            <a:endParaRPr lang="de-DE" altLang="de-DE">
              <a:latin typeface="Arial" charset="0"/>
              <a:cs typeface="Arial" charset="0"/>
            </a:endParaRPr>
          </a:p>
          <a:p>
            <a:pPr eaLnBrk="1" hangingPunct="1"/>
            <a:r>
              <a:rPr lang="de-DE" altLang="de-DE">
                <a:latin typeface="Arial" charset="0"/>
                <a:cs typeface="Arial" charset="0"/>
              </a:rPr>
              <a:t>• Festigkeitseigenschaften der Komponenten des 	Bewegungsapparats (Elastizität, Verformung, 	Bruchgrenze, u.a.)</a:t>
            </a:r>
            <a:endParaRPr lang="de-AT" altLang="de-DE">
              <a:latin typeface="Arial" charset="0"/>
              <a:cs typeface="Arial" charset="0"/>
            </a:endParaRPr>
          </a:p>
        </p:txBody>
      </p:sp>
    </p:spTree>
  </p:cSld>
  <p:clrMapOvr>
    <a:masterClrMapping/>
  </p:clrMapOvr>
</p:sld>
</file>

<file path=ppt/theme/theme1.xml><?xml version="1.0" encoding="utf-8"?>
<a:theme xmlns:a="http://schemas.openxmlformats.org/drawingml/2006/main" name="Vaters Krawatte">
  <a:themeElements>
    <a:clrScheme name="Vaters Krawatt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Vaters Krawatte">
      <a:majorFont>
        <a:latin typeface="Times New Roman"/>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Vaters Krawatt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Vaters Krawatt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Vaters Krawat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aters Krawatt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Vaters Krawatt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Vaters Krawatt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C:\Programme\Microsoft Office\Templates\Presentation Designs\Vaters Krawatte.pot</Template>
  <TotalTime>0</TotalTime>
  <Words>4200</Words>
  <Application>Microsoft Office PowerPoint</Application>
  <PresentationFormat>Bildschirmpräsentation (4:3)</PresentationFormat>
  <Paragraphs>686</Paragraphs>
  <Slides>98</Slides>
  <Notes>95</Notes>
  <HiddenSlides>0</HiddenSlides>
  <MMClips>1</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98</vt:i4>
      </vt:variant>
    </vt:vector>
  </HeadingPairs>
  <TitlesOfParts>
    <vt:vector size="109" baseType="lpstr">
      <vt:lpstr>Arial</vt:lpstr>
      <vt:lpstr>Arial Narrow</vt:lpstr>
      <vt:lpstr>Arial Unicode MS</vt:lpstr>
      <vt:lpstr>Cambria Math</vt:lpstr>
      <vt:lpstr>CopprplGoth Bd BT</vt:lpstr>
      <vt:lpstr>Symbol</vt:lpstr>
      <vt:lpstr>Tahoma</vt:lpstr>
      <vt:lpstr>Times New Roman</vt:lpstr>
      <vt:lpstr>TimesNewRomanPS-BoldMT</vt:lpstr>
      <vt:lpstr>Wingdings</vt:lpstr>
      <vt:lpstr>Vaters Krawatte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Gelenksmomente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Beispiel: Geschwindigkeit bei Abfahrt bestimmen Videofrequenz 25 fps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High Speed -  Excurs Bewegungsunschärfe</vt:lpstr>
      <vt:lpstr>PowerPoint-Präsentation</vt:lpstr>
      <vt:lpstr>Excurs: Schärfentiefe oder Tiefenschärfe</vt:lpstr>
      <vt:lpstr>Kinematrie: Darstellungsmöglichkeiten von Videoaufnahmen </vt:lpstr>
      <vt:lpstr>Kinemetrie: Head to Head und Overlay - Kinovea</vt:lpstr>
      <vt:lpstr>PowerPoint-Präsentation</vt:lpstr>
      <vt:lpstr>Kinemetrie: Reihenbilder</vt:lpstr>
      <vt:lpstr>Kinemetrie: Reihenbilder</vt:lpstr>
      <vt:lpstr>Kinemetrie: Serienbilder</vt:lpstr>
      <vt:lpstr>Reihenbild Fettner 1</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Kinemetrie: Bewegungserfassung</vt:lpstr>
      <vt:lpstr>PowerPoint-Präsentation</vt:lpstr>
      <vt:lpstr>PowerPoint-Präsentation</vt:lpstr>
      <vt:lpstr>PowerPoint-Präsentation</vt:lpstr>
      <vt:lpstr>Kinemetrie: Bewegungsanalyse - 2D Bsp.: Kraularmzug</vt:lpstr>
      <vt:lpstr>PowerPoint-Präsentation</vt:lpstr>
      <vt:lpstr>PowerPoint-Präsentation</vt:lpstr>
      <vt:lpstr>PowerPoint-Präsentation</vt:lpstr>
      <vt:lpstr>PowerPoint-Präsentation</vt:lpstr>
      <vt:lpstr>PowerPoint-Präsentation</vt:lpstr>
    </vt:vector>
  </TitlesOfParts>
  <Company>Universitaet Innsbruck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Leistungsdiagnose Schwimmen</dc:title>
  <dc:creator>c62181</dc:creator>
  <cp:lastModifiedBy>Schindelwig, Kurt</cp:lastModifiedBy>
  <cp:revision>159</cp:revision>
  <dcterms:created xsi:type="dcterms:W3CDTF">2000-05-19T14:03:35Z</dcterms:created>
  <dcterms:modified xsi:type="dcterms:W3CDTF">2025-10-08T13:50:13Z</dcterms:modified>
</cp:coreProperties>
</file>