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72" r:id="rId2"/>
    <p:sldId id="352" r:id="rId3"/>
    <p:sldId id="353" r:id="rId4"/>
    <p:sldId id="354" r:id="rId5"/>
    <p:sldId id="355" r:id="rId6"/>
    <p:sldId id="289" r:id="rId7"/>
    <p:sldId id="290" r:id="rId8"/>
    <p:sldId id="293" r:id="rId9"/>
    <p:sldId id="295" r:id="rId10"/>
    <p:sldId id="411" r:id="rId11"/>
    <p:sldId id="314" r:id="rId12"/>
    <p:sldId id="301" r:id="rId13"/>
    <p:sldId id="312" r:id="rId14"/>
    <p:sldId id="303" r:id="rId15"/>
    <p:sldId id="309" r:id="rId16"/>
    <p:sldId id="417" r:id="rId17"/>
    <p:sldId id="418" r:id="rId18"/>
    <p:sldId id="419" r:id="rId19"/>
    <p:sldId id="420" r:id="rId20"/>
    <p:sldId id="421" r:id="rId21"/>
    <p:sldId id="422" r:id="rId22"/>
    <p:sldId id="316" r:id="rId23"/>
    <p:sldId id="317" r:id="rId24"/>
    <p:sldId id="319" r:id="rId25"/>
    <p:sldId id="320" r:id="rId26"/>
    <p:sldId id="381" r:id="rId27"/>
    <p:sldId id="382" r:id="rId28"/>
    <p:sldId id="383" r:id="rId29"/>
    <p:sldId id="384" r:id="rId30"/>
    <p:sldId id="427" r:id="rId31"/>
    <p:sldId id="386" r:id="rId32"/>
    <p:sldId id="329" r:id="rId33"/>
    <p:sldId id="398" r:id="rId34"/>
    <p:sldId id="399" r:id="rId35"/>
    <p:sldId id="400" r:id="rId36"/>
    <p:sldId id="403" r:id="rId37"/>
    <p:sldId id="333" r:id="rId38"/>
    <p:sldId id="404" r:id="rId39"/>
    <p:sldId id="405" r:id="rId40"/>
    <p:sldId id="428" r:id="rId41"/>
  </p:sldIdLst>
  <p:sldSz cx="9144000" cy="6858000" type="screen4x3"/>
  <p:notesSz cx="6669088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3AD68"/>
    <a:srgbClr val="996633"/>
    <a:srgbClr val="FFFF00"/>
    <a:srgbClr val="FF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0929"/>
  </p:normalViewPr>
  <p:slideViewPr>
    <p:cSldViewPr snapToGrid="0">
      <p:cViewPr varScale="1">
        <p:scale>
          <a:sx n="114" d="100"/>
          <a:sy n="114" d="100"/>
        </p:scale>
        <p:origin x="155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4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de-DE"/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4ADE27C-A802-4EC3-96E9-A4C12A391AC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53199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de-DE"/>
          </a:p>
        </p:txBody>
      </p:sp>
      <p:sp>
        <p:nvSpPr>
          <p:cNvPr id="1228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4875"/>
            <a:ext cx="4891088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2975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22B2644-7B62-411A-854C-049FE061C70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707932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FEF95C-79A5-493B-943F-B6CC96B7B5C7}" type="slidenum">
              <a:rPr lang="de-DE" altLang="de-DE"/>
              <a:pPr/>
              <a:t>1</a:t>
            </a:fld>
            <a:endParaRPr lang="de-DE" altLang="de-DE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1F71AC-0B02-41B9-9E35-E10EE684ACA7}" type="slidenum">
              <a:rPr lang="de-DE" altLang="de-DE"/>
              <a:pPr/>
              <a:t>11</a:t>
            </a:fld>
            <a:endParaRPr lang="de-DE" altLang="de-DE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F750E2-08CE-4927-964F-08C44126C7E0}" type="slidenum">
              <a:rPr lang="de-DE" altLang="de-DE"/>
              <a:pPr/>
              <a:t>12</a:t>
            </a:fld>
            <a:endParaRPr lang="de-DE" altLang="de-DE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2343D1-184D-4230-94DB-72B86A6521B6}" type="slidenum">
              <a:rPr lang="de-DE" altLang="de-DE"/>
              <a:pPr/>
              <a:t>13</a:t>
            </a:fld>
            <a:endParaRPr lang="de-DE" altLang="de-DE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B2FB4C-85F8-4118-A25A-596F71F24FF4}" type="slidenum">
              <a:rPr lang="de-DE" altLang="de-DE"/>
              <a:pPr/>
              <a:t>14</a:t>
            </a:fld>
            <a:endParaRPr lang="de-DE" altLang="de-DE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30CE20-47FA-412B-A290-4F3CF5AF2543}" type="slidenum">
              <a:rPr lang="de-DE" altLang="de-DE"/>
              <a:pPr/>
              <a:t>15</a:t>
            </a:fld>
            <a:endParaRPr lang="de-DE" altLang="de-DE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6BB38E-CF51-4B56-A9DA-B857006D6D62}" type="slidenum">
              <a:rPr lang="de-DE" altLang="de-DE"/>
              <a:pPr/>
              <a:t>16</a:t>
            </a:fld>
            <a:endParaRPr lang="de-DE" altLang="de-DE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A7E37D-DFE4-431D-8856-C8F230AA03DF}" type="slidenum">
              <a:rPr lang="de-DE" altLang="de-DE"/>
              <a:pPr/>
              <a:t>17</a:t>
            </a:fld>
            <a:endParaRPr lang="de-DE" altLang="de-DE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603D52-1F3E-4A85-A39E-D28AB517D18E}" type="slidenum">
              <a:rPr lang="de-DE" altLang="de-DE"/>
              <a:pPr/>
              <a:t>18</a:t>
            </a:fld>
            <a:endParaRPr lang="de-DE" altLang="de-DE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1324D6-1E9D-410C-86B5-27EFA9B6C9C8}" type="slidenum">
              <a:rPr lang="de-DE" altLang="de-DE"/>
              <a:pPr/>
              <a:t>19</a:t>
            </a:fld>
            <a:endParaRPr lang="de-DE" altLang="de-DE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1F71AC-0B02-41B9-9E35-E10EE684ACA7}" type="slidenum">
              <a:rPr lang="de-DE" altLang="de-DE"/>
              <a:pPr/>
              <a:t>21</a:t>
            </a:fld>
            <a:endParaRPr lang="de-DE" altLang="de-DE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761342-4040-484D-859C-2596B676C4ED}" type="slidenum">
              <a:rPr lang="de-DE" altLang="de-DE"/>
              <a:pPr/>
              <a:t>2</a:t>
            </a:fld>
            <a:endParaRPr lang="de-DE" altLang="de-DE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CED9BA-78CD-4FD2-93E1-FC780165530F}" type="slidenum">
              <a:rPr lang="de-DE" altLang="de-DE"/>
              <a:pPr/>
              <a:t>22</a:t>
            </a:fld>
            <a:endParaRPr lang="de-DE" altLang="de-DE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F8AE34-2E59-42F3-97B8-0EFC4D9D0504}" type="slidenum">
              <a:rPr lang="de-DE" altLang="de-DE"/>
              <a:pPr/>
              <a:t>23</a:t>
            </a:fld>
            <a:endParaRPr lang="de-DE" altLang="de-DE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82977D-DB9C-4E1D-AB73-A1CFA8F90364}" type="slidenum">
              <a:rPr lang="de-DE" altLang="de-DE"/>
              <a:pPr/>
              <a:t>24</a:t>
            </a:fld>
            <a:endParaRPr lang="de-DE" altLang="de-DE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33FBBF-801C-4A29-AEDD-66920DC9F355}" type="slidenum">
              <a:rPr lang="de-DE" altLang="de-DE"/>
              <a:pPr/>
              <a:t>25</a:t>
            </a:fld>
            <a:endParaRPr lang="de-DE" altLang="de-DE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9389DD-58BA-4BBA-8191-4DA3B568528A}" type="slidenum">
              <a:rPr lang="de-DE" altLang="de-DE"/>
              <a:pPr/>
              <a:t>26</a:t>
            </a:fld>
            <a:endParaRPr lang="de-DE" altLang="de-DE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B3CA9D-4368-4038-835C-542D25984610}" type="slidenum">
              <a:rPr lang="de-DE" altLang="de-DE"/>
              <a:pPr/>
              <a:t>27</a:t>
            </a:fld>
            <a:endParaRPr lang="de-DE" altLang="de-DE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BE3494-2B7D-418C-9090-A0FC44942587}" type="slidenum">
              <a:rPr lang="de-DE" altLang="de-DE"/>
              <a:pPr/>
              <a:t>28</a:t>
            </a:fld>
            <a:endParaRPr lang="de-DE" altLang="de-DE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4A0CD8-8237-4D13-A7E3-3276B43B9D2D}" type="slidenum">
              <a:rPr lang="de-DE" altLang="de-DE"/>
              <a:pPr/>
              <a:t>29</a:t>
            </a:fld>
            <a:endParaRPr lang="de-DE" altLang="de-DE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BE3494-2B7D-418C-9090-A0FC44942587}" type="slidenum">
              <a:rPr lang="de-DE" altLang="de-DE"/>
              <a:pPr/>
              <a:t>30</a:t>
            </a:fld>
            <a:endParaRPr lang="de-DE" altLang="de-DE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636100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B5DCF8-2D08-4752-88D7-90195026C249}" type="slidenum">
              <a:rPr lang="de-DE" altLang="de-DE"/>
              <a:pPr/>
              <a:t>31</a:t>
            </a:fld>
            <a:endParaRPr lang="de-DE" altLang="de-DE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470B84-39C5-4484-9419-0EF2D67CB337}" type="slidenum">
              <a:rPr lang="de-DE" altLang="de-DE"/>
              <a:pPr/>
              <a:t>3</a:t>
            </a:fld>
            <a:endParaRPr lang="de-DE" altLang="de-DE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50834B-6887-4008-82AF-7CFCFBF2E5BF}" type="slidenum">
              <a:rPr lang="de-DE" altLang="de-DE"/>
              <a:pPr/>
              <a:t>32</a:t>
            </a:fld>
            <a:endParaRPr lang="de-DE" altLang="de-DE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203A78-F1E5-428A-B6F6-8158DBC3C36B}" type="slidenum">
              <a:rPr lang="de-DE" altLang="de-DE"/>
              <a:pPr/>
              <a:t>33</a:t>
            </a:fld>
            <a:endParaRPr lang="de-DE" altLang="de-DE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D62A6-2036-4132-9541-5BC391193EA8}" type="slidenum">
              <a:rPr lang="de-DE" altLang="de-DE"/>
              <a:pPr/>
              <a:t>34</a:t>
            </a:fld>
            <a:endParaRPr lang="de-DE" altLang="de-DE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924F1E-6BEF-455E-A028-6C909F03068E}" type="slidenum">
              <a:rPr lang="de-DE" altLang="de-DE"/>
              <a:pPr/>
              <a:t>35</a:t>
            </a:fld>
            <a:endParaRPr lang="de-DE" altLang="de-DE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C7218F-3C08-483D-A772-E9B2F990AD0F}" type="slidenum">
              <a:rPr lang="de-DE" altLang="de-DE"/>
              <a:pPr/>
              <a:t>36</a:t>
            </a:fld>
            <a:endParaRPr lang="de-DE" altLang="de-DE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6C0C2F-D602-4C30-AF76-25556FE23428}" type="slidenum">
              <a:rPr lang="de-DE" altLang="de-DE"/>
              <a:pPr/>
              <a:t>37</a:t>
            </a:fld>
            <a:endParaRPr lang="de-DE" altLang="de-DE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91F736-74D8-4388-9E97-EA6BC60C6F20}" type="slidenum">
              <a:rPr lang="de-DE" altLang="de-DE"/>
              <a:pPr/>
              <a:t>38</a:t>
            </a:fld>
            <a:endParaRPr lang="de-DE" altLang="de-DE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FB1AD-F0A6-45CF-820C-EDF7617055E1}" type="slidenum">
              <a:rPr lang="de-DE" altLang="de-DE"/>
              <a:pPr/>
              <a:t>39</a:t>
            </a:fld>
            <a:endParaRPr lang="de-DE" altLang="de-DE"/>
          </a:p>
        </p:txBody>
      </p:sp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147C9D-565B-4139-8244-1DAB188FB159}" type="slidenum">
              <a:rPr lang="de-DE" altLang="de-DE"/>
              <a:pPr/>
              <a:t>4</a:t>
            </a:fld>
            <a:endParaRPr lang="de-DE" altLang="de-DE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04BF73-08FE-4B73-B5E2-D3A0C9EC8A06}" type="slidenum">
              <a:rPr lang="de-DE" altLang="de-DE"/>
              <a:pPr/>
              <a:t>5</a:t>
            </a:fld>
            <a:endParaRPr lang="de-DE" altLang="de-DE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6BB38E-CF51-4B56-A9DA-B857006D6D62}" type="slidenum">
              <a:rPr lang="de-DE" altLang="de-DE"/>
              <a:pPr/>
              <a:t>6</a:t>
            </a:fld>
            <a:endParaRPr lang="de-DE" altLang="de-DE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A7E37D-DFE4-431D-8856-C8F230AA03DF}" type="slidenum">
              <a:rPr lang="de-DE" altLang="de-DE"/>
              <a:pPr/>
              <a:t>7</a:t>
            </a:fld>
            <a:endParaRPr lang="de-DE" altLang="de-DE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603D52-1F3E-4A85-A39E-D28AB517D18E}" type="slidenum">
              <a:rPr lang="de-DE" altLang="de-DE"/>
              <a:pPr/>
              <a:t>8</a:t>
            </a:fld>
            <a:endParaRPr lang="de-DE" altLang="de-DE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1324D6-1E9D-410C-86B5-27EFA9B6C9C8}" type="slidenum">
              <a:rPr lang="de-DE" altLang="de-DE"/>
              <a:pPr/>
              <a:t>9</a:t>
            </a:fld>
            <a:endParaRPr lang="de-DE" altLang="de-DE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068F9-EFBF-4628-99A7-BE9C3C3B0FF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89906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3C227-B85E-49C8-BD90-04F72771DA5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76614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0626A-69B6-44E4-A9EB-11AB3C75C5E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62926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CA8ED63-9B39-4259-9757-1A94F703609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44331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ClipArt-Platzhalt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F965287-16C1-44E6-9F96-49C984B2F1A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33020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B14C1B-2E96-4D1C-A9FF-2437635C2CD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15067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F45B8D-9ABB-468F-A570-BCFAE78F211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96643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CC9FE-CDD5-450B-9B50-5403B7A7D53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22101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C55A1-752D-4172-A796-CCF1F89B89C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52064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054D5-6617-4BF8-8043-4AC2B45A49C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37592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1B76FB-C626-4B66-ABFA-7E8017FC9B2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56553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21BB61-48BC-48CA-919C-05A22DAAEA0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9800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8A0BB-23F5-4A4C-90FB-147A2784BEF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10038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e-DE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2899960-B24C-43E1-A5EB-0AD978DF0BD3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portunterricht.de/lksport/bildani.html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42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ChangeArrowheads="1"/>
          </p:cNvSpPr>
          <p:nvPr/>
        </p:nvSpPr>
        <p:spPr bwMode="auto">
          <a:xfrm>
            <a:off x="0" y="152400"/>
            <a:ext cx="8924925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3200" b="1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Schwimmlage</a:t>
            </a:r>
            <a:endParaRPr lang="de-DE" altLang="de-DE" sz="3200" dirty="0">
              <a:solidFill>
                <a:srgbClr val="0000CC"/>
              </a:solidFill>
              <a:latin typeface="Arial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de-DE" altLang="de-DE" sz="1200" b="1" dirty="0">
                <a:latin typeface="Arial" charset="0"/>
                <a:cs typeface="Times New Roman" pitchFamily="18" charset="0"/>
              </a:rPr>
              <a:t>möglichst geringer Frontalwiderstand</a:t>
            </a:r>
            <a:r>
              <a:rPr lang="de-DE" altLang="de-DE" sz="1200" dirty="0">
                <a:latin typeface="Arial" charset="0"/>
                <a:cs typeface="Times New Roman" pitchFamily="18" charset="0"/>
              </a:rPr>
              <a:t> 	</a:t>
            </a:r>
          </a:p>
          <a:p>
            <a:pPr lvl="1">
              <a:spcBef>
                <a:spcPct val="50000"/>
              </a:spcBef>
              <a:buFont typeface="Wingdings 3" pitchFamily="18" charset="2"/>
              <a:buNone/>
            </a:pPr>
            <a:r>
              <a:rPr lang="de-DE" altLang="de-DE" sz="1200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gestreckte oder wellenförmige Lage </a:t>
            </a:r>
          </a:p>
          <a:p>
            <a:pPr lvl="1">
              <a:spcBef>
                <a:spcPct val="50000"/>
              </a:spcBef>
              <a:buFont typeface="Wingdings 3" pitchFamily="18" charset="2"/>
              <a:buNone/>
            </a:pPr>
            <a:r>
              <a:rPr lang="de-DE" altLang="de-DE" sz="1200" dirty="0">
                <a:latin typeface="Arial" charset="0"/>
                <a:cs typeface="Times New Roman" pitchFamily="18" charset="0"/>
              </a:rPr>
              <a:t>keine Seitbewegungen des Körpers </a:t>
            </a:r>
          </a:p>
          <a:p>
            <a:pPr lvl="1">
              <a:spcBef>
                <a:spcPct val="50000"/>
              </a:spcBef>
              <a:buFont typeface="Wingdings 3" pitchFamily="18" charset="2"/>
              <a:buNone/>
            </a:pPr>
            <a:r>
              <a:rPr lang="de-DE" altLang="de-DE" sz="1200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keine zu </a:t>
            </a:r>
            <a:r>
              <a:rPr lang="de-DE" altLang="de-DE" sz="1200" b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tiefe</a:t>
            </a:r>
            <a:r>
              <a:rPr lang="de-DE" altLang="de-DE" sz="1200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 Wasserlage</a:t>
            </a:r>
          </a:p>
          <a:p>
            <a:pPr lvl="1">
              <a:spcBef>
                <a:spcPct val="50000"/>
              </a:spcBef>
              <a:buFont typeface="Wingdings 3" pitchFamily="18" charset="2"/>
              <a:buNone/>
            </a:pPr>
            <a:r>
              <a:rPr lang="de-DE" altLang="de-DE" sz="1200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während der Einatmung geringe Widerstandserhöhung</a:t>
            </a:r>
          </a:p>
          <a:p>
            <a:pPr lvl="1">
              <a:spcBef>
                <a:spcPct val="50000"/>
              </a:spcBef>
              <a:buFont typeface="Wingdings 3" pitchFamily="18" charset="2"/>
              <a:buNone/>
            </a:pPr>
            <a:endParaRPr lang="de-DE" altLang="de-DE" sz="1200" dirty="0">
              <a:latin typeface="Arial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de-DE" altLang="de-DE" sz="1200" b="1" dirty="0">
                <a:latin typeface="Arial" charset="0"/>
                <a:cs typeface="Times New Roman" pitchFamily="18" charset="0"/>
              </a:rPr>
              <a:t>günstige Lage für die Antriebsbewegungen</a:t>
            </a:r>
            <a:r>
              <a:rPr lang="de-DE" altLang="de-DE" sz="1200" dirty="0">
                <a:latin typeface="Arial" charset="0"/>
                <a:cs typeface="Times New Roman" pitchFamily="18" charset="0"/>
              </a:rPr>
              <a:t> 	</a:t>
            </a:r>
          </a:p>
          <a:p>
            <a:pPr lvl="1">
              <a:spcBef>
                <a:spcPct val="50000"/>
              </a:spcBef>
              <a:buFont typeface="Wingdings 3" pitchFamily="18" charset="2"/>
              <a:buNone/>
            </a:pPr>
            <a:r>
              <a:rPr lang="de-DE" altLang="de-DE" sz="1200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Körperrotation (Arme und Beine) </a:t>
            </a:r>
          </a:p>
          <a:p>
            <a:pPr lvl="1">
              <a:spcBef>
                <a:spcPct val="50000"/>
              </a:spcBef>
              <a:buFont typeface="Wingdings 3" pitchFamily="18" charset="2"/>
              <a:buNone/>
            </a:pPr>
            <a:r>
              <a:rPr lang="de-DE" altLang="de-DE" sz="1200" i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Schultern nach hinten</a:t>
            </a:r>
            <a:endParaRPr lang="de-DE" altLang="de-DE" sz="1200" i="1" dirty="0">
              <a:solidFill>
                <a:srgbClr val="00B050"/>
              </a:solidFill>
              <a:latin typeface="Arial" charset="0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76FB-C626-4B66-ABFA-7E8017FC9B22}" type="slidenum">
              <a:rPr lang="de-DE" altLang="de-DE" smtClean="0"/>
              <a:pPr/>
              <a:t>1</a:t>
            </a:fld>
            <a:endParaRPr lang="de-DE" alt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6941A9E-3B42-435B-9CC4-8F78C7E2B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99919"/>
            <a:ext cx="4506143" cy="106873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BADBFB9-012E-4471-8699-C0B526703C85}"/>
              </a:ext>
            </a:extLst>
          </p:cNvPr>
          <p:cNvSpPr/>
          <p:nvPr/>
        </p:nvSpPr>
        <p:spPr>
          <a:xfrm>
            <a:off x="206774" y="5303076"/>
            <a:ext cx="8251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Bef>
                <a:spcPct val="50000"/>
              </a:spcBef>
              <a:buFont typeface="Wingdings 3" pitchFamily="18" charset="2"/>
              <a:buNone/>
            </a:pPr>
            <a:r>
              <a:rPr lang="de-DE" altLang="de-DE" sz="1200" dirty="0">
                <a:latin typeface="Arial" charset="0"/>
                <a:cs typeface="Times New Roman" pitchFamily="18" charset="0"/>
              </a:rPr>
              <a:t>Mit Tasten Windows + </a:t>
            </a:r>
            <a:r>
              <a:rPr lang="de-DE" altLang="de-DE" sz="1200" dirty="0" err="1">
                <a:latin typeface="Arial" charset="0"/>
                <a:cs typeface="Times New Roman" pitchFamily="18" charset="0"/>
              </a:rPr>
              <a:t>Umschalt</a:t>
            </a:r>
            <a:r>
              <a:rPr lang="de-DE" altLang="de-DE" sz="1200" dirty="0">
                <a:latin typeface="Arial" charset="0"/>
                <a:cs typeface="Times New Roman" pitchFamily="18" charset="0"/>
              </a:rPr>
              <a:t> + s kann das Bild ausgeschnitten und mit den Tasten Strg + v eingefügt werden</a:t>
            </a:r>
          </a:p>
          <a:p>
            <a:pPr lvl="1">
              <a:spcBef>
                <a:spcPct val="50000"/>
              </a:spcBef>
              <a:buFont typeface="Wingdings 3" pitchFamily="18" charset="2"/>
              <a:buNone/>
            </a:pPr>
            <a:r>
              <a:rPr lang="de-DE" altLang="de-DE" sz="1200">
                <a:latin typeface="Arial" charset="0"/>
                <a:cs typeface="Times New Roman" pitchFamily="18" charset="0"/>
                <a:hlinkClick r:id="rId4"/>
              </a:rPr>
              <a:t>http://www.sportunterricht.de/lksport/bildani.html</a:t>
            </a:r>
            <a:endParaRPr lang="de-DE" altLang="de-DE" sz="1200">
              <a:latin typeface="Arial" charset="0"/>
              <a:cs typeface="Times New Roman" pitchFamily="18" charset="0"/>
            </a:endParaRPr>
          </a:p>
          <a:p>
            <a:pPr lvl="1">
              <a:spcBef>
                <a:spcPct val="50000"/>
              </a:spcBef>
              <a:buFont typeface="Wingdings 3" pitchFamily="18" charset="2"/>
              <a:buNone/>
            </a:pPr>
            <a:endParaRPr lang="de-DE" altLang="de-DE" sz="1200" dirty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21BC15-D20B-44B6-874B-B15995CCA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10</a:t>
            </a:fld>
            <a:endParaRPr lang="de-DE" alt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939EA1A-171A-4832-9F2C-2C9F83412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9"/>
            <a:ext cx="9144000" cy="686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14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100" y="355600"/>
            <a:ext cx="7772400" cy="1612900"/>
          </a:xfrm>
        </p:spPr>
        <p:txBody>
          <a:bodyPr/>
          <a:lstStyle/>
          <a:p>
            <a:pPr>
              <a:buFontTx/>
              <a:buNone/>
            </a:pPr>
            <a:r>
              <a:rPr lang="de-DE" altLang="de-DE" sz="2800">
                <a:solidFill>
                  <a:srgbClr val="0000CC"/>
                </a:solidFill>
                <a:latin typeface="Arial" charset="0"/>
              </a:rPr>
              <a:t>Überleitende Phase:</a:t>
            </a:r>
            <a:r>
              <a:rPr lang="de-DE" altLang="de-DE">
                <a:latin typeface="Arial" charset="0"/>
              </a:rPr>
              <a:t> </a:t>
            </a:r>
          </a:p>
          <a:p>
            <a:r>
              <a:rPr lang="de-DE" altLang="de-DE" sz="2400">
                <a:latin typeface="Arial" charset="0"/>
              </a:rPr>
              <a:t>Die Hand wird mit der Daumenkante oder dem Handrücken voraus aus dem Wasser genommen</a:t>
            </a:r>
          </a:p>
        </p:txBody>
      </p:sp>
      <p:pic>
        <p:nvPicPr>
          <p:cNvPr id="63493" name="Picture 5" descr="rückenbild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5" t="52850" b="18520"/>
          <a:stretch>
            <a:fillRect/>
          </a:stretch>
        </p:blipFill>
        <p:spPr bwMode="auto">
          <a:xfrm>
            <a:off x="495300" y="2349500"/>
            <a:ext cx="8382000" cy="234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11</a:t>
            </a:fld>
            <a:endParaRPr lang="de-DE" altLang="de-D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"/>
            <a:ext cx="7772400" cy="23749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de-DE" altLang="de-DE" sz="2400">
                <a:solidFill>
                  <a:srgbClr val="0000CC"/>
                </a:solidFill>
                <a:latin typeface="Arial" charset="0"/>
              </a:rPr>
              <a:t>Rückholphase:</a:t>
            </a:r>
            <a:r>
              <a:rPr lang="de-DE" altLang="de-DE" sz="1600">
                <a:solidFill>
                  <a:srgbClr val="0000CC"/>
                </a:solidFill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de-DE" altLang="de-DE" sz="2400">
                <a:latin typeface="Arial" charset="0"/>
              </a:rPr>
              <a:t>Arm wird </a:t>
            </a:r>
            <a:r>
              <a:rPr lang="de-DE" altLang="de-DE" sz="2400" b="1">
                <a:latin typeface="Arial" charset="0"/>
              </a:rPr>
              <a:t>gestreckt</a:t>
            </a:r>
            <a:r>
              <a:rPr lang="de-DE" altLang="de-DE" sz="2400">
                <a:latin typeface="Arial" charset="0"/>
              </a:rPr>
              <a:t> über Wasser nach vorne geschwungen</a:t>
            </a:r>
          </a:p>
          <a:p>
            <a:pPr>
              <a:lnSpc>
                <a:spcPct val="80000"/>
              </a:lnSpc>
            </a:pPr>
            <a:r>
              <a:rPr lang="de-DE" altLang="de-DE" sz="2400">
                <a:latin typeface="Arial" charset="0"/>
              </a:rPr>
              <a:t>Hand wird dabei von innen nach außen gedreht</a:t>
            </a:r>
          </a:p>
          <a:p>
            <a:pPr>
              <a:lnSpc>
                <a:spcPct val="80000"/>
              </a:lnSpc>
            </a:pPr>
            <a:r>
              <a:rPr lang="de-AT" altLang="de-DE" sz="2400">
                <a:latin typeface="Arial" charset="0"/>
              </a:rPr>
              <a:t>Schulter befindet sich durch die Rollbewegung die erste Hälfte der Rückholphase außerhalb des Wassers</a:t>
            </a:r>
            <a:endParaRPr lang="de-DE" altLang="de-DE" sz="2400">
              <a:latin typeface="Arial" charset="0"/>
            </a:endParaRP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5" t="38002" r="42920" b="34918"/>
          <a:stretch>
            <a:fillRect/>
          </a:stretch>
        </p:blipFill>
        <p:spPr bwMode="auto">
          <a:xfrm>
            <a:off x="698500" y="2416175"/>
            <a:ext cx="3521075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4" t="37749" r="19308" b="34917"/>
          <a:stretch>
            <a:fillRect/>
          </a:stretch>
        </p:blipFill>
        <p:spPr bwMode="auto">
          <a:xfrm>
            <a:off x="4591050" y="2398713"/>
            <a:ext cx="3675063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37883" r="5789" b="25751"/>
          <a:stretch>
            <a:fillRect/>
          </a:stretch>
        </p:blipFill>
        <p:spPr bwMode="auto">
          <a:xfrm>
            <a:off x="698500" y="4762500"/>
            <a:ext cx="3532188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38106" r="2481" b="27222"/>
          <a:stretch>
            <a:fillRect/>
          </a:stretch>
        </p:blipFill>
        <p:spPr bwMode="auto">
          <a:xfrm>
            <a:off x="4587875" y="4740275"/>
            <a:ext cx="3700463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12</a:t>
            </a:fld>
            <a:endParaRPr lang="de-DE" altLang="de-D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1600200" y="1360488"/>
            <a:ext cx="9258300" cy="7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pic>
        <p:nvPicPr>
          <p:cNvPr id="6144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5" t="51366" r="15219" b="29254"/>
          <a:stretch>
            <a:fillRect/>
          </a:stretch>
        </p:blipFill>
        <p:spPr bwMode="auto">
          <a:xfrm>
            <a:off x="0" y="161925"/>
            <a:ext cx="4170363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4" t="51231" r="14723" b="28716"/>
          <a:stretch>
            <a:fillRect/>
          </a:stretch>
        </p:blipFill>
        <p:spPr bwMode="auto">
          <a:xfrm>
            <a:off x="4667250" y="152400"/>
            <a:ext cx="4476750" cy="188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9" t="47995" r="16544" b="32220"/>
          <a:stretch>
            <a:fillRect/>
          </a:stretch>
        </p:blipFill>
        <p:spPr bwMode="auto">
          <a:xfrm>
            <a:off x="0" y="2246313"/>
            <a:ext cx="4184650" cy="186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8" t="50421" r="10091" b="28445"/>
          <a:stretch>
            <a:fillRect/>
          </a:stretch>
        </p:blipFill>
        <p:spPr bwMode="auto">
          <a:xfrm>
            <a:off x="4667250" y="2255838"/>
            <a:ext cx="44767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1" t="54735" r="3970" b="28043"/>
          <a:stretch>
            <a:fillRect/>
          </a:stretch>
        </p:blipFill>
        <p:spPr bwMode="auto">
          <a:xfrm>
            <a:off x="0" y="4386263"/>
            <a:ext cx="4197350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4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2" t="55005" r="2647" b="30873"/>
          <a:stretch>
            <a:fillRect/>
          </a:stretch>
        </p:blipFill>
        <p:spPr bwMode="auto">
          <a:xfrm>
            <a:off x="4657725" y="4378325"/>
            <a:ext cx="4486275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76FB-C626-4B66-ABFA-7E8017FC9B22}" type="slidenum">
              <a:rPr lang="de-DE" altLang="de-DE" smtClean="0"/>
              <a:pPr/>
              <a:t>13</a:t>
            </a:fld>
            <a:endParaRPr lang="de-DE" altLang="de-D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711200"/>
          </a:xfrm>
        </p:spPr>
        <p:txBody>
          <a:bodyPr/>
          <a:lstStyle/>
          <a:p>
            <a:pPr algn="l"/>
            <a:r>
              <a:rPr lang="de-DE" altLang="de-DE" sz="2800" b="0">
                <a:solidFill>
                  <a:srgbClr val="0000CC"/>
                </a:solidFill>
                <a:effectLst/>
              </a:rPr>
              <a:t>Beinbewegung</a:t>
            </a: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68325" y="869950"/>
            <a:ext cx="8140700" cy="1454150"/>
          </a:xfrm>
          <a:noFill/>
          <a:ln/>
        </p:spPr>
        <p:txBody>
          <a:bodyPr/>
          <a:lstStyle/>
          <a:p>
            <a:r>
              <a:rPr lang="de-DE" altLang="de-DE" sz="2400">
                <a:latin typeface="Arial" charset="0"/>
              </a:rPr>
              <a:t>Wie Kraul</a:t>
            </a:r>
          </a:p>
          <a:p>
            <a:r>
              <a:rPr lang="de-AT" altLang="de-DE" sz="2400">
                <a:latin typeface="Arial" charset="0"/>
              </a:rPr>
              <a:t>Aufwärtsbewegung wird aktiv ausgeführt</a:t>
            </a:r>
            <a:endParaRPr lang="de-DE" altLang="de-DE" sz="2400">
              <a:latin typeface="Arial" charset="0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568325" y="2152650"/>
            <a:ext cx="7772400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</a:pPr>
            <a:r>
              <a:rPr lang="de-DE" altLang="de-DE" sz="2800">
                <a:solidFill>
                  <a:srgbClr val="0000CC"/>
                </a:solidFill>
                <a:latin typeface="Arial" charset="0"/>
              </a:rPr>
              <a:t>Koordination Arm- und Beinbewegung</a:t>
            </a:r>
            <a:endParaRPr lang="de-DE" altLang="de-DE" sz="2800">
              <a:latin typeface="Arial" charset="0"/>
            </a:endParaRPr>
          </a:p>
          <a:p>
            <a:r>
              <a:rPr lang="de-DE" altLang="de-DE" sz="2400">
                <a:latin typeface="Arial" charset="0"/>
              </a:rPr>
              <a:t>Auf jeden Armzyklus 6 Beinschläge</a:t>
            </a:r>
          </a:p>
          <a:p>
            <a:endParaRPr lang="de-AT" altLang="de-DE" sz="2400">
              <a:latin typeface="Arial" charset="0"/>
            </a:endParaRPr>
          </a:p>
          <a:p>
            <a:pPr>
              <a:buFontTx/>
              <a:buNone/>
            </a:pPr>
            <a:r>
              <a:rPr lang="de-AT" altLang="de-DE" sz="2800">
                <a:solidFill>
                  <a:srgbClr val="0000CC"/>
                </a:solidFill>
                <a:latin typeface="Arial" charset="0"/>
              </a:rPr>
              <a:t>Atmung</a:t>
            </a:r>
            <a:endParaRPr lang="de-DE" altLang="de-DE" sz="2800">
              <a:solidFill>
                <a:srgbClr val="0000CC"/>
              </a:solidFill>
              <a:latin typeface="Arial" charset="0"/>
            </a:endParaRPr>
          </a:p>
          <a:p>
            <a:r>
              <a:rPr lang="de-DE" altLang="de-DE" sz="2400">
                <a:latin typeface="Arial" charset="0"/>
              </a:rPr>
              <a:t>Gleichmäßiges Ein- und Ausatmen</a:t>
            </a:r>
          </a:p>
          <a:p>
            <a:pPr>
              <a:buFontTx/>
              <a:buNone/>
            </a:pPr>
            <a:endParaRPr lang="de-DE" altLang="de-DE" sz="2400"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14</a:t>
            </a:fld>
            <a:endParaRPr lang="de-DE" altLang="de-D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79400" y="241300"/>
            <a:ext cx="7772400" cy="685800"/>
          </a:xfrm>
        </p:spPr>
        <p:txBody>
          <a:bodyPr/>
          <a:lstStyle/>
          <a:p>
            <a:pPr algn="l"/>
            <a:r>
              <a:rPr lang="de-DE" altLang="de-DE" sz="2800" b="0">
                <a:solidFill>
                  <a:srgbClr val="0000CC"/>
                </a:solidFill>
                <a:effectLst/>
              </a:rPr>
              <a:t>Knotenpunkte der Rückenkraultechnik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39825"/>
            <a:ext cx="8839200" cy="23812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de-DE" sz="2400" dirty="0">
                <a:latin typeface="Arial" charset="0"/>
              </a:rPr>
              <a:t>fast waagrechte Wasserlage (Schalenlage – Hüfte gestreckt)</a:t>
            </a:r>
          </a:p>
          <a:p>
            <a:pPr>
              <a:lnSpc>
                <a:spcPct val="80000"/>
              </a:lnSpc>
            </a:pPr>
            <a:r>
              <a:rPr lang="de-AT" altLang="de-DE" sz="2400" dirty="0">
                <a:latin typeface="Arial" charset="0"/>
              </a:rPr>
              <a:t>Wasserfassen rechter Arm – linker Arm Ende Druckphase</a:t>
            </a:r>
            <a:endParaRPr lang="de-DE" altLang="de-DE" sz="24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de-DE" altLang="de-DE" sz="2400" dirty="0">
                <a:latin typeface="Arial" charset="0"/>
              </a:rPr>
              <a:t>Übergang Zug-Druckphase -  Ellbogenbeugung </a:t>
            </a:r>
            <a:r>
              <a:rPr lang="de-DE" altLang="de-DE" sz="2400" i="1" dirty="0">
                <a:latin typeface="Arial" charset="0"/>
              </a:rPr>
              <a:t>10 - 90°</a:t>
            </a:r>
          </a:p>
          <a:p>
            <a:pPr>
              <a:lnSpc>
                <a:spcPct val="80000"/>
              </a:lnSpc>
            </a:pPr>
            <a:r>
              <a:rPr lang="de-DE" altLang="de-DE" sz="2400" dirty="0">
                <a:latin typeface="Arial" charset="0"/>
              </a:rPr>
              <a:t>Hände nicht tiefer als 40 cm unter Wasser</a:t>
            </a:r>
          </a:p>
          <a:p>
            <a:pPr>
              <a:lnSpc>
                <a:spcPct val="80000"/>
              </a:lnSpc>
            </a:pPr>
            <a:r>
              <a:rPr lang="de-DE" altLang="de-DE" sz="2400" dirty="0">
                <a:latin typeface="Arial" charset="0"/>
              </a:rPr>
              <a:t>gleichmäßige Wechselbeinbewegung auch in der Rollbewegung</a:t>
            </a:r>
          </a:p>
          <a:p>
            <a:pPr marL="0" indent="0">
              <a:lnSpc>
                <a:spcPct val="80000"/>
              </a:lnSpc>
              <a:buNone/>
            </a:pPr>
            <a:endParaRPr lang="de-DE" altLang="de-DE" sz="2400" dirty="0">
              <a:latin typeface="Arial" charset="0"/>
            </a:endParaRPr>
          </a:p>
        </p:txBody>
      </p:sp>
      <p:pic>
        <p:nvPicPr>
          <p:cNvPr id="58372" name="Picture 4" descr="rücke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9" t="3110" r="4918" b="77800"/>
          <a:stretch>
            <a:fillRect/>
          </a:stretch>
        </p:blipFill>
        <p:spPr bwMode="auto">
          <a:xfrm>
            <a:off x="0" y="4470400"/>
            <a:ext cx="9144000" cy="126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15</a:t>
            </a:fld>
            <a:endParaRPr lang="de-DE" altLang="de-D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de-DE" altLang="de-DE" sz="4800">
                <a:solidFill>
                  <a:srgbClr val="FF0000"/>
                </a:solidFill>
              </a:rPr>
              <a:t>Bewegungsbeschreibung</a:t>
            </a:r>
            <a:br>
              <a:rPr lang="de-DE" altLang="de-DE" sz="4800">
                <a:solidFill>
                  <a:srgbClr val="FF0000"/>
                </a:solidFill>
              </a:rPr>
            </a:br>
            <a:r>
              <a:rPr lang="de-DE" altLang="de-DE" sz="4800">
                <a:solidFill>
                  <a:srgbClr val="FF0000"/>
                </a:solidFill>
              </a:rPr>
              <a:t>Rückenkraultechnik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068F9-EFBF-4628-99A7-BE9C3C3B0FF6}" type="slidenum">
              <a:rPr lang="de-DE" altLang="de-DE" smtClean="0"/>
              <a:pPr/>
              <a:t>16</a:t>
            </a:fld>
            <a:endParaRPr lang="de-DE" altLang="de-D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0"/>
            <a:ext cx="7772400" cy="825500"/>
          </a:xfrm>
        </p:spPr>
        <p:txBody>
          <a:bodyPr/>
          <a:lstStyle/>
          <a:p>
            <a:pPr algn="l"/>
            <a:r>
              <a:rPr lang="de-DE" altLang="de-DE" sz="3200" b="0">
                <a:solidFill>
                  <a:srgbClr val="0000CC"/>
                </a:solidFill>
                <a:effectLst/>
              </a:rPr>
              <a:t>Wasserlage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914400"/>
            <a:ext cx="8483600" cy="13335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de-DE" sz="2400">
                <a:latin typeface="Arial" charset="0"/>
              </a:rPr>
              <a:t>Die Wasserlage ist fast waagrecht</a:t>
            </a:r>
          </a:p>
          <a:p>
            <a:pPr>
              <a:lnSpc>
                <a:spcPct val="80000"/>
              </a:lnSpc>
            </a:pPr>
            <a:r>
              <a:rPr lang="de-DE" altLang="de-DE" sz="2400">
                <a:latin typeface="Arial" charset="0"/>
              </a:rPr>
              <a:t>Die Drehbewegung erfolgt um die Längenachse - Schulter dreht maximal 80° gegenüber der Waagrechten</a:t>
            </a:r>
          </a:p>
          <a:p>
            <a:pPr>
              <a:lnSpc>
                <a:spcPct val="80000"/>
              </a:lnSpc>
            </a:pPr>
            <a:r>
              <a:rPr lang="de-AT" altLang="de-DE" sz="2400">
                <a:latin typeface="Arial" charset="0"/>
              </a:rPr>
              <a:t>Kopf liegt möglichst tief im Wasser</a:t>
            </a:r>
            <a:endParaRPr lang="de-DE" altLang="de-DE" sz="2400">
              <a:latin typeface="Arial" charset="0"/>
            </a:endParaRPr>
          </a:p>
        </p:txBody>
      </p:sp>
      <p:pic>
        <p:nvPicPr>
          <p:cNvPr id="38916" name="Picture 4" descr="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832100"/>
            <a:ext cx="822960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17</a:t>
            </a:fld>
            <a:endParaRPr lang="de-DE" altLang="de-DE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0"/>
            <a:ext cx="7772400" cy="711200"/>
          </a:xfrm>
        </p:spPr>
        <p:txBody>
          <a:bodyPr/>
          <a:lstStyle/>
          <a:p>
            <a:pPr algn="l"/>
            <a:r>
              <a:rPr lang="de-DE" altLang="de-DE" sz="3200" b="0">
                <a:solidFill>
                  <a:srgbClr val="0000CC"/>
                </a:solidFill>
                <a:effectLst/>
              </a:rPr>
              <a:t>Armbewegung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635000"/>
            <a:ext cx="7772400" cy="18161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de-DE" altLang="de-DE" sz="2800" dirty="0">
                <a:solidFill>
                  <a:srgbClr val="0000CC"/>
                </a:solidFill>
                <a:latin typeface="Arial" charset="0"/>
              </a:rPr>
              <a:t>Eintauch- und Streckphase:</a:t>
            </a:r>
            <a:r>
              <a:rPr lang="de-DE" altLang="de-DE" sz="2400" dirty="0">
                <a:latin typeface="Arial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de-DE" altLang="de-DE" sz="2400" dirty="0">
                <a:latin typeface="Arial" charset="0"/>
              </a:rPr>
              <a:t>Hand taucht bei gestreckter Armhaltung mit Kleinfingerkante oder Handrücken in Verlängerung der Schulter ins Wasser </a:t>
            </a:r>
            <a:r>
              <a:rPr lang="de-DE" altLang="de-DE" sz="1800" dirty="0">
                <a:latin typeface="Arial" charset="0"/>
              </a:rPr>
              <a:t>(Bild: Ryan Lochte)</a:t>
            </a:r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4" t="31676" r="35753" b="22922"/>
          <a:stretch>
            <a:fillRect/>
          </a:stretch>
        </p:blipFill>
        <p:spPr bwMode="auto">
          <a:xfrm>
            <a:off x="0" y="2420938"/>
            <a:ext cx="2490788" cy="443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7" t="31952" r="20049" b="23323"/>
          <a:stretch>
            <a:fillRect/>
          </a:stretch>
        </p:blipFill>
        <p:spPr bwMode="auto">
          <a:xfrm>
            <a:off x="3252788" y="2427288"/>
            <a:ext cx="2508250" cy="443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1" t="31682" r="10706" b="23997"/>
          <a:stretch>
            <a:fillRect/>
          </a:stretch>
        </p:blipFill>
        <p:spPr bwMode="auto">
          <a:xfrm>
            <a:off x="6545263" y="2403475"/>
            <a:ext cx="2598737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18</a:t>
            </a:fld>
            <a:endParaRPr lang="de-DE" altLang="de-DE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0"/>
            <a:ext cx="7772400" cy="3606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de-DE" altLang="de-DE" sz="2800" dirty="0">
                <a:solidFill>
                  <a:srgbClr val="0000CC"/>
                </a:solidFill>
                <a:latin typeface="Arial" charset="0"/>
              </a:rPr>
              <a:t>Zug- und Druckphase</a:t>
            </a:r>
            <a:r>
              <a:rPr lang="de-DE" altLang="de-DE" sz="4000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de-DE" altLang="de-DE" sz="2400" dirty="0">
                <a:latin typeface="Arial" charset="0"/>
              </a:rPr>
              <a:t>Hand ist normal zur Zugrichtung angestellt</a:t>
            </a:r>
          </a:p>
          <a:p>
            <a:pPr>
              <a:lnSpc>
                <a:spcPct val="90000"/>
              </a:lnSpc>
            </a:pPr>
            <a:r>
              <a:rPr lang="de-DE" altLang="de-DE" sz="2400" dirty="0">
                <a:latin typeface="Arial" charset="0"/>
              </a:rPr>
              <a:t>Hand zieht seitlich vom Körper, relativ geradlinig ca. </a:t>
            </a:r>
            <a:r>
              <a:rPr lang="de-DE" altLang="de-DE" sz="2400" i="1" dirty="0">
                <a:latin typeface="Arial" charset="0"/>
              </a:rPr>
              <a:t>30 cm</a:t>
            </a:r>
            <a:r>
              <a:rPr lang="de-DE" altLang="de-DE" sz="2400" dirty="0">
                <a:latin typeface="Arial" charset="0"/>
              </a:rPr>
              <a:t> unter Wasser nach hinten</a:t>
            </a:r>
          </a:p>
          <a:p>
            <a:pPr>
              <a:lnSpc>
                <a:spcPct val="90000"/>
              </a:lnSpc>
            </a:pPr>
            <a:r>
              <a:rPr lang="de-DE" altLang="de-DE" sz="2400" dirty="0">
                <a:latin typeface="Arial" charset="0"/>
              </a:rPr>
              <a:t>ELLBOGEN „HOCH“ – Beugewinkel Ellbogen 1</a:t>
            </a:r>
            <a:r>
              <a:rPr lang="de-DE" altLang="de-DE" sz="2400" i="1" dirty="0">
                <a:latin typeface="Arial" charset="0"/>
              </a:rPr>
              <a:t>0 bis 90°</a:t>
            </a:r>
            <a:r>
              <a:rPr lang="de-DE" altLang="de-DE" sz="2400" dirty="0">
                <a:latin typeface="Arial" charset="0"/>
              </a:rPr>
              <a:t> auf Schulterhöhe</a:t>
            </a:r>
          </a:p>
          <a:p>
            <a:pPr>
              <a:lnSpc>
                <a:spcPct val="90000"/>
              </a:lnSpc>
            </a:pPr>
            <a:r>
              <a:rPr lang="de-AT" altLang="de-DE" sz="2400" dirty="0">
                <a:latin typeface="Arial" charset="0"/>
              </a:rPr>
              <a:t>Am Ende wird die Hand zur Unterstützung der Rollbewegung geringfügig nach unten gedrückt </a:t>
            </a:r>
            <a:r>
              <a:rPr lang="de-AT" altLang="de-DE" sz="1800" dirty="0">
                <a:latin typeface="Arial" charset="0"/>
              </a:rPr>
              <a:t>( Bild: Ryan Lochte)</a:t>
            </a:r>
            <a:endParaRPr lang="de-DE" altLang="de-DE" sz="1800" dirty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de-DE" altLang="de-DE" sz="1800" dirty="0">
              <a:latin typeface="Arial" charset="0"/>
            </a:endParaRP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7" t="44476" r="42552" b="33223"/>
          <a:stretch>
            <a:fillRect/>
          </a:stretch>
        </p:blipFill>
        <p:spPr bwMode="auto">
          <a:xfrm>
            <a:off x="228600" y="3773488"/>
            <a:ext cx="2159000" cy="257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3" t="42467" r="41490" b="30199"/>
          <a:stretch>
            <a:fillRect/>
          </a:stretch>
        </p:blipFill>
        <p:spPr bwMode="auto">
          <a:xfrm>
            <a:off x="2514600" y="3773488"/>
            <a:ext cx="2209800" cy="257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1" t="41928" r="29590" b="30469"/>
          <a:stretch>
            <a:fillRect/>
          </a:stretch>
        </p:blipFill>
        <p:spPr bwMode="auto">
          <a:xfrm>
            <a:off x="4883150" y="3760788"/>
            <a:ext cx="16764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9" t="37344" r="26917" b="28284"/>
          <a:stretch>
            <a:fillRect/>
          </a:stretch>
        </p:blipFill>
        <p:spPr bwMode="auto">
          <a:xfrm>
            <a:off x="6711950" y="3749675"/>
            <a:ext cx="1598613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19</a:t>
            </a:fld>
            <a:endParaRPr lang="de-DE" altLang="de-D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1026"/>
          <p:cNvSpPr txBox="1">
            <a:spLocks noChangeArrowheads="1"/>
          </p:cNvSpPr>
          <p:nvPr/>
        </p:nvSpPr>
        <p:spPr bwMode="auto">
          <a:xfrm>
            <a:off x="746125" y="727075"/>
            <a:ext cx="748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 altLang="de-DE"/>
          </a:p>
        </p:txBody>
      </p:sp>
      <p:sp>
        <p:nvSpPr>
          <p:cNvPr id="107524" name="Text Box 1028"/>
          <p:cNvSpPr txBox="1">
            <a:spLocks noChangeArrowheads="1"/>
          </p:cNvSpPr>
          <p:nvPr/>
        </p:nvSpPr>
        <p:spPr bwMode="auto">
          <a:xfrm>
            <a:off x="409575" y="228600"/>
            <a:ext cx="815340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3200" b="1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Armbewegung</a:t>
            </a:r>
          </a:p>
          <a:p>
            <a:endParaRPr lang="de-DE" altLang="de-DE" sz="2800" b="1" dirty="0">
              <a:solidFill>
                <a:srgbClr val="0000CC"/>
              </a:solidFill>
              <a:latin typeface="Arial" charset="0"/>
              <a:cs typeface="Times New Roman" pitchFamily="18" charset="0"/>
            </a:endParaRPr>
          </a:p>
          <a:p>
            <a:r>
              <a:rPr lang="de-DE" altLang="de-DE" sz="1200" b="1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Eintauch- Streckphase</a:t>
            </a:r>
            <a:endParaRPr lang="de-DE" altLang="de-DE" sz="1200" dirty="0">
              <a:latin typeface="Arial" charset="0"/>
              <a:cs typeface="Times New Roman" pitchFamily="18" charset="0"/>
              <a:sym typeface="Wingdings 3" pitchFamily="18" charset="2"/>
            </a:endParaRPr>
          </a:p>
          <a:p>
            <a:pPr>
              <a:buFont typeface="Wingdings 3" pitchFamily="18" charset="2"/>
              <a:buChar char="­"/>
            </a:pPr>
            <a:r>
              <a:rPr lang="de-DE" altLang="de-DE" sz="1200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 Hand möglichst weit nach vorne bringen </a:t>
            </a:r>
          </a:p>
          <a:p>
            <a:pPr lvl="1">
              <a:buFont typeface="Wingdings 3" pitchFamily="18" charset="2"/>
              <a:buNone/>
            </a:pPr>
            <a:r>
              <a:rPr lang="de-DE" altLang="de-DE" sz="1200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- Vorsicht, Schulter nicht zu stark anheben</a:t>
            </a:r>
            <a:endParaRPr lang="de-DE" altLang="de-DE" sz="1200" dirty="0">
              <a:solidFill>
                <a:srgbClr val="00B050"/>
              </a:solidFill>
              <a:latin typeface="Arial" charset="0"/>
              <a:cs typeface="Times New Roman" pitchFamily="18" charset="0"/>
              <a:sym typeface="Wingdings 3" pitchFamily="18" charset="2"/>
            </a:endParaRPr>
          </a:p>
          <a:p>
            <a:endParaRPr lang="de-DE" altLang="de-DE" sz="1200" dirty="0">
              <a:latin typeface="Arial" charset="0"/>
              <a:cs typeface="Times New Roman" pitchFamily="18" charset="0"/>
              <a:sym typeface="Wingdings 3" pitchFamily="18" charset="2"/>
            </a:endParaRPr>
          </a:p>
          <a:p>
            <a:pPr>
              <a:buFont typeface="Wingdings 3" pitchFamily="18" charset="2"/>
              <a:buChar char="­"/>
            </a:pPr>
            <a:r>
              <a:rPr lang="de-DE" altLang="de-DE" sz="1200" dirty="0">
                <a:latin typeface="Arial" charset="0"/>
                <a:cs typeface="Times New Roman" pitchFamily="18" charset="0"/>
              </a:rPr>
              <a:t> geringer Widerstand beim Eintauchen </a:t>
            </a:r>
          </a:p>
          <a:p>
            <a:pPr lvl="1">
              <a:buFont typeface="Wingdings 3" pitchFamily="18" charset="2"/>
              <a:buNone/>
            </a:pPr>
            <a:r>
              <a:rPr lang="de-DE" altLang="de-DE" sz="1200" dirty="0">
                <a:latin typeface="Arial" charset="0"/>
                <a:cs typeface="Times New Roman" pitchFamily="18" charset="0"/>
              </a:rPr>
              <a:t>- Hand taucht zwischen Körpermitte und Schulter ein   	bzgl. Längenachse</a:t>
            </a:r>
          </a:p>
          <a:p>
            <a:endParaRPr lang="de-DE" altLang="de-DE" sz="1200" dirty="0">
              <a:latin typeface="Arial" charset="0"/>
              <a:cs typeface="Times New Roman" pitchFamily="18" charset="0"/>
              <a:sym typeface="Wingdings 3" pitchFamily="18" charset="2"/>
            </a:endParaRPr>
          </a:p>
          <a:p>
            <a:r>
              <a:rPr lang="de-DE" altLang="de-DE" sz="1200" dirty="0">
                <a:latin typeface="Arial" charset="0"/>
                <a:cs typeface="Times New Roman" pitchFamily="18" charset="0"/>
                <a:sym typeface="Wingdings 3" pitchFamily="18" charset="2"/>
              </a:rPr>
              <a:t></a:t>
            </a:r>
            <a:r>
              <a:rPr lang="de-DE" altLang="de-DE" sz="1200" dirty="0">
                <a:latin typeface="Arial" charset="0"/>
                <a:cs typeface="Times New Roman" pitchFamily="18" charset="0"/>
              </a:rPr>
              <a:t> </a:t>
            </a:r>
            <a:r>
              <a:rPr lang="de-DE" altLang="de-DE" sz="1200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keine Luft unter der Hand </a:t>
            </a:r>
          </a:p>
          <a:p>
            <a:endParaRPr lang="de-DE" altLang="de-DE" sz="1200" dirty="0">
              <a:latin typeface="Arial" charset="0"/>
              <a:cs typeface="Times New Roman" pitchFamily="18" charset="0"/>
              <a:sym typeface="Wingdings 3" pitchFamily="18" charset="2"/>
            </a:endParaRPr>
          </a:p>
          <a:p>
            <a:r>
              <a:rPr lang="de-DE" altLang="de-DE" sz="1200" b="1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Wasserfassen</a:t>
            </a:r>
          </a:p>
          <a:p>
            <a:pPr>
              <a:buFont typeface="Wingdings 3" pitchFamily="18" charset="2"/>
              <a:buChar char="­"/>
            </a:pPr>
            <a:r>
              <a:rPr lang="de-DE" altLang="de-DE" sz="1200" dirty="0">
                <a:latin typeface="Arial" charset="0"/>
                <a:cs typeface="Times New Roman" pitchFamily="18" charset="0"/>
              </a:rPr>
              <a:t> </a:t>
            </a:r>
            <a:r>
              <a:rPr lang="de-DE" altLang="de-DE" sz="1200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rascher Druckaufbau </a:t>
            </a:r>
          </a:p>
          <a:p>
            <a:pPr lvl="1">
              <a:buFont typeface="Wingdings 3" pitchFamily="18" charset="2"/>
              <a:buNone/>
            </a:pPr>
            <a:r>
              <a:rPr lang="de-DE" altLang="de-DE" sz="1200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- Ellbogen hoch 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76FB-C626-4B66-ABFA-7E8017FC9B22}" type="slidenum">
              <a:rPr lang="de-DE" altLang="de-DE" smtClean="0"/>
              <a:pPr/>
              <a:t>2</a:t>
            </a:fld>
            <a:endParaRPr lang="de-DE" alt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AC1B50-E5C5-4117-97EF-7970B2D55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468" y="955675"/>
            <a:ext cx="4340057" cy="18774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B8B9718-1921-4250-8AEA-5D45D5AF6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275" y="3412216"/>
            <a:ext cx="3486637" cy="2372056"/>
          </a:xfrm>
          <a:prstGeom prst="rect">
            <a:avLst/>
          </a:prstGeom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65D3CC64-B5D0-4131-9F55-A5402F3C6A5A}"/>
              </a:ext>
            </a:extLst>
          </p:cNvPr>
          <p:cNvCxnSpPr/>
          <p:nvPr/>
        </p:nvCxnSpPr>
        <p:spPr>
          <a:xfrm flipH="1">
            <a:off x="5669280" y="4260028"/>
            <a:ext cx="710005" cy="204396"/>
          </a:xfrm>
          <a:prstGeom prst="line">
            <a:avLst/>
          </a:prstGeom>
          <a:ln w="47625">
            <a:solidFill>
              <a:srgbClr val="03A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41EDB9CD-2F8F-4EDA-9003-5ECC3C3A3B39}"/>
              </a:ext>
            </a:extLst>
          </p:cNvPr>
          <p:cNvCxnSpPr>
            <a:cxnSpLocks/>
          </p:cNvCxnSpPr>
          <p:nvPr/>
        </p:nvCxnSpPr>
        <p:spPr>
          <a:xfrm flipH="1">
            <a:off x="4982941" y="4464424"/>
            <a:ext cx="686339" cy="659924"/>
          </a:xfrm>
          <a:prstGeom prst="line">
            <a:avLst/>
          </a:prstGeom>
          <a:ln w="47625">
            <a:solidFill>
              <a:srgbClr val="03A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21BC15-D20B-44B6-874B-B15995CCA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20</a:t>
            </a:fld>
            <a:endParaRPr lang="de-DE" alt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939EA1A-171A-4832-9F2C-2C9F83412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9"/>
            <a:ext cx="9144000" cy="686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08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100" y="355600"/>
            <a:ext cx="7772400" cy="1612900"/>
          </a:xfrm>
        </p:spPr>
        <p:txBody>
          <a:bodyPr/>
          <a:lstStyle/>
          <a:p>
            <a:pPr>
              <a:buFontTx/>
              <a:buNone/>
            </a:pPr>
            <a:r>
              <a:rPr lang="de-DE" altLang="de-DE" sz="2800">
                <a:solidFill>
                  <a:srgbClr val="0000CC"/>
                </a:solidFill>
                <a:latin typeface="Arial" charset="0"/>
              </a:rPr>
              <a:t>Überleitende Phase:</a:t>
            </a:r>
            <a:r>
              <a:rPr lang="de-DE" altLang="de-DE">
                <a:latin typeface="Arial" charset="0"/>
              </a:rPr>
              <a:t> </a:t>
            </a:r>
          </a:p>
          <a:p>
            <a:r>
              <a:rPr lang="de-DE" altLang="de-DE" sz="2400">
                <a:latin typeface="Arial" charset="0"/>
              </a:rPr>
              <a:t>Die Hand wird mit der Daumenkante oder dem Handrücken voraus aus dem Wasser genommen</a:t>
            </a:r>
          </a:p>
        </p:txBody>
      </p:sp>
      <p:pic>
        <p:nvPicPr>
          <p:cNvPr id="63493" name="Picture 5" descr="rückenbild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5" t="52850" b="18520"/>
          <a:stretch>
            <a:fillRect/>
          </a:stretch>
        </p:blipFill>
        <p:spPr bwMode="auto">
          <a:xfrm>
            <a:off x="495300" y="2349500"/>
            <a:ext cx="8382000" cy="234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21</a:t>
            </a:fld>
            <a:endParaRPr lang="de-DE" altLang="de-DE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177800"/>
            <a:ext cx="7772400" cy="3962400"/>
          </a:xfrm>
        </p:spPr>
        <p:txBody>
          <a:bodyPr/>
          <a:lstStyle/>
          <a:p>
            <a:r>
              <a:rPr lang="de-DE" altLang="de-DE">
                <a:solidFill>
                  <a:srgbClr val="FF0000"/>
                </a:solidFill>
              </a:rPr>
              <a:t>Bewegungsbeschreibung </a:t>
            </a:r>
            <a:br>
              <a:rPr lang="de-DE" altLang="de-DE">
                <a:solidFill>
                  <a:srgbClr val="FF0000"/>
                </a:solidFill>
              </a:rPr>
            </a:br>
            <a:r>
              <a:rPr lang="de-DE" altLang="de-DE">
                <a:solidFill>
                  <a:srgbClr val="FF0000"/>
                </a:solidFill>
              </a:rPr>
              <a:t>Delphintechnik</a:t>
            </a:r>
            <a:br>
              <a:rPr lang="de-DE" altLang="de-DE">
                <a:solidFill>
                  <a:srgbClr val="FF0000"/>
                </a:solidFill>
              </a:rPr>
            </a:br>
            <a:endParaRPr lang="de-AT" altLang="de-DE" sz="400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54D5-6617-4BF8-8043-4AC2B45A49C5}" type="slidenum">
              <a:rPr lang="de-DE" altLang="de-DE" smtClean="0"/>
              <a:pPr/>
              <a:t>22</a:t>
            </a:fld>
            <a:endParaRPr lang="de-DE" altLang="de-DE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175260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sp>
        <p:nvSpPr>
          <p:cNvPr id="68636" name="Rectangle 28"/>
          <p:cNvSpPr>
            <a:spLocks noChangeArrowheads="1"/>
          </p:cNvSpPr>
          <p:nvPr/>
        </p:nvSpPr>
        <p:spPr bwMode="auto">
          <a:xfrm>
            <a:off x="336550" y="47625"/>
            <a:ext cx="77724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de-DE" altLang="de-DE" sz="3200" b="0">
                <a:solidFill>
                  <a:srgbClr val="0000CC"/>
                </a:solidFill>
                <a:effectLst/>
              </a:rPr>
              <a:t>Wasserlage</a:t>
            </a:r>
          </a:p>
        </p:txBody>
      </p:sp>
      <p:pic>
        <p:nvPicPr>
          <p:cNvPr id="68638" name="Picture 30" descr="Delphin Bildreihe_seitli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3988"/>
            <a:ext cx="9144000" cy="21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9" name="Picture 31" descr="Delphin Bildreihe seitlich_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1563"/>
            <a:ext cx="9144000" cy="197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40" name="Rectangle 32"/>
          <p:cNvSpPr>
            <a:spLocks noChangeArrowheads="1"/>
          </p:cNvSpPr>
          <p:nvPr/>
        </p:nvSpPr>
        <p:spPr bwMode="auto">
          <a:xfrm>
            <a:off x="304800" y="758825"/>
            <a:ext cx="854392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de-DE" altLang="de-DE" sz="2400">
                <a:latin typeface="Arial" charset="0"/>
              </a:rPr>
              <a:t>Wellenförmige Wasserlage mit ausgeprägter oder geringer Vertikalbewegung</a:t>
            </a:r>
          </a:p>
          <a:p>
            <a:pPr>
              <a:lnSpc>
                <a:spcPct val="80000"/>
              </a:lnSpc>
            </a:pPr>
            <a:r>
              <a:rPr lang="de-DE" altLang="de-DE" sz="2400">
                <a:latin typeface="Arial" charset="0"/>
              </a:rPr>
              <a:t>Komplette Körperstreckung beim 2. Beinschlag</a:t>
            </a:r>
            <a:endParaRPr lang="de-AT" altLang="de-DE" sz="240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de-AT" altLang="de-DE" sz="2400">
                <a:latin typeface="Arial" charset="0"/>
              </a:rPr>
              <a:t>Dynamische Wellenbewegung</a:t>
            </a:r>
          </a:p>
          <a:p>
            <a:pPr>
              <a:lnSpc>
                <a:spcPct val="80000"/>
              </a:lnSpc>
            </a:pPr>
            <a:r>
              <a:rPr lang="de-AT" altLang="de-DE" sz="2400">
                <a:latin typeface="Arial" charset="0"/>
              </a:rPr>
              <a:t>Geringe Kopfbewegung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ED63-9B39-4259-9757-1A94F7036092}" type="slidenum">
              <a:rPr lang="de-DE" altLang="de-DE" smtClean="0"/>
              <a:pPr/>
              <a:t>23</a:t>
            </a:fld>
            <a:endParaRPr lang="de-DE" altLang="de-DE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228600" y="0"/>
            <a:ext cx="7772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de-DE" altLang="de-DE" sz="3200" b="0">
                <a:solidFill>
                  <a:srgbClr val="0000CC"/>
                </a:solidFill>
                <a:effectLst/>
              </a:rPr>
              <a:t>Armbewegung</a:t>
            </a: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209550" y="741363"/>
            <a:ext cx="8496300" cy="197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2800">
                <a:solidFill>
                  <a:srgbClr val="0000CC"/>
                </a:solidFill>
                <a:latin typeface="Arial" charset="0"/>
              </a:rPr>
              <a:t>Eintauch- und Streckphase:</a:t>
            </a:r>
            <a:r>
              <a:rPr lang="de-DE" altLang="de-DE">
                <a:latin typeface="Arial" charset="0"/>
              </a:rPr>
              <a:t> </a:t>
            </a:r>
          </a:p>
          <a:p>
            <a:pPr>
              <a:buFontTx/>
              <a:buChar char="•"/>
            </a:pPr>
            <a:r>
              <a:rPr lang="de-DE" altLang="de-DE">
                <a:latin typeface="Arial" charset="0"/>
              </a:rPr>
              <a:t> der Kopf taucht vor den Händen ins Wasser ein</a:t>
            </a:r>
          </a:p>
          <a:p>
            <a:pPr>
              <a:buFontTx/>
              <a:buChar char="•"/>
            </a:pPr>
            <a:r>
              <a:rPr lang="de-DE" altLang="de-DE">
                <a:latin typeface="Arial" charset="0"/>
              </a:rPr>
              <a:t> Eintauchen </a:t>
            </a:r>
            <a:r>
              <a:rPr lang="de-DE" altLang="de-DE" i="1">
                <a:latin typeface="Arial" charset="0"/>
              </a:rPr>
              <a:t>außerhalb</a:t>
            </a:r>
            <a:r>
              <a:rPr lang="de-DE" altLang="de-DE">
                <a:latin typeface="Arial" charset="0"/>
              </a:rPr>
              <a:t> der Schulterachse</a:t>
            </a:r>
          </a:p>
          <a:p>
            <a:pPr>
              <a:buFontTx/>
              <a:buChar char="•"/>
            </a:pPr>
            <a:r>
              <a:rPr lang="de-DE" altLang="de-DE">
                <a:latin typeface="Arial" charset="0"/>
              </a:rPr>
              <a:t> die Handflächen sind beim Eintauchen gestreckt </a:t>
            </a:r>
          </a:p>
          <a:p>
            <a:pPr>
              <a:buFontTx/>
              <a:buChar char="•"/>
            </a:pPr>
            <a:r>
              <a:rPr lang="de-DE" altLang="de-DE">
                <a:latin typeface="Arial" charset="0"/>
              </a:rPr>
              <a:t> die Arme sind gestreckt</a:t>
            </a:r>
            <a:endParaRPr lang="de-AT" altLang="de-DE">
              <a:latin typeface="Arial" charset="0"/>
            </a:endParaRPr>
          </a:p>
        </p:txBody>
      </p:sp>
      <p:pic>
        <p:nvPicPr>
          <p:cNvPr id="70668" name="Picture 12" descr="00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3585331"/>
            <a:ext cx="2057400" cy="14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9" name="Picture 13" descr="00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3585331"/>
            <a:ext cx="2044700" cy="139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0" name="Picture 14" descr="00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3572631"/>
            <a:ext cx="2051050" cy="13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2" name="Picture 16" descr="00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3559931"/>
            <a:ext cx="2063750" cy="14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24</a:t>
            </a:fld>
            <a:endParaRPr lang="de-DE" altLang="de-DE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304800" y="209550"/>
            <a:ext cx="8839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2800" dirty="0">
                <a:solidFill>
                  <a:srgbClr val="0000CC"/>
                </a:solidFill>
                <a:latin typeface="Arial" charset="0"/>
              </a:rPr>
              <a:t>Wasserfassen</a:t>
            </a:r>
          </a:p>
          <a:p>
            <a:pPr>
              <a:buFontTx/>
              <a:buChar char="•"/>
            </a:pPr>
            <a:r>
              <a:rPr lang="de-AT" altLang="de-DE" dirty="0">
                <a:latin typeface="Arial" charset="0"/>
              </a:rPr>
              <a:t> Hand wird nach unten hinten beschleunigt und </a:t>
            </a:r>
          </a:p>
          <a:p>
            <a:r>
              <a:rPr lang="de-AT" altLang="de-DE" dirty="0">
                <a:latin typeface="Arial" charset="0"/>
              </a:rPr>
              <a:t>  gleichzeitig wird die Hand normal zur Handzugrichtung   </a:t>
            </a:r>
          </a:p>
          <a:p>
            <a:r>
              <a:rPr lang="de-AT" altLang="de-DE" dirty="0">
                <a:latin typeface="Arial" charset="0"/>
              </a:rPr>
              <a:t>  angestellt</a:t>
            </a:r>
            <a:endParaRPr lang="de-DE" altLang="de-DE" dirty="0">
              <a:latin typeface="Arial" charset="0"/>
            </a:endParaRPr>
          </a:p>
        </p:txBody>
      </p:sp>
      <p:pic>
        <p:nvPicPr>
          <p:cNvPr id="71687" name="Picture 7" descr="000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8" b="13949"/>
          <a:stretch/>
        </p:blipFill>
        <p:spPr bwMode="auto">
          <a:xfrm>
            <a:off x="4741718" y="2309091"/>
            <a:ext cx="3716482" cy="189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8" name="Picture 8" descr="000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5" b="11090"/>
          <a:stretch/>
        </p:blipFill>
        <p:spPr bwMode="auto">
          <a:xfrm>
            <a:off x="418797" y="4436341"/>
            <a:ext cx="3861407" cy="202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9" name="Picture 9" descr="000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4" b="13033"/>
          <a:stretch/>
        </p:blipFill>
        <p:spPr bwMode="auto">
          <a:xfrm>
            <a:off x="4741718" y="4436341"/>
            <a:ext cx="3716482" cy="189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0" name="Picture 10" descr="000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0" b="13548"/>
          <a:stretch/>
        </p:blipFill>
        <p:spPr bwMode="auto">
          <a:xfrm>
            <a:off x="418797" y="2309089"/>
            <a:ext cx="3833653" cy="191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25</a:t>
            </a:fld>
            <a:endParaRPr lang="de-DE" altLang="de-DE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47650" y="123825"/>
            <a:ext cx="7772400" cy="2590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de-DE" altLang="de-DE" sz="2800" dirty="0">
                <a:solidFill>
                  <a:srgbClr val="0000CC"/>
                </a:solidFill>
                <a:latin typeface="Arial" charset="0"/>
              </a:rPr>
              <a:t>Zug- und Druckphase</a:t>
            </a:r>
            <a:r>
              <a:rPr lang="de-DE" altLang="de-DE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de-DE" altLang="de-DE" sz="2400" dirty="0">
                <a:latin typeface="Arial" charset="0"/>
              </a:rPr>
              <a:t>Hand ist normal zur Zugrichtung angestellt</a:t>
            </a:r>
          </a:p>
          <a:p>
            <a:pPr>
              <a:lnSpc>
                <a:spcPct val="90000"/>
              </a:lnSpc>
            </a:pPr>
            <a:r>
              <a:rPr lang="de-DE" altLang="de-DE" sz="2400" dirty="0">
                <a:latin typeface="Arial" charset="0"/>
              </a:rPr>
              <a:t>Hand zieht relativ geradlinig nach hinten von außen zur Körpermitte</a:t>
            </a:r>
          </a:p>
          <a:p>
            <a:pPr>
              <a:lnSpc>
                <a:spcPct val="90000"/>
              </a:lnSpc>
            </a:pPr>
            <a:r>
              <a:rPr lang="de-DE" altLang="de-DE" sz="2400" dirty="0">
                <a:latin typeface="Arial" charset="0"/>
              </a:rPr>
              <a:t>ELLBOGEN HOCH – Ellbogenwinkel </a:t>
            </a:r>
            <a:r>
              <a:rPr lang="de-DE" altLang="de-DE" sz="2400" i="1" dirty="0">
                <a:latin typeface="Arial" charset="0"/>
              </a:rPr>
              <a:t>90 bis 130°</a:t>
            </a:r>
            <a:r>
              <a:rPr lang="de-DE" altLang="de-DE" sz="2400" dirty="0">
                <a:latin typeface="Arial" charset="0"/>
              </a:rPr>
              <a:t> auf Schulterhöhe</a:t>
            </a:r>
          </a:p>
        </p:txBody>
      </p:sp>
      <p:pic>
        <p:nvPicPr>
          <p:cNvPr id="248837" name="Picture 5" descr="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578099"/>
            <a:ext cx="2746476" cy="187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838" name="Picture 6" descr="00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560" y="2565400"/>
            <a:ext cx="2765438" cy="188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839" name="Picture 7" descr="00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103" y="2561936"/>
            <a:ext cx="2765438" cy="188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840" name="Picture 8" descr="00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28" y="4591050"/>
            <a:ext cx="2766225" cy="18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841" name="Picture 9" descr="00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796" y="4591050"/>
            <a:ext cx="2765794" cy="18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26</a:t>
            </a:fld>
            <a:endParaRPr lang="de-DE" altLang="de-DE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71475" y="142875"/>
            <a:ext cx="8547100" cy="1644650"/>
          </a:xfrm>
        </p:spPr>
        <p:txBody>
          <a:bodyPr/>
          <a:lstStyle/>
          <a:p>
            <a:pPr>
              <a:buFontTx/>
              <a:buNone/>
            </a:pPr>
            <a:r>
              <a:rPr lang="de-DE" altLang="de-DE" sz="2800" dirty="0">
                <a:solidFill>
                  <a:srgbClr val="0000CC"/>
                </a:solidFill>
                <a:latin typeface="Arial" charset="0"/>
              </a:rPr>
              <a:t>Rückholphase</a:t>
            </a:r>
            <a:r>
              <a:rPr lang="de-DE" altLang="de-DE" sz="3600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r>
              <a:rPr lang="de-DE" altLang="de-DE" sz="2400" dirty="0">
                <a:latin typeface="Arial" charset="0"/>
              </a:rPr>
              <a:t>Arm schwingt gestreckt, nahe dem Wasser nach vorne</a:t>
            </a:r>
          </a:p>
          <a:p>
            <a:r>
              <a:rPr lang="de-DE" altLang="de-DE" sz="2400" dirty="0">
                <a:latin typeface="Arial" charset="0"/>
              </a:rPr>
              <a:t>Hand wird um 180° nach außen gedreht </a:t>
            </a:r>
            <a:r>
              <a:rPr lang="de-DE" altLang="de-DE" sz="1600" dirty="0">
                <a:latin typeface="Arial" charset="0"/>
              </a:rPr>
              <a:t>(Verlassen des Wassers - Handrücken zeigt nach unten; kurz vor dem Eintauchen – Handfläche zeigt nach unten)</a:t>
            </a:r>
          </a:p>
        </p:txBody>
      </p:sp>
      <p:pic>
        <p:nvPicPr>
          <p:cNvPr id="250884" name="Picture 4" descr="00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717800"/>
            <a:ext cx="2057400" cy="14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85" name="Picture 5" descr="00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2717800"/>
            <a:ext cx="2062163" cy="140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86" name="Picture 6" descr="00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717800"/>
            <a:ext cx="2068513" cy="14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87" name="Picture 7" descr="00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2717800"/>
            <a:ext cx="2062163" cy="140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88" name="Picture 8" descr="00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254500"/>
            <a:ext cx="2057400" cy="14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89" name="Picture 9" descr="002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4254500"/>
            <a:ext cx="2044700" cy="139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90" name="Picture 10" descr="003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4241800"/>
            <a:ext cx="2068513" cy="14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27</a:t>
            </a:fld>
            <a:endParaRPr lang="de-DE" altLang="de-DE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71475" y="0"/>
            <a:ext cx="7772400" cy="609600"/>
          </a:xfrm>
        </p:spPr>
        <p:txBody>
          <a:bodyPr/>
          <a:lstStyle/>
          <a:p>
            <a:pPr algn="l"/>
            <a:r>
              <a:rPr lang="de-DE" altLang="de-DE" sz="2800">
                <a:solidFill>
                  <a:srgbClr val="0000CC"/>
                </a:solidFill>
                <a:effectLst/>
              </a:rPr>
              <a:t>Beinbewegung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81049"/>
            <a:ext cx="8696325" cy="506556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altLang="de-DE" sz="2400" dirty="0">
                <a:latin typeface="Arial" charset="0"/>
              </a:rPr>
              <a:t>Beinschlag erfolgt aus der Hüfte; aktiver Abwärtsschlag</a:t>
            </a:r>
          </a:p>
          <a:p>
            <a:pPr>
              <a:lnSpc>
                <a:spcPct val="150000"/>
              </a:lnSpc>
            </a:pPr>
            <a:r>
              <a:rPr lang="de-DE" altLang="de-DE" sz="2400" dirty="0">
                <a:latin typeface="Arial" charset="0"/>
              </a:rPr>
              <a:t>Bewegungsübertragung von Hüfte – Oberschenkel – Unterschenkel auf den Fuß</a:t>
            </a:r>
          </a:p>
          <a:p>
            <a:pPr>
              <a:lnSpc>
                <a:spcPct val="150000"/>
              </a:lnSpc>
            </a:pPr>
            <a:r>
              <a:rPr lang="de-DE" altLang="de-DE" sz="2400" b="1" dirty="0">
                <a:latin typeface="Arial" charset="0"/>
              </a:rPr>
              <a:t>Leichtes Beugen</a:t>
            </a:r>
            <a:r>
              <a:rPr lang="de-DE" altLang="de-DE" sz="2400" dirty="0">
                <a:latin typeface="Arial" charset="0"/>
              </a:rPr>
              <a:t> im Kniegelenk</a:t>
            </a:r>
          </a:p>
          <a:p>
            <a:pPr>
              <a:lnSpc>
                <a:spcPct val="150000"/>
              </a:lnSpc>
            </a:pPr>
            <a:r>
              <a:rPr lang="de-DE" altLang="de-DE" sz="2400" b="1" dirty="0">
                <a:latin typeface="Arial" charset="0"/>
              </a:rPr>
              <a:t>Hohe Beweglichkeit</a:t>
            </a:r>
            <a:r>
              <a:rPr lang="de-DE" altLang="de-DE" sz="2400" dirty="0">
                <a:latin typeface="Arial" charset="0"/>
              </a:rPr>
              <a:t> im Sprunggelenk</a:t>
            </a:r>
          </a:p>
          <a:p>
            <a:pPr>
              <a:lnSpc>
                <a:spcPct val="150000"/>
              </a:lnSpc>
            </a:pPr>
            <a:r>
              <a:rPr lang="de-DE" altLang="de-DE" sz="2400" dirty="0">
                <a:latin typeface="Arial" charset="0"/>
              </a:rPr>
              <a:t>Beim 1. Beinschlag kommt die Hüfte an die Wasseroberfläche</a:t>
            </a:r>
            <a:endParaRPr lang="de-AT" altLang="de-DE" sz="240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de-DE" altLang="de-DE" sz="2400" dirty="0"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28</a:t>
            </a:fld>
            <a:endParaRPr lang="de-DE" altLang="de-DE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4300"/>
            <a:ext cx="7772400" cy="600075"/>
          </a:xfrm>
        </p:spPr>
        <p:txBody>
          <a:bodyPr/>
          <a:lstStyle/>
          <a:p>
            <a:pPr algn="l"/>
            <a:r>
              <a:rPr lang="de-DE" altLang="de-DE" sz="2800">
                <a:solidFill>
                  <a:srgbClr val="0000CC"/>
                </a:solidFill>
                <a:effectLst/>
              </a:rPr>
              <a:t>Koordination Arm- und Beinbewegung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825" y="828675"/>
            <a:ext cx="7772400" cy="3810000"/>
          </a:xfrm>
        </p:spPr>
        <p:txBody>
          <a:bodyPr/>
          <a:lstStyle/>
          <a:p>
            <a:r>
              <a:rPr lang="de-DE" altLang="de-DE" sz="2400">
                <a:latin typeface="Arial" charset="0"/>
              </a:rPr>
              <a:t>1. Beinschlag beim Eintauchen der Arme</a:t>
            </a:r>
          </a:p>
          <a:p>
            <a:r>
              <a:rPr lang="de-AT" altLang="de-DE" sz="2400">
                <a:latin typeface="Arial" charset="0"/>
              </a:rPr>
              <a:t>2. Beinschlag Ende der Druckphase</a:t>
            </a:r>
            <a:endParaRPr lang="de-DE" altLang="de-DE" sz="2400">
              <a:latin typeface="Arial" charset="0"/>
            </a:endParaRPr>
          </a:p>
        </p:txBody>
      </p:sp>
      <p:pic>
        <p:nvPicPr>
          <p:cNvPr id="254987" name="Picture 11" descr="Delphin Bildreihe seitlich_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75"/>
            <a:ext cx="9144000" cy="197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981" name="Text Box 5"/>
          <p:cNvSpPr txBox="1">
            <a:spLocks noChangeArrowheads="1"/>
          </p:cNvSpPr>
          <p:nvPr/>
        </p:nvSpPr>
        <p:spPr bwMode="auto">
          <a:xfrm>
            <a:off x="1627188" y="2082800"/>
            <a:ext cx="412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2800" b="1">
                <a:solidFill>
                  <a:srgbClr val="FF0000"/>
                </a:solidFill>
                <a:latin typeface="Arial" charset="0"/>
              </a:rPr>
              <a:t>1</a:t>
            </a:r>
            <a:endParaRPr lang="de-DE" altLang="de-DE" sz="28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54982" name="Text Box 6"/>
          <p:cNvSpPr txBox="1">
            <a:spLocks noChangeArrowheads="1"/>
          </p:cNvSpPr>
          <p:nvPr/>
        </p:nvSpPr>
        <p:spPr bwMode="auto">
          <a:xfrm>
            <a:off x="1249363" y="3352800"/>
            <a:ext cx="412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2800" b="1">
                <a:solidFill>
                  <a:srgbClr val="FF0000"/>
                </a:solidFill>
                <a:latin typeface="Arial" charset="0"/>
              </a:rPr>
              <a:t>2</a:t>
            </a:r>
            <a:endParaRPr lang="de-DE" altLang="de-DE" sz="28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54989" name="Rectangle 13"/>
          <p:cNvSpPr>
            <a:spLocks noChangeArrowheads="1"/>
          </p:cNvSpPr>
          <p:nvPr/>
        </p:nvSpPr>
        <p:spPr bwMode="auto">
          <a:xfrm>
            <a:off x="238125" y="4067175"/>
            <a:ext cx="77724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de-DE" altLang="de-DE" sz="2800">
                <a:solidFill>
                  <a:srgbClr val="0000CC"/>
                </a:solidFill>
                <a:effectLst/>
              </a:rPr>
              <a:t>Koordination Armbewegung und Atmung</a:t>
            </a:r>
          </a:p>
        </p:txBody>
      </p:sp>
      <p:sp>
        <p:nvSpPr>
          <p:cNvPr id="254990" name="Rectangle 14"/>
          <p:cNvSpPr>
            <a:spLocks noChangeArrowheads="1"/>
          </p:cNvSpPr>
          <p:nvPr/>
        </p:nvSpPr>
        <p:spPr bwMode="auto">
          <a:xfrm>
            <a:off x="514350" y="4772025"/>
            <a:ext cx="777240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altLang="de-DE" sz="2400">
                <a:latin typeface="Arial" charset="0"/>
              </a:rPr>
              <a:t>Einatmung am Ende der Druckphase und Anfang Rückholphase</a:t>
            </a:r>
          </a:p>
          <a:p>
            <a:r>
              <a:rPr lang="de-DE" altLang="de-DE" sz="2400">
                <a:latin typeface="Arial" charset="0"/>
              </a:rPr>
              <a:t>Ausatmung während Zug und Anfang Druckphase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29</a:t>
            </a:fld>
            <a:endParaRPr lang="de-DE" altLang="de-D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746125" y="727075"/>
            <a:ext cx="748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 altLang="de-DE"/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342900" y="152400"/>
            <a:ext cx="8153400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 b="1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Armbewegung </a:t>
            </a:r>
          </a:p>
          <a:p>
            <a:endParaRPr lang="de-DE" altLang="de-DE" sz="2800" b="1" dirty="0">
              <a:solidFill>
                <a:srgbClr val="0000CC"/>
              </a:solidFill>
              <a:latin typeface="Arial" charset="0"/>
              <a:cs typeface="Times New Roman" pitchFamily="18" charset="0"/>
            </a:endParaRPr>
          </a:p>
          <a:p>
            <a:r>
              <a:rPr lang="de-DE" altLang="de-DE" sz="1400" b="1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Zug- und Druckphase</a:t>
            </a:r>
            <a:r>
              <a:rPr lang="de-DE" altLang="de-DE" sz="14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</a:p>
          <a:p>
            <a:endParaRPr lang="de-DE" altLang="de-DE" sz="1400" dirty="0">
              <a:latin typeface="Arial" charset="0"/>
              <a:cs typeface="Times New Roman" pitchFamily="18" charset="0"/>
              <a:sym typeface="Wingdings 3" pitchFamily="18" charset="2"/>
            </a:endParaRPr>
          </a:p>
          <a:p>
            <a:r>
              <a:rPr lang="de-DE" altLang="de-DE" sz="1400" dirty="0">
                <a:solidFill>
                  <a:srgbClr val="FF0000"/>
                </a:solidFill>
                <a:latin typeface="Arial" charset="0"/>
                <a:cs typeface="Times New Roman" pitchFamily="18" charset="0"/>
                <a:sym typeface="Wingdings 3" pitchFamily="18" charset="2"/>
              </a:rPr>
              <a:t></a:t>
            </a:r>
            <a:r>
              <a:rPr lang="de-DE" altLang="de-DE" sz="1400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möglichst großer Antrieb in Schwimmrichtung</a:t>
            </a:r>
          </a:p>
          <a:p>
            <a:endParaRPr lang="de-DE" altLang="de-DE" sz="1400" dirty="0">
              <a:latin typeface="Arial" charset="0"/>
              <a:cs typeface="Times New Roman" pitchFamily="18" charset="0"/>
              <a:sym typeface="Wingdings 3" pitchFamily="18" charset="2"/>
            </a:endParaRPr>
          </a:p>
          <a:p>
            <a:pPr>
              <a:buFont typeface="Wingdings 3" pitchFamily="18" charset="2"/>
              <a:buChar char="­"/>
            </a:pPr>
            <a:r>
              <a:rPr lang="de-DE" altLang="de-DE" sz="1400" dirty="0">
                <a:latin typeface="Arial" charset="0"/>
                <a:cs typeface="Times New Roman" pitchFamily="18" charset="0"/>
              </a:rPr>
              <a:t> günstige Hebelverhältnisse für die Antriebsmuskulatur</a:t>
            </a:r>
          </a:p>
          <a:p>
            <a:pPr>
              <a:buFont typeface="Wingdings 3" pitchFamily="18" charset="2"/>
              <a:buNone/>
            </a:pPr>
            <a:r>
              <a:rPr lang="de-AT" altLang="de-DE" sz="1400" dirty="0">
                <a:latin typeface="Arial" charset="0"/>
                <a:cs typeface="Times New Roman" pitchFamily="18" charset="0"/>
              </a:rPr>
              <a:t>	</a:t>
            </a:r>
            <a:r>
              <a:rPr lang="de-AT" altLang="de-DE" sz="1400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- hoher Ellbogen</a:t>
            </a:r>
          </a:p>
          <a:p>
            <a:pPr>
              <a:buFont typeface="Wingdings 3" pitchFamily="18" charset="2"/>
              <a:buNone/>
            </a:pPr>
            <a:r>
              <a:rPr lang="de-AT" altLang="de-DE" sz="1400" dirty="0">
                <a:latin typeface="Arial" charset="0"/>
                <a:cs typeface="Times New Roman" pitchFamily="18" charset="0"/>
              </a:rPr>
              <a:t>	- Hand zwischen Schulter und Körpermitte bzgl. Längenachse</a:t>
            </a:r>
            <a:endParaRPr lang="de-DE" altLang="de-DE" sz="1400" dirty="0">
              <a:latin typeface="Arial" charset="0"/>
              <a:cs typeface="Times New Roman" pitchFamily="18" charset="0"/>
            </a:endParaRPr>
          </a:p>
          <a:p>
            <a:r>
              <a:rPr lang="de-AT" altLang="de-DE" sz="1400" b="1" dirty="0">
                <a:latin typeface="Arial" charset="0"/>
                <a:cs typeface="Times New Roman" pitchFamily="18" charset="0"/>
              </a:rPr>
              <a:t>	</a:t>
            </a:r>
            <a:r>
              <a:rPr lang="de-AT" altLang="de-DE" sz="1400" dirty="0">
                <a:latin typeface="Arial" charset="0"/>
                <a:cs typeface="Times New Roman" pitchFamily="18" charset="0"/>
              </a:rPr>
              <a:t>- </a:t>
            </a:r>
            <a:r>
              <a:rPr lang="de-AT" altLang="de-DE" sz="1400" dirty="0">
                <a:solidFill>
                  <a:srgbClr val="03AD68"/>
                </a:solidFill>
                <a:latin typeface="Arial" charset="0"/>
                <a:cs typeface="Times New Roman" pitchFamily="18" charset="0"/>
              </a:rPr>
              <a:t>Hand nicht zu nahe am Körper</a:t>
            </a:r>
            <a:endParaRPr lang="de-DE" altLang="de-DE" sz="1400" dirty="0">
              <a:solidFill>
                <a:srgbClr val="03AD68"/>
              </a:solidFill>
              <a:latin typeface="Arial" charset="0"/>
              <a:cs typeface="Times New Roman" pitchFamily="18" charset="0"/>
            </a:endParaRPr>
          </a:p>
          <a:p>
            <a:endParaRPr lang="de-DE" altLang="de-DE" sz="1400" dirty="0">
              <a:latin typeface="Arial" charset="0"/>
              <a:cs typeface="Times New Roman" pitchFamily="18" charset="0"/>
              <a:sym typeface="Wingdings 3" pitchFamily="18" charset="2"/>
            </a:endParaRPr>
          </a:p>
          <a:p>
            <a:r>
              <a:rPr lang="de-DE" altLang="de-DE" sz="1400" dirty="0">
                <a:latin typeface="Arial" charset="0"/>
                <a:cs typeface="Times New Roman" pitchFamily="18" charset="0"/>
                <a:sym typeface="Wingdings 3" pitchFamily="18" charset="2"/>
              </a:rPr>
              <a:t></a:t>
            </a:r>
            <a:r>
              <a:rPr lang="de-DE" altLang="de-DE" sz="1400" dirty="0">
                <a:latin typeface="Arial" charset="0"/>
                <a:cs typeface="Times New Roman" pitchFamily="18" charset="0"/>
              </a:rPr>
              <a:t> </a:t>
            </a:r>
            <a:r>
              <a:rPr lang="de-DE" altLang="de-DE" sz="1400" dirty="0">
                <a:solidFill>
                  <a:srgbClr val="03AD68"/>
                </a:solidFill>
                <a:latin typeface="Arial" charset="0"/>
                <a:cs typeface="Times New Roman" pitchFamily="18" charset="0"/>
              </a:rPr>
              <a:t>kein Druckabfall zwischen Zug- und Druckphase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76FB-C626-4B66-ABFA-7E8017FC9B22}" type="slidenum">
              <a:rPr lang="de-DE" altLang="de-DE" smtClean="0"/>
              <a:pPr/>
              <a:t>3</a:t>
            </a:fld>
            <a:endParaRPr lang="de-DE" alt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99797B0-FBAC-4589-9142-970E2DBC3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34" y="3650952"/>
            <a:ext cx="3524742" cy="2400635"/>
          </a:xfrm>
          <a:prstGeom prst="rect">
            <a:avLst/>
          </a:prstGeom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E5BB7989-7C9E-408A-A30D-4FA651720298}"/>
              </a:ext>
            </a:extLst>
          </p:cNvPr>
          <p:cNvCxnSpPr>
            <a:cxnSpLocks/>
          </p:cNvCxnSpPr>
          <p:nvPr/>
        </p:nvCxnSpPr>
        <p:spPr>
          <a:xfrm flipH="1">
            <a:off x="1432464" y="5273893"/>
            <a:ext cx="1" cy="497320"/>
          </a:xfrm>
          <a:prstGeom prst="line">
            <a:avLst/>
          </a:prstGeom>
          <a:ln w="47625">
            <a:solidFill>
              <a:srgbClr val="03A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C16B4B51-BC2D-47EB-971F-4DAAED4AFED5}"/>
              </a:ext>
            </a:extLst>
          </p:cNvPr>
          <p:cNvCxnSpPr>
            <a:cxnSpLocks/>
          </p:cNvCxnSpPr>
          <p:nvPr/>
        </p:nvCxnSpPr>
        <p:spPr>
          <a:xfrm flipV="1">
            <a:off x="1432464" y="4851269"/>
            <a:ext cx="546238" cy="422624"/>
          </a:xfrm>
          <a:prstGeom prst="line">
            <a:avLst/>
          </a:prstGeom>
          <a:ln w="47625">
            <a:solidFill>
              <a:srgbClr val="03A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3512E42-9D41-4E84-856C-AC2830F81011}"/>
              </a:ext>
            </a:extLst>
          </p:cNvPr>
          <p:cNvCxnSpPr>
            <a:cxnSpLocks/>
          </p:cNvCxnSpPr>
          <p:nvPr/>
        </p:nvCxnSpPr>
        <p:spPr>
          <a:xfrm flipV="1">
            <a:off x="1978702" y="4572000"/>
            <a:ext cx="757968" cy="301650"/>
          </a:xfrm>
          <a:prstGeom prst="line">
            <a:avLst/>
          </a:prstGeom>
          <a:ln w="47625">
            <a:solidFill>
              <a:srgbClr val="03A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5670400D-A8EF-474F-9FE0-A70123FF3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100" y="3617609"/>
            <a:ext cx="2238687" cy="2467319"/>
          </a:xfrm>
          <a:prstGeom prst="rect">
            <a:avLst/>
          </a:prstGeom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DE8FDF10-E707-4748-B657-F24565BF2506}"/>
              </a:ext>
            </a:extLst>
          </p:cNvPr>
          <p:cNvCxnSpPr>
            <a:cxnSpLocks/>
          </p:cNvCxnSpPr>
          <p:nvPr/>
        </p:nvCxnSpPr>
        <p:spPr>
          <a:xfrm flipH="1">
            <a:off x="5533552" y="5318863"/>
            <a:ext cx="1" cy="497320"/>
          </a:xfrm>
          <a:prstGeom prst="line">
            <a:avLst/>
          </a:prstGeom>
          <a:ln w="47625">
            <a:solidFill>
              <a:srgbClr val="03A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99DE1925-9C46-43B9-A6E5-3D0E3F1C2844}"/>
              </a:ext>
            </a:extLst>
          </p:cNvPr>
          <p:cNvCxnSpPr>
            <a:cxnSpLocks/>
          </p:cNvCxnSpPr>
          <p:nvPr/>
        </p:nvCxnSpPr>
        <p:spPr>
          <a:xfrm flipV="1">
            <a:off x="5503443" y="4851268"/>
            <a:ext cx="30109" cy="467595"/>
          </a:xfrm>
          <a:prstGeom prst="line">
            <a:avLst/>
          </a:prstGeom>
          <a:ln w="47625">
            <a:solidFill>
              <a:srgbClr val="03A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916E56F0-E2E5-47F9-87EE-FED8987D6021}"/>
              </a:ext>
            </a:extLst>
          </p:cNvPr>
          <p:cNvCxnSpPr>
            <a:cxnSpLocks/>
          </p:cNvCxnSpPr>
          <p:nvPr/>
        </p:nvCxnSpPr>
        <p:spPr>
          <a:xfrm flipV="1">
            <a:off x="5548606" y="4120151"/>
            <a:ext cx="0" cy="753499"/>
          </a:xfrm>
          <a:prstGeom prst="line">
            <a:avLst/>
          </a:prstGeom>
          <a:ln w="47625">
            <a:solidFill>
              <a:srgbClr val="03A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1663700" y="6349355"/>
            <a:ext cx="57260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AT" altLang="de-DE" dirty="0"/>
              <a:t>1. Beinschlag  1-6           2. Beinschlag 11-15</a:t>
            </a:r>
            <a:endParaRPr lang="de-DE" alt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30</a:t>
            </a:fld>
            <a:endParaRPr lang="de-DE" alt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F71FB3-09C1-4A55-A91D-7E30CE45A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1" y="21727"/>
            <a:ext cx="8377382" cy="628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67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61925"/>
            <a:ext cx="7772400" cy="685800"/>
          </a:xfrm>
        </p:spPr>
        <p:txBody>
          <a:bodyPr/>
          <a:lstStyle/>
          <a:p>
            <a:pPr algn="l"/>
            <a:r>
              <a:rPr lang="de-DE" altLang="de-DE" sz="2800">
                <a:solidFill>
                  <a:srgbClr val="0000CC"/>
                </a:solidFill>
                <a:effectLst/>
              </a:rPr>
              <a:t>Knotenpunkte der Delphintechnik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952500"/>
            <a:ext cx="7848600" cy="3810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altLang="de-DE" sz="2400" dirty="0">
                <a:latin typeface="Arial" charset="0"/>
              </a:rPr>
              <a:t>Wellenförmige, waagrechte Wasserlage </a:t>
            </a:r>
          </a:p>
          <a:p>
            <a:pPr>
              <a:lnSpc>
                <a:spcPct val="150000"/>
              </a:lnSpc>
            </a:pPr>
            <a:r>
              <a:rPr lang="de-DE" altLang="de-DE" sz="2400" dirty="0">
                <a:latin typeface="Arial" charset="0"/>
              </a:rPr>
              <a:t>Körperstreckung beim 2. Beinschlag</a:t>
            </a:r>
          </a:p>
          <a:p>
            <a:pPr>
              <a:lnSpc>
                <a:spcPct val="150000"/>
              </a:lnSpc>
            </a:pPr>
            <a:r>
              <a:rPr lang="de-DE" altLang="de-DE" sz="2400" dirty="0" err="1">
                <a:latin typeface="Arial" charset="0"/>
              </a:rPr>
              <a:t>Zugphase</a:t>
            </a:r>
            <a:r>
              <a:rPr lang="de-DE" altLang="de-DE" sz="2400" dirty="0">
                <a:latin typeface="Arial" charset="0"/>
              </a:rPr>
              <a:t>: rascher Druckaufbau mit hohem Ellbogen</a:t>
            </a:r>
          </a:p>
          <a:p>
            <a:pPr>
              <a:lnSpc>
                <a:spcPct val="150000"/>
              </a:lnSpc>
            </a:pPr>
            <a:r>
              <a:rPr lang="de-DE" altLang="de-DE" sz="2400" dirty="0">
                <a:latin typeface="Arial" charset="0"/>
              </a:rPr>
              <a:t>Übergang Zug- Druckphase: </a:t>
            </a:r>
            <a:r>
              <a:rPr lang="de-AT" altLang="de-DE" sz="2400" dirty="0">
                <a:latin typeface="Arial" charset="0"/>
              </a:rPr>
              <a:t>kein Druckabfall</a:t>
            </a:r>
            <a:endParaRPr lang="de-DE" altLang="de-DE" sz="2400" dirty="0"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de-AT" altLang="de-DE" sz="2400" dirty="0">
                <a:latin typeface="Arial" charset="0"/>
              </a:rPr>
              <a:t>Zug- und Druckphase: Hand hat möglichst lange eine hohe, nach rückwärts gerichtete Geschwindigkeit</a:t>
            </a:r>
            <a:endParaRPr lang="de-DE" altLang="de-DE" sz="2400" dirty="0">
              <a:latin typeface="Arial" charset="0"/>
            </a:endParaRPr>
          </a:p>
          <a:p>
            <a:endParaRPr lang="de-DE" altLang="de-DE" sz="2400" dirty="0"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31</a:t>
            </a:fld>
            <a:endParaRPr lang="de-DE" altLang="de-DE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14325"/>
            <a:ext cx="7772400" cy="2733675"/>
          </a:xfrm>
        </p:spPr>
        <p:txBody>
          <a:bodyPr/>
          <a:lstStyle/>
          <a:p>
            <a:r>
              <a:rPr lang="de-DE" altLang="de-DE" sz="4800">
                <a:solidFill>
                  <a:srgbClr val="FF0000"/>
                </a:solidFill>
              </a:rPr>
              <a:t>Bewegungsbeschreibung </a:t>
            </a:r>
            <a:br>
              <a:rPr lang="de-DE" altLang="de-DE" sz="4800">
                <a:solidFill>
                  <a:srgbClr val="FF0000"/>
                </a:solidFill>
              </a:rPr>
            </a:br>
            <a:r>
              <a:rPr lang="de-DE" altLang="de-DE" sz="4800">
                <a:solidFill>
                  <a:srgbClr val="FF0000"/>
                </a:solidFill>
              </a:rPr>
              <a:t>Brusttechnik</a:t>
            </a:r>
            <a:endParaRPr lang="de-AT" altLang="de-DE" sz="4800">
              <a:solidFill>
                <a:srgbClr val="FF0000"/>
              </a:solidFill>
            </a:endParaRPr>
          </a:p>
        </p:txBody>
      </p:sp>
      <p:pic>
        <p:nvPicPr>
          <p:cNvPr id="82947" name="Picture 3" descr="brus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7" b="81985"/>
          <a:stretch>
            <a:fillRect/>
          </a:stretch>
        </p:blipFill>
        <p:spPr bwMode="auto">
          <a:xfrm>
            <a:off x="95250" y="4019550"/>
            <a:ext cx="891857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54D5-6617-4BF8-8043-4AC2B45A49C5}" type="slidenum">
              <a:rPr lang="de-DE" altLang="de-DE" smtClean="0"/>
              <a:pPr/>
              <a:t>32</a:t>
            </a:fld>
            <a:endParaRPr lang="de-DE" altLang="de-DE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ChangeArrowheads="1"/>
          </p:cNvSpPr>
          <p:nvPr/>
        </p:nvSpPr>
        <p:spPr bwMode="auto">
          <a:xfrm>
            <a:off x="175260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sp>
        <p:nvSpPr>
          <p:cNvPr id="283651" name="Rectangle 3"/>
          <p:cNvSpPr>
            <a:spLocks noChangeArrowheads="1"/>
          </p:cNvSpPr>
          <p:nvPr/>
        </p:nvSpPr>
        <p:spPr bwMode="auto">
          <a:xfrm>
            <a:off x="336550" y="47625"/>
            <a:ext cx="77724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de-DE" altLang="de-DE" sz="3200" b="0">
                <a:solidFill>
                  <a:srgbClr val="0000CC"/>
                </a:solidFill>
                <a:effectLst/>
              </a:rPr>
              <a:t>Wasserlage</a:t>
            </a:r>
          </a:p>
        </p:txBody>
      </p:sp>
      <p:sp>
        <p:nvSpPr>
          <p:cNvPr id="283654" name="Rectangle 6"/>
          <p:cNvSpPr>
            <a:spLocks noChangeArrowheads="1"/>
          </p:cNvSpPr>
          <p:nvPr/>
        </p:nvSpPr>
        <p:spPr bwMode="auto">
          <a:xfrm>
            <a:off x="304800" y="758825"/>
            <a:ext cx="854392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de-DE" altLang="de-DE" sz="2400">
                <a:latin typeface="Arial" charset="0"/>
              </a:rPr>
              <a:t>A) Flache Wasserlage mit geringem Anstellwinkel des Oberkörpers während der Zug-, Armeinwärts- und Rückholphase</a:t>
            </a:r>
          </a:p>
          <a:p>
            <a:pPr>
              <a:lnSpc>
                <a:spcPct val="80000"/>
              </a:lnSpc>
            </a:pPr>
            <a:r>
              <a:rPr lang="de-DE" altLang="de-DE" sz="2400">
                <a:latin typeface="Arial" charset="0"/>
              </a:rPr>
              <a:t>B) ausgeprägte Wellenbewegung (Undulationstechnik)</a:t>
            </a:r>
          </a:p>
          <a:p>
            <a:pPr>
              <a:lnSpc>
                <a:spcPct val="80000"/>
              </a:lnSpc>
            </a:pPr>
            <a:r>
              <a:rPr lang="de-DE" altLang="de-DE" sz="2400">
                <a:latin typeface="Arial" charset="0"/>
              </a:rPr>
              <a:t>Komplette Körperstreckung nach dem Beinschlag</a:t>
            </a:r>
            <a:endParaRPr lang="de-AT" altLang="de-DE" sz="240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de-AT" altLang="de-DE" sz="2400">
                <a:latin typeface="Arial" charset="0"/>
              </a:rPr>
              <a:t>Geringe Kopfbewegung</a:t>
            </a:r>
          </a:p>
        </p:txBody>
      </p:sp>
      <p:pic>
        <p:nvPicPr>
          <p:cNvPr id="283655" name="Picture 7" descr="Brust Bildreihe flach_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3213"/>
            <a:ext cx="9144000" cy="125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3656" name="Picture 8" descr="Brust Bildreihe welle_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6325"/>
            <a:ext cx="914400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657" name="Rectangle 9"/>
          <p:cNvSpPr>
            <a:spLocks noChangeArrowheads="1"/>
          </p:cNvSpPr>
          <p:nvPr/>
        </p:nvSpPr>
        <p:spPr bwMode="auto">
          <a:xfrm>
            <a:off x="7324725" y="3476625"/>
            <a:ext cx="1819275" cy="638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83658" name="Rectangle 10"/>
          <p:cNvSpPr>
            <a:spLocks noChangeArrowheads="1"/>
          </p:cNvSpPr>
          <p:nvPr/>
        </p:nvSpPr>
        <p:spPr bwMode="auto">
          <a:xfrm>
            <a:off x="5492750" y="5730875"/>
            <a:ext cx="3651250" cy="904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ED63-9B39-4259-9757-1A94F7036092}" type="slidenum">
              <a:rPr lang="de-DE" altLang="de-DE" smtClean="0"/>
              <a:pPr/>
              <a:t>33</a:t>
            </a:fld>
            <a:endParaRPr lang="de-DE" altLang="de-DE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ChangeArrowheads="1"/>
          </p:cNvSpPr>
          <p:nvPr/>
        </p:nvSpPr>
        <p:spPr bwMode="auto">
          <a:xfrm>
            <a:off x="228600" y="0"/>
            <a:ext cx="7772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de-DE" altLang="de-DE" sz="3200" b="0">
                <a:solidFill>
                  <a:srgbClr val="0000CC"/>
                </a:solidFill>
                <a:effectLst/>
              </a:rPr>
              <a:t>Armbewegung</a:t>
            </a:r>
          </a:p>
        </p:txBody>
      </p:sp>
      <p:sp>
        <p:nvSpPr>
          <p:cNvPr id="285699" name="Rectangle 3"/>
          <p:cNvSpPr>
            <a:spLocks noChangeArrowheads="1"/>
          </p:cNvSpPr>
          <p:nvPr/>
        </p:nvSpPr>
        <p:spPr bwMode="auto">
          <a:xfrm>
            <a:off x="209550" y="741363"/>
            <a:ext cx="849630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2800" dirty="0" err="1">
                <a:solidFill>
                  <a:srgbClr val="0000CC"/>
                </a:solidFill>
                <a:latin typeface="Arial" charset="0"/>
              </a:rPr>
              <a:t>Zugphase</a:t>
            </a:r>
            <a:r>
              <a:rPr lang="de-DE" altLang="de-DE" sz="2800" dirty="0">
                <a:solidFill>
                  <a:srgbClr val="0000CC"/>
                </a:solidFill>
                <a:latin typeface="Arial" charset="0"/>
              </a:rPr>
              <a:t>:</a:t>
            </a:r>
            <a:r>
              <a:rPr lang="de-DE" altLang="de-DE" dirty="0">
                <a:latin typeface="Arial" charset="0"/>
              </a:rPr>
              <a:t> </a:t>
            </a:r>
          </a:p>
          <a:p>
            <a:pPr>
              <a:buFontTx/>
              <a:buChar char="•"/>
            </a:pPr>
            <a:r>
              <a:rPr lang="de-DE" altLang="de-DE" sz="2000" dirty="0">
                <a:latin typeface="Arial" charset="0"/>
              </a:rPr>
              <a:t> Beginn mit gestreckten Armen (Handflächen nach außen angestellt)</a:t>
            </a:r>
          </a:p>
          <a:p>
            <a:pPr>
              <a:buFontTx/>
              <a:buChar char="•"/>
            </a:pPr>
            <a:r>
              <a:rPr lang="de-DE" altLang="de-DE" sz="2000" dirty="0">
                <a:latin typeface="Arial" charset="0"/>
              </a:rPr>
              <a:t> deutliche Auswärtsphase</a:t>
            </a:r>
          </a:p>
          <a:p>
            <a:pPr>
              <a:buFontTx/>
              <a:buChar char="•"/>
            </a:pPr>
            <a:r>
              <a:rPr lang="de-DE" altLang="de-DE" sz="2000" dirty="0">
                <a:latin typeface="Arial" charset="0"/>
              </a:rPr>
              <a:t> hohe Ellbogenhaltung bzw. „Ellbogen- vorne-Haltung“</a:t>
            </a:r>
          </a:p>
          <a:p>
            <a:pPr>
              <a:buFontTx/>
              <a:buChar char="•"/>
            </a:pPr>
            <a:r>
              <a:rPr lang="de-DE" altLang="de-DE" sz="2000" dirty="0">
                <a:latin typeface="Arial" charset="0"/>
              </a:rPr>
              <a:t> </a:t>
            </a:r>
            <a:r>
              <a:rPr lang="de-DE" altLang="de-DE" sz="2000" b="1" dirty="0">
                <a:latin typeface="Arial" charset="0"/>
              </a:rPr>
              <a:t>Hand drückt kräftig bis auf Schulterhöhe </a:t>
            </a:r>
            <a:r>
              <a:rPr lang="de-DE" altLang="de-DE" sz="2000" dirty="0">
                <a:latin typeface="Arial" charset="0"/>
              </a:rPr>
              <a:t>dann</a:t>
            </a:r>
          </a:p>
          <a:p>
            <a:pPr>
              <a:buFontTx/>
              <a:buChar char="•"/>
            </a:pPr>
            <a:r>
              <a:rPr lang="de-DE" altLang="de-DE" sz="2000" dirty="0">
                <a:latin typeface="Arial" charset="0"/>
              </a:rPr>
              <a:t> schnelle </a:t>
            </a:r>
            <a:r>
              <a:rPr lang="de-DE" altLang="de-DE" sz="2000" dirty="0" err="1">
                <a:latin typeface="Arial" charset="0"/>
              </a:rPr>
              <a:t>Einwärtsphase</a:t>
            </a:r>
            <a:r>
              <a:rPr lang="de-DE" altLang="de-DE" sz="2000" dirty="0">
                <a:latin typeface="Arial" charset="0"/>
              </a:rPr>
              <a:t> (Handflächen nach hinten und innen angestellt;  </a:t>
            </a:r>
          </a:p>
          <a:p>
            <a:r>
              <a:rPr lang="de-DE" altLang="de-DE" sz="2000" dirty="0">
                <a:latin typeface="Arial" charset="0"/>
              </a:rPr>
              <a:t>  </a:t>
            </a:r>
            <a:r>
              <a:rPr lang="de-DE" altLang="de-DE" sz="2000" dirty="0" err="1">
                <a:latin typeface="Arial" charset="0"/>
              </a:rPr>
              <a:t>einwärtsscullen</a:t>
            </a:r>
            <a:r>
              <a:rPr lang="de-DE" altLang="de-DE" sz="2000" dirty="0">
                <a:latin typeface="Arial" charset="0"/>
              </a:rPr>
              <a:t>)</a:t>
            </a:r>
            <a:endParaRPr lang="de-AT" altLang="de-DE" sz="2000" dirty="0">
              <a:latin typeface="Arial" charset="0"/>
            </a:endParaRPr>
          </a:p>
          <a:p>
            <a:endParaRPr lang="de-DE" altLang="de-DE" dirty="0">
              <a:latin typeface="Arial" charset="0"/>
            </a:endParaRPr>
          </a:p>
        </p:txBody>
      </p:sp>
      <p:pic>
        <p:nvPicPr>
          <p:cNvPr id="285708" name="Picture 12" descr="Brust Bildreihe vorne_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47"/>
          <a:stretch>
            <a:fillRect/>
          </a:stretch>
        </p:blipFill>
        <p:spPr bwMode="auto">
          <a:xfrm>
            <a:off x="0" y="4119563"/>
            <a:ext cx="9144000" cy="79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5710" name="Picture 14" descr="Brust Arme seit Bildreihe_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1" b="55827"/>
          <a:stretch>
            <a:fillRect/>
          </a:stretch>
        </p:blipFill>
        <p:spPr bwMode="auto">
          <a:xfrm>
            <a:off x="0" y="5305425"/>
            <a:ext cx="9144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34</a:t>
            </a:fld>
            <a:endParaRPr lang="de-DE" altLang="de-DE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ChangeArrowheads="1"/>
          </p:cNvSpPr>
          <p:nvPr/>
        </p:nvSpPr>
        <p:spPr bwMode="auto">
          <a:xfrm>
            <a:off x="304800" y="209550"/>
            <a:ext cx="82677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2800" dirty="0">
                <a:solidFill>
                  <a:srgbClr val="0000CC"/>
                </a:solidFill>
                <a:latin typeface="Arial" charset="0"/>
              </a:rPr>
              <a:t>Rückholphase</a:t>
            </a:r>
          </a:p>
          <a:p>
            <a:pPr>
              <a:buFontTx/>
              <a:buChar char="•"/>
            </a:pPr>
            <a:r>
              <a:rPr lang="de-DE" altLang="de-DE" dirty="0">
                <a:latin typeface="Arial" charset="0"/>
              </a:rPr>
              <a:t> </a:t>
            </a:r>
            <a:r>
              <a:rPr lang="de-DE" altLang="de-DE" sz="2000" dirty="0">
                <a:latin typeface="Arial" charset="0"/>
              </a:rPr>
              <a:t>Handflächen zeigen am Ende der </a:t>
            </a:r>
            <a:r>
              <a:rPr lang="de-DE" altLang="de-DE" sz="2000" dirty="0" err="1">
                <a:latin typeface="Arial" charset="0"/>
              </a:rPr>
              <a:t>Zugphase</a:t>
            </a:r>
            <a:r>
              <a:rPr lang="de-DE" altLang="de-DE" sz="2000" dirty="0">
                <a:latin typeface="Arial" charset="0"/>
              </a:rPr>
              <a:t> nach innen – </a:t>
            </a:r>
          </a:p>
          <a:p>
            <a:r>
              <a:rPr lang="de-DE" altLang="de-DE" sz="2000" dirty="0">
                <a:latin typeface="Arial" charset="0"/>
              </a:rPr>
              <a:t>    die Ellbogen werden ebenfalls bis Schulterbreite nach innen gebracht</a:t>
            </a:r>
          </a:p>
          <a:p>
            <a:pPr>
              <a:buFontTx/>
              <a:buChar char="•"/>
            </a:pPr>
            <a:r>
              <a:rPr lang="de-DE" altLang="de-DE" sz="2000" dirty="0">
                <a:latin typeface="Arial" charset="0"/>
              </a:rPr>
              <a:t> die Hände werden nahe der Wasseroberfläche oder teilweise über </a:t>
            </a:r>
          </a:p>
          <a:p>
            <a:r>
              <a:rPr lang="de-DE" altLang="de-DE" sz="2000" dirty="0">
                <a:latin typeface="Arial" charset="0"/>
              </a:rPr>
              <a:t>    Wasser nach vorne gebracht</a:t>
            </a:r>
          </a:p>
          <a:p>
            <a:pPr>
              <a:buFontTx/>
              <a:buChar char="•"/>
            </a:pPr>
            <a:r>
              <a:rPr lang="de-DE" altLang="de-DE" sz="2000" dirty="0">
                <a:latin typeface="Arial" charset="0"/>
              </a:rPr>
              <a:t> vollständige Streckung der Arme – Schultern nach vorne schieben</a:t>
            </a:r>
          </a:p>
        </p:txBody>
      </p:sp>
      <p:pic>
        <p:nvPicPr>
          <p:cNvPr id="287751" name="Picture 7" descr="Brust Bildreihe vorne_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38"/>
          <a:stretch>
            <a:fillRect/>
          </a:stretch>
        </p:blipFill>
        <p:spPr bwMode="auto">
          <a:xfrm>
            <a:off x="0" y="4090988"/>
            <a:ext cx="9144000" cy="81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752" name="Picture 8" descr="Brust Arme seit Bildreihe_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50"/>
          <a:stretch>
            <a:fillRect/>
          </a:stretch>
        </p:blipFill>
        <p:spPr bwMode="auto">
          <a:xfrm>
            <a:off x="0" y="5238750"/>
            <a:ext cx="9144000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35</a:t>
            </a:fld>
            <a:endParaRPr lang="de-DE" altLang="de-DE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7772400" cy="609600"/>
          </a:xfrm>
        </p:spPr>
        <p:txBody>
          <a:bodyPr/>
          <a:lstStyle/>
          <a:p>
            <a:pPr algn="l"/>
            <a:r>
              <a:rPr lang="de-DE" altLang="de-DE" sz="2800" b="0">
                <a:solidFill>
                  <a:srgbClr val="0000CC"/>
                </a:solidFill>
                <a:effectLst/>
              </a:rPr>
              <a:t>Beinbewegung</a:t>
            </a:r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04850"/>
            <a:ext cx="8696325" cy="22288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de-DE" sz="2400">
                <a:latin typeface="Arial" charset="0"/>
              </a:rPr>
              <a:t>Fersen möglichst nahe an das Gesäß heranführen</a:t>
            </a:r>
          </a:p>
          <a:p>
            <a:pPr>
              <a:lnSpc>
                <a:spcPct val="80000"/>
              </a:lnSpc>
            </a:pPr>
            <a:r>
              <a:rPr lang="de-DE" altLang="de-DE" sz="2400">
                <a:latin typeface="Arial" charset="0"/>
              </a:rPr>
              <a:t>Sprunggelenke beugen und Zehen max. nach außen stellen („Charly-Chaplin-Position“)</a:t>
            </a:r>
          </a:p>
          <a:p>
            <a:pPr>
              <a:lnSpc>
                <a:spcPct val="80000"/>
              </a:lnSpc>
            </a:pPr>
            <a:r>
              <a:rPr lang="de-AT" altLang="de-DE" sz="2400">
                <a:latin typeface="Arial" charset="0"/>
              </a:rPr>
              <a:t>Füße beginnen mit der Auswärtsbewegung</a:t>
            </a:r>
            <a:endParaRPr lang="de-DE" altLang="de-DE" sz="240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de-DE" altLang="de-DE" sz="2400">
                <a:latin typeface="Arial" charset="0"/>
              </a:rPr>
              <a:t>Fersen beschreiben einen Halbkreis nach hinten-unten bis zur vollständigen Streckung der Beine</a:t>
            </a:r>
          </a:p>
        </p:txBody>
      </p:sp>
      <p:pic>
        <p:nvPicPr>
          <p:cNvPr id="293899" name="Picture 11" descr="Brust Beine Bildreihe_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00"/>
          <a:stretch>
            <a:fillRect/>
          </a:stretch>
        </p:blipFill>
        <p:spPr bwMode="auto">
          <a:xfrm>
            <a:off x="0" y="3308350"/>
            <a:ext cx="9144000" cy="103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900" name="Picture 12" descr="Brust Beine Bildreihe 2_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7725"/>
            <a:ext cx="91440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36</a:t>
            </a:fld>
            <a:endParaRPr lang="de-DE" altLang="de-DE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80" name="Picture 16" descr="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92"/>
          <a:stretch>
            <a:fillRect/>
          </a:stretch>
        </p:blipFill>
        <p:spPr bwMode="auto">
          <a:xfrm>
            <a:off x="2185988" y="3162300"/>
            <a:ext cx="40386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8" name="Oval 14" descr="Gepunktetes Gitternetz"/>
          <p:cNvSpPr>
            <a:spLocks noChangeArrowheads="1"/>
          </p:cNvSpPr>
          <p:nvPr/>
        </p:nvSpPr>
        <p:spPr bwMode="auto">
          <a:xfrm>
            <a:off x="3667125" y="4629150"/>
            <a:ext cx="676275" cy="990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pattFill prst="dotGrid">
                  <a:fgClr>
                    <a:srgbClr val="FFFFFF"/>
                  </a:fgClr>
                  <a:bgClr>
                    <a:schemeClr val="bg1"/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88079" name="Oval 15" descr="Gepunktetes Gitternetz"/>
          <p:cNvSpPr>
            <a:spLocks noChangeArrowheads="1"/>
          </p:cNvSpPr>
          <p:nvPr/>
        </p:nvSpPr>
        <p:spPr bwMode="auto">
          <a:xfrm>
            <a:off x="2085975" y="3371850"/>
            <a:ext cx="1076325" cy="7143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pattFill prst="dotGrid">
                  <a:fgClr>
                    <a:srgbClr val="FFFFFF"/>
                  </a:fgClr>
                  <a:bgClr>
                    <a:schemeClr val="bg1"/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88082" name="Rectangle 18"/>
          <p:cNvSpPr>
            <a:spLocks noGrp="1" noChangeArrowheads="1"/>
          </p:cNvSpPr>
          <p:nvPr>
            <p:ph type="title"/>
          </p:nvPr>
        </p:nvSpPr>
        <p:spPr>
          <a:xfrm>
            <a:off x="333375" y="114300"/>
            <a:ext cx="7772400" cy="609600"/>
          </a:xfrm>
          <a:noFill/>
          <a:ln/>
        </p:spPr>
        <p:txBody>
          <a:bodyPr/>
          <a:lstStyle/>
          <a:p>
            <a:pPr algn="l"/>
            <a:r>
              <a:rPr lang="de-DE" altLang="de-DE" sz="2800" b="0">
                <a:solidFill>
                  <a:srgbClr val="0000CC"/>
                </a:solidFill>
                <a:effectLst/>
              </a:rPr>
              <a:t>Beinbewegung</a:t>
            </a:r>
          </a:p>
        </p:txBody>
      </p:sp>
      <p:sp>
        <p:nvSpPr>
          <p:cNvPr id="88083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285750" y="952500"/>
            <a:ext cx="8696325" cy="962025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de-DE" sz="2400">
                <a:latin typeface="Arial" charset="0"/>
              </a:rPr>
              <a:t>Knieöffnungswinkel optimal halten (max. Hüftbreite)</a:t>
            </a:r>
          </a:p>
          <a:p>
            <a:pPr>
              <a:lnSpc>
                <a:spcPct val="80000"/>
              </a:lnSpc>
            </a:pPr>
            <a:r>
              <a:rPr lang="de-DE" altLang="de-DE" sz="2400">
                <a:latin typeface="Arial" charset="0"/>
              </a:rPr>
              <a:t>die Fußsohlen drehen am Ende der Streckung nach innen (Fußsohlen zeigen zueinander)</a:t>
            </a:r>
          </a:p>
          <a:p>
            <a:pPr>
              <a:lnSpc>
                <a:spcPct val="80000"/>
              </a:lnSpc>
            </a:pPr>
            <a:r>
              <a:rPr lang="de-DE" altLang="de-DE" sz="2400">
                <a:latin typeface="Arial" charset="0"/>
              </a:rPr>
              <a:t>Langsames Anziehen und schnelles Schließen der Beine!</a:t>
            </a:r>
          </a:p>
          <a:p>
            <a:pPr>
              <a:lnSpc>
                <a:spcPct val="80000"/>
              </a:lnSpc>
            </a:pPr>
            <a:r>
              <a:rPr lang="de-AT" altLang="de-DE" sz="2400">
                <a:latin typeface="Arial" charset="0"/>
              </a:rPr>
              <a:t>Oberschenkel so gering als möglich anziehen!</a:t>
            </a:r>
            <a:endParaRPr lang="de-DE" altLang="de-DE" sz="2400"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65287-16C1-44E6-9F96-49C984B2F1A8}" type="slidenum">
              <a:rPr lang="de-DE" altLang="de-DE" smtClean="0"/>
              <a:pPr/>
              <a:t>37</a:t>
            </a:fld>
            <a:endParaRPr lang="de-DE" altLang="de-DE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4300"/>
            <a:ext cx="7772400" cy="600075"/>
          </a:xfrm>
        </p:spPr>
        <p:txBody>
          <a:bodyPr/>
          <a:lstStyle/>
          <a:p>
            <a:pPr algn="l"/>
            <a:r>
              <a:rPr lang="de-DE" altLang="de-DE" sz="2800" b="0" dirty="0">
                <a:solidFill>
                  <a:srgbClr val="0000CC"/>
                </a:solidFill>
                <a:effectLst/>
              </a:rPr>
              <a:t>Koordination Arm- und Beinbewegung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825" y="828675"/>
            <a:ext cx="7772400" cy="3810000"/>
          </a:xfrm>
        </p:spPr>
        <p:txBody>
          <a:bodyPr/>
          <a:lstStyle/>
          <a:p>
            <a:r>
              <a:rPr lang="de-DE" altLang="de-DE" sz="240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Antriebsphase der Beine beginnt, wenn die Arme bereits wieder nach vorne gestreckt sind</a:t>
            </a:r>
          </a:p>
          <a:p>
            <a:r>
              <a:rPr lang="de-DE" altLang="de-DE" sz="240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Antriebsphase der Beine beginnt, wenn die Arme die Streckung nach vorne zu ca. 2/3 beendet haben</a:t>
            </a:r>
          </a:p>
          <a:p>
            <a:r>
              <a:rPr lang="de-DE" altLang="de-DE" sz="240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Schwimmen mit Gleitphase (Streckung der Arme – Streckung der Beine – kurze Gleitphase)</a:t>
            </a:r>
          </a:p>
          <a:p>
            <a:r>
              <a:rPr lang="de-DE" altLang="de-DE" sz="240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Schwimmen mit überlappender Koordination (Streckung der Beine ist beendet, die Arme haben mit der </a:t>
            </a:r>
            <a:r>
              <a:rPr lang="de-DE" altLang="de-DE" sz="2400" dirty="0" err="1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Zugphase</a:t>
            </a:r>
            <a:r>
              <a:rPr lang="de-DE" altLang="de-DE" sz="240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bereits wieder begonnen)</a:t>
            </a:r>
            <a:endParaRPr lang="de-AT" altLang="de-DE" sz="2400" dirty="0">
              <a:solidFill>
                <a:schemeClr val="bg1">
                  <a:lumMod val="65000"/>
                </a:schemeClr>
              </a:solidFill>
              <a:latin typeface="Arial" charset="0"/>
            </a:endParaRPr>
          </a:p>
        </p:txBody>
      </p:sp>
      <p:pic>
        <p:nvPicPr>
          <p:cNvPr id="295945" name="Picture 9" descr="Brust Bildreihe flach2_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3613"/>
            <a:ext cx="9144000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38</a:t>
            </a:fld>
            <a:endParaRPr lang="de-DE" altLang="de-DE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61925"/>
            <a:ext cx="7772400" cy="685800"/>
          </a:xfrm>
        </p:spPr>
        <p:txBody>
          <a:bodyPr/>
          <a:lstStyle/>
          <a:p>
            <a:pPr algn="l"/>
            <a:r>
              <a:rPr lang="de-DE" altLang="de-DE" sz="2800" b="0">
                <a:solidFill>
                  <a:srgbClr val="0000CC"/>
                </a:solidFill>
                <a:effectLst/>
              </a:rPr>
              <a:t>Knotenpunkte der Brusttechnik</a:t>
            </a:r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952500"/>
            <a:ext cx="7848600" cy="3810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altLang="de-DE" sz="2400" dirty="0">
                <a:latin typeface="Arial" charset="0"/>
              </a:rPr>
              <a:t>Flache Wasserlage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de-DE" altLang="de-DE" sz="2400" dirty="0">
                <a:latin typeface="Arial" charset="0"/>
              </a:rPr>
              <a:t>Fersen möglichst nahe an das Gesäß heranführen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de-DE" altLang="de-DE" sz="2400" dirty="0">
                <a:latin typeface="Arial" charset="0"/>
              </a:rPr>
              <a:t>Sprunggelenke beugen und Zehen max. nach außen stellen („Charly-Chaplin-Position“)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de-DE" altLang="de-DE" sz="2400" dirty="0">
                <a:latin typeface="Arial" charset="0"/>
              </a:rPr>
              <a:t>Langsames Anziehen und schnelles Schließen der Beine</a:t>
            </a:r>
          </a:p>
          <a:p>
            <a:pPr>
              <a:spcBef>
                <a:spcPct val="0"/>
              </a:spcBef>
            </a:pPr>
            <a:endParaRPr lang="de-DE" altLang="de-DE" sz="2400" dirty="0">
              <a:latin typeface="Arial" charset="0"/>
            </a:endParaRPr>
          </a:p>
          <a:p>
            <a:endParaRPr lang="de-DE" altLang="de-DE" sz="1800" dirty="0">
              <a:latin typeface="Arial" charset="0"/>
            </a:endParaRPr>
          </a:p>
          <a:p>
            <a:endParaRPr lang="de-DE" altLang="de-DE" sz="2400" dirty="0">
              <a:latin typeface="Arial" charset="0"/>
            </a:endParaRPr>
          </a:p>
        </p:txBody>
      </p:sp>
      <p:pic>
        <p:nvPicPr>
          <p:cNvPr id="297988" name="Picture 4" descr="brus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7" b="81985"/>
          <a:stretch>
            <a:fillRect/>
          </a:stretch>
        </p:blipFill>
        <p:spPr bwMode="auto">
          <a:xfrm>
            <a:off x="0" y="4686300"/>
            <a:ext cx="891857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39</a:t>
            </a:fld>
            <a:endParaRPr lang="de-DE" altLang="de-D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746125" y="727075"/>
            <a:ext cx="748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 altLang="de-DE"/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533400" y="304800"/>
            <a:ext cx="815340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400" b="1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Armbewegung</a:t>
            </a:r>
          </a:p>
          <a:p>
            <a:endParaRPr lang="de-DE" altLang="de-DE" sz="1400" b="1" dirty="0">
              <a:solidFill>
                <a:srgbClr val="0000CC"/>
              </a:solidFill>
              <a:latin typeface="Arial" charset="0"/>
              <a:cs typeface="Times New Roman" pitchFamily="18" charset="0"/>
            </a:endParaRPr>
          </a:p>
          <a:p>
            <a:r>
              <a:rPr lang="de-DE" altLang="de-DE" sz="1400" b="1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Rückholphase</a:t>
            </a:r>
            <a:endParaRPr lang="de-DE" altLang="de-DE" sz="1400" dirty="0">
              <a:solidFill>
                <a:srgbClr val="0000CC"/>
              </a:solidFill>
              <a:latin typeface="Arial" charset="0"/>
              <a:cs typeface="Times New Roman" pitchFamily="18" charset="0"/>
            </a:endParaRPr>
          </a:p>
          <a:p>
            <a:endParaRPr lang="de-DE" altLang="de-DE" sz="1400" dirty="0">
              <a:latin typeface="Arial" charset="0"/>
              <a:cs typeface="Times New Roman" pitchFamily="18" charset="0"/>
              <a:sym typeface="Wingdings 3" pitchFamily="18" charset="2"/>
            </a:endParaRPr>
          </a:p>
          <a:p>
            <a:r>
              <a:rPr lang="de-DE" altLang="de-DE" sz="1400" dirty="0">
                <a:latin typeface="Arial" charset="0"/>
                <a:cs typeface="Times New Roman" pitchFamily="18" charset="0"/>
                <a:sym typeface="Wingdings 3" pitchFamily="18" charset="2"/>
              </a:rPr>
              <a:t></a:t>
            </a:r>
            <a:r>
              <a:rPr lang="de-DE" altLang="de-DE" sz="1400" dirty="0">
                <a:latin typeface="Arial" charset="0"/>
                <a:cs typeface="Times New Roman" pitchFamily="18" charset="0"/>
              </a:rPr>
              <a:t> Entspannung der Antriebsmuskulatur</a:t>
            </a:r>
          </a:p>
          <a:p>
            <a:endParaRPr lang="de-DE" altLang="de-DE" sz="1400" dirty="0">
              <a:latin typeface="Arial" charset="0"/>
              <a:cs typeface="Times New Roman" pitchFamily="18" charset="0"/>
              <a:sym typeface="Wingdings 3" pitchFamily="18" charset="2"/>
            </a:endParaRPr>
          </a:p>
          <a:p>
            <a:pPr>
              <a:buFont typeface="Wingdings 3" pitchFamily="18" charset="2"/>
              <a:buChar char="­"/>
            </a:pPr>
            <a:r>
              <a:rPr lang="de-DE" altLang="de-DE" sz="1400" dirty="0">
                <a:latin typeface="Arial" charset="0"/>
                <a:cs typeface="Times New Roman" pitchFamily="18" charset="0"/>
              </a:rPr>
              <a:t> möglichst widerstandsarme Rückholphase </a:t>
            </a:r>
          </a:p>
          <a:p>
            <a:pPr lvl="1">
              <a:buFont typeface="Wingdings 3" pitchFamily="18" charset="2"/>
              <a:buNone/>
            </a:pPr>
            <a:r>
              <a:rPr lang="de-DE" altLang="de-DE" sz="1400" dirty="0">
                <a:latin typeface="Arial" charset="0"/>
                <a:cs typeface="Times New Roman" pitchFamily="18" charset="0"/>
              </a:rPr>
              <a:t>- verursacht keine Seitbewegung</a:t>
            </a:r>
          </a:p>
          <a:p>
            <a:endParaRPr lang="de-DE" altLang="de-DE" sz="1400" dirty="0">
              <a:latin typeface="Arial" charset="0"/>
              <a:cs typeface="Times New Roman" pitchFamily="18" charset="0"/>
              <a:sym typeface="Wingdings 3" pitchFamily="18" charset="2"/>
            </a:endParaRPr>
          </a:p>
          <a:p>
            <a:r>
              <a:rPr lang="de-DE" altLang="de-DE" sz="1400" dirty="0">
                <a:latin typeface="Arial" charset="0"/>
                <a:cs typeface="Times New Roman" pitchFamily="18" charset="0"/>
                <a:sym typeface="Wingdings 3" pitchFamily="18" charset="2"/>
              </a:rPr>
              <a:t></a:t>
            </a:r>
            <a:r>
              <a:rPr lang="de-DE" altLang="de-DE" sz="1400" dirty="0">
                <a:latin typeface="Arial" charset="0"/>
                <a:cs typeface="Times New Roman" pitchFamily="18" charset="0"/>
              </a:rPr>
              <a:t> rasches Rückführen der Arme</a:t>
            </a:r>
          </a:p>
          <a:p>
            <a:pPr>
              <a:buFont typeface="Wingdings 3" pitchFamily="18" charset="2"/>
              <a:buChar char="­"/>
            </a:pPr>
            <a:endParaRPr lang="de-DE" altLang="de-DE" dirty="0">
              <a:latin typeface="Arial" charset="0"/>
              <a:cs typeface="Times New Roman" pitchFamily="18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76FB-C626-4B66-ABFA-7E8017FC9B22}" type="slidenum">
              <a:rPr lang="de-DE" altLang="de-DE" smtClean="0"/>
              <a:pPr/>
              <a:t>4</a:t>
            </a:fld>
            <a:endParaRPr lang="de-DE" altLang="de-DE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4162FE-2BB6-4CC2-99ED-1C5DC426E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6327"/>
            <a:ext cx="7772400" cy="1143000"/>
          </a:xfrm>
        </p:spPr>
        <p:txBody>
          <a:bodyPr/>
          <a:lstStyle/>
          <a:p>
            <a:pPr algn="l"/>
            <a:r>
              <a:rPr lang="de-AT" sz="3200" dirty="0"/>
              <a:t>Aufgabe bis nächsten Montag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EE0CBF-E59A-4E62-AC38-DD9A19C95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29327"/>
            <a:ext cx="7772400" cy="4114800"/>
          </a:xfrm>
        </p:spPr>
        <p:txBody>
          <a:bodyPr/>
          <a:lstStyle/>
          <a:p>
            <a:r>
              <a:rPr lang="de-AT" sz="2000" dirty="0"/>
              <a:t>4 Personen (A,B,C,D) suchen sich eine Person bei Brust und eine bei Delphin für die Technikanalyse aus.</a:t>
            </a:r>
            <a:br>
              <a:rPr lang="de-AT" sz="2000" dirty="0"/>
            </a:br>
            <a:endParaRPr lang="de-AT" sz="2000" dirty="0"/>
          </a:p>
          <a:p>
            <a:r>
              <a:rPr lang="de-AT" sz="2000" dirty="0"/>
              <a:t>A,B beurteilen getrennt Brust und Delphin und diskutieren anschließend über mögliche Differenzen (z.B. vergibt A eine 1 und B eine 3 für die Wasserlage)</a:t>
            </a:r>
            <a:br>
              <a:rPr lang="de-AT" sz="2000" dirty="0"/>
            </a:br>
            <a:endParaRPr lang="de-AT" sz="2000" dirty="0"/>
          </a:p>
          <a:p>
            <a:r>
              <a:rPr lang="de-AT" sz="2000" dirty="0"/>
              <a:t>C,D führen einen Vergleich mit einer sehr guten Schwimmerin durch (Bildvergleich mit Kommentaren, ca. 4-6 Folien) und beschreiben die Unterschiede kurz. Bitte andere Bilder wie in der Präsentation verwenden.</a:t>
            </a:r>
          </a:p>
          <a:p>
            <a:r>
              <a:rPr lang="de-AT" sz="2000" dirty="0"/>
              <a:t>Geschwindigkeit von sich selbst bei Brust und Delfin mit </a:t>
            </a:r>
            <a:r>
              <a:rPr lang="de-AT" sz="2000" dirty="0" err="1"/>
              <a:t>Kinovea</a:t>
            </a:r>
            <a:r>
              <a:rPr lang="de-AT" sz="2000" dirty="0"/>
              <a:t> ermitteln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9A422B-447F-4A7B-BB5D-34D317497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40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1693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050"/>
          <p:cNvSpPr txBox="1">
            <a:spLocks noChangeArrowheads="1"/>
          </p:cNvSpPr>
          <p:nvPr/>
        </p:nvSpPr>
        <p:spPr bwMode="auto">
          <a:xfrm>
            <a:off x="746125" y="727075"/>
            <a:ext cx="748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 altLang="de-DE"/>
          </a:p>
        </p:txBody>
      </p:sp>
      <p:sp>
        <p:nvSpPr>
          <p:cNvPr id="110595" name="Text Box 2051"/>
          <p:cNvSpPr txBox="1">
            <a:spLocks noChangeArrowheads="1"/>
          </p:cNvSpPr>
          <p:nvPr/>
        </p:nvSpPr>
        <p:spPr bwMode="auto">
          <a:xfrm>
            <a:off x="304800" y="257175"/>
            <a:ext cx="8696325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400" b="1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Beinbewegung</a:t>
            </a:r>
            <a:endParaRPr lang="de-DE" altLang="de-DE" sz="1400" dirty="0">
              <a:solidFill>
                <a:srgbClr val="0000CC"/>
              </a:solidFill>
              <a:latin typeface="Arial" charset="0"/>
              <a:cs typeface="Times New Roman" pitchFamily="18" charset="0"/>
            </a:endParaRPr>
          </a:p>
          <a:p>
            <a:pPr>
              <a:buFont typeface="Wingdings 3" pitchFamily="18" charset="2"/>
              <a:buChar char="­"/>
            </a:pPr>
            <a:endParaRPr lang="de-DE" altLang="de-DE" sz="1400" dirty="0">
              <a:latin typeface="Arial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optimaler Abdruck durch Füße und Unterschenkel </a:t>
            </a:r>
            <a:r>
              <a:rPr lang="de-DE" altLang="de-DE" sz="1400" dirty="0">
                <a:latin typeface="Arial" charset="0"/>
                <a:cs typeface="Times New Roman" pitchFamily="18" charset="0"/>
              </a:rPr>
              <a:t>	</a:t>
            </a:r>
          </a:p>
          <a:p>
            <a:pPr lvl="1">
              <a:buFont typeface="Wingdings 3" pitchFamily="18" charset="2"/>
              <a:buNone/>
            </a:pPr>
            <a:r>
              <a:rPr lang="de-DE" altLang="de-DE" sz="1400" dirty="0">
                <a:latin typeface="Arial" charset="0"/>
                <a:cs typeface="Times New Roman" pitchFamily="18" charset="0"/>
              </a:rPr>
              <a:t>- Beweglichkeit im Sprunggelenk erforderlich</a:t>
            </a:r>
          </a:p>
          <a:p>
            <a:endParaRPr lang="de-DE" altLang="de-DE" sz="1400" dirty="0">
              <a:latin typeface="Arial" charset="0"/>
              <a:cs typeface="Times New Roman" pitchFamily="18" charset="0"/>
              <a:sym typeface="Wingdings 3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Beschleunigung der Beinbewegung zum Ende der Streckung hin</a:t>
            </a:r>
          </a:p>
          <a:p>
            <a:endParaRPr lang="de-DE" altLang="de-DE" sz="1400" dirty="0">
              <a:solidFill>
                <a:srgbClr val="00B050"/>
              </a:solidFill>
              <a:latin typeface="Arial" charset="0"/>
              <a:cs typeface="Times New Roman" pitchFamily="18" charset="0"/>
              <a:sym typeface="Wingdings 3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Rhythmus beibehalten</a:t>
            </a:r>
          </a:p>
          <a:p>
            <a:endParaRPr lang="de-DE" altLang="de-DE" sz="1400" dirty="0">
              <a:latin typeface="Arial" charset="0"/>
              <a:cs typeface="Times New Roman" pitchFamily="18" charset="0"/>
              <a:sym typeface="Wingdings 3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Beinschlagamplitude optimal - nicht zu groß oder zu klein</a:t>
            </a:r>
          </a:p>
          <a:p>
            <a:r>
              <a:rPr lang="de-DE" altLang="de-DE" sz="1400" dirty="0">
                <a:latin typeface="Arial" charset="0"/>
                <a:cs typeface="Times New Roman" pitchFamily="18" charset="0"/>
              </a:rPr>
              <a:t> </a:t>
            </a:r>
          </a:p>
          <a:p>
            <a:pPr>
              <a:buFont typeface="Wingdings 3" pitchFamily="18" charset="2"/>
              <a:buChar char="­"/>
            </a:pPr>
            <a:endParaRPr lang="de-DE" altLang="de-DE" dirty="0">
              <a:latin typeface="Arial" charset="0"/>
              <a:cs typeface="Times New Roman" pitchFamily="18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76FB-C626-4B66-ABFA-7E8017FC9B22}" type="slidenum">
              <a:rPr lang="de-DE" altLang="de-DE" smtClean="0"/>
              <a:pPr/>
              <a:t>5</a:t>
            </a:fld>
            <a:endParaRPr lang="de-DE" alt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BF16E8A-2AA1-44D3-B24E-B2B36ED83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801" y="3415139"/>
            <a:ext cx="4096322" cy="185763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de-DE" altLang="de-DE" sz="4800" dirty="0">
                <a:solidFill>
                  <a:srgbClr val="FF0000"/>
                </a:solidFill>
              </a:rPr>
              <a:t>Bewegungsbeschreibung</a:t>
            </a:r>
            <a:br>
              <a:rPr lang="de-DE" altLang="de-DE" sz="4800" dirty="0">
                <a:solidFill>
                  <a:srgbClr val="FF0000"/>
                </a:solidFill>
              </a:rPr>
            </a:br>
            <a:r>
              <a:rPr lang="de-DE" altLang="de-DE" sz="4800" dirty="0">
                <a:solidFill>
                  <a:srgbClr val="FF0000"/>
                </a:solidFill>
              </a:rPr>
              <a:t>Rückenkraultechnik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068F9-EFBF-4628-99A7-BE9C3C3B0FF6}" type="slidenum">
              <a:rPr lang="de-DE" altLang="de-DE" smtClean="0"/>
              <a:pPr/>
              <a:t>6</a:t>
            </a:fld>
            <a:endParaRPr lang="de-DE" altLang="de-D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0"/>
            <a:ext cx="7772400" cy="825500"/>
          </a:xfrm>
        </p:spPr>
        <p:txBody>
          <a:bodyPr/>
          <a:lstStyle/>
          <a:p>
            <a:pPr algn="l"/>
            <a:r>
              <a:rPr lang="de-DE" altLang="de-DE" sz="3200" b="0">
                <a:solidFill>
                  <a:srgbClr val="0000CC"/>
                </a:solidFill>
                <a:effectLst/>
              </a:rPr>
              <a:t>Wasserlage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914400"/>
            <a:ext cx="8483600" cy="13335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de-DE" sz="2400">
                <a:latin typeface="Arial" charset="0"/>
              </a:rPr>
              <a:t>Die Wasserlage ist fast waagrecht</a:t>
            </a:r>
          </a:p>
          <a:p>
            <a:pPr>
              <a:lnSpc>
                <a:spcPct val="80000"/>
              </a:lnSpc>
            </a:pPr>
            <a:r>
              <a:rPr lang="de-DE" altLang="de-DE" sz="2400">
                <a:latin typeface="Arial" charset="0"/>
              </a:rPr>
              <a:t>Die Drehbewegung erfolgt um die Längenachse - Schulter dreht maximal 80° gegenüber der Waagrechten</a:t>
            </a:r>
          </a:p>
          <a:p>
            <a:pPr>
              <a:lnSpc>
                <a:spcPct val="80000"/>
              </a:lnSpc>
            </a:pPr>
            <a:r>
              <a:rPr lang="de-AT" altLang="de-DE" sz="2400">
                <a:latin typeface="Arial" charset="0"/>
              </a:rPr>
              <a:t>Kopf liegt möglichst tief im Wasser</a:t>
            </a:r>
            <a:endParaRPr lang="de-DE" altLang="de-DE" sz="2400">
              <a:latin typeface="Arial" charset="0"/>
            </a:endParaRPr>
          </a:p>
        </p:txBody>
      </p:sp>
      <p:pic>
        <p:nvPicPr>
          <p:cNvPr id="38916" name="Picture 4" descr="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832100"/>
            <a:ext cx="822960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7</a:t>
            </a:fld>
            <a:endParaRPr lang="de-DE" altLang="de-D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0"/>
            <a:ext cx="7772400" cy="711200"/>
          </a:xfrm>
        </p:spPr>
        <p:txBody>
          <a:bodyPr/>
          <a:lstStyle/>
          <a:p>
            <a:pPr algn="l"/>
            <a:r>
              <a:rPr lang="de-DE" altLang="de-DE" sz="3200" b="0">
                <a:solidFill>
                  <a:srgbClr val="0000CC"/>
                </a:solidFill>
                <a:effectLst/>
              </a:rPr>
              <a:t>Armbewegung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635000"/>
            <a:ext cx="7772400" cy="18161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de-DE" altLang="de-DE" sz="2800" dirty="0">
                <a:solidFill>
                  <a:srgbClr val="0000CC"/>
                </a:solidFill>
                <a:latin typeface="Arial" charset="0"/>
              </a:rPr>
              <a:t>Eintauch- und Streckphase:</a:t>
            </a:r>
            <a:r>
              <a:rPr lang="de-DE" altLang="de-DE" sz="2400" dirty="0">
                <a:latin typeface="Arial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de-DE" altLang="de-DE" sz="2400" dirty="0">
                <a:latin typeface="Arial" charset="0"/>
              </a:rPr>
              <a:t>Hand taucht bei gestreckter Armhaltung mit Kleinfingerkante oder Handrücken in Verlängerung der Schulter ins Wasser </a:t>
            </a:r>
            <a:r>
              <a:rPr lang="de-DE" altLang="de-DE" sz="1800" dirty="0">
                <a:latin typeface="Arial" charset="0"/>
              </a:rPr>
              <a:t>(Bild: Ryan Lochte)</a:t>
            </a:r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4" t="31676" r="35753" b="22922"/>
          <a:stretch>
            <a:fillRect/>
          </a:stretch>
        </p:blipFill>
        <p:spPr bwMode="auto">
          <a:xfrm>
            <a:off x="0" y="2420938"/>
            <a:ext cx="2490788" cy="443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7" t="31952" r="20049" b="23323"/>
          <a:stretch>
            <a:fillRect/>
          </a:stretch>
        </p:blipFill>
        <p:spPr bwMode="auto">
          <a:xfrm>
            <a:off x="3252788" y="2427288"/>
            <a:ext cx="2508250" cy="443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1" t="31682" r="10706" b="23997"/>
          <a:stretch>
            <a:fillRect/>
          </a:stretch>
        </p:blipFill>
        <p:spPr bwMode="auto">
          <a:xfrm>
            <a:off x="6545263" y="2403475"/>
            <a:ext cx="2598737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8</a:t>
            </a:fld>
            <a:endParaRPr lang="de-DE" altLang="de-D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0"/>
            <a:ext cx="7772400" cy="3606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de-DE" altLang="de-DE" sz="2800" dirty="0">
                <a:solidFill>
                  <a:srgbClr val="0000CC"/>
                </a:solidFill>
                <a:latin typeface="Arial" charset="0"/>
              </a:rPr>
              <a:t>Zug- und Druckphase</a:t>
            </a:r>
            <a:r>
              <a:rPr lang="de-DE" altLang="de-DE" sz="4000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de-DE" altLang="de-DE" sz="2400" dirty="0">
                <a:latin typeface="Arial" charset="0"/>
              </a:rPr>
              <a:t>Hand ist normal zur Zugrichtung angestellt</a:t>
            </a:r>
          </a:p>
          <a:p>
            <a:pPr>
              <a:lnSpc>
                <a:spcPct val="90000"/>
              </a:lnSpc>
            </a:pPr>
            <a:r>
              <a:rPr lang="de-DE" altLang="de-DE" sz="2400" dirty="0">
                <a:latin typeface="Arial" charset="0"/>
              </a:rPr>
              <a:t>Hand zieht seitlich vom Körper, relativ geradlinig ca. </a:t>
            </a:r>
            <a:r>
              <a:rPr lang="de-DE" altLang="de-DE" sz="2400" i="1" dirty="0">
                <a:latin typeface="Arial" charset="0"/>
              </a:rPr>
              <a:t>30 cm</a:t>
            </a:r>
            <a:r>
              <a:rPr lang="de-DE" altLang="de-DE" sz="2400" dirty="0">
                <a:latin typeface="Arial" charset="0"/>
              </a:rPr>
              <a:t> unter Wasser nach hinten</a:t>
            </a:r>
          </a:p>
          <a:p>
            <a:pPr>
              <a:lnSpc>
                <a:spcPct val="90000"/>
              </a:lnSpc>
            </a:pPr>
            <a:r>
              <a:rPr lang="de-DE" altLang="de-DE" sz="2400" dirty="0">
                <a:latin typeface="Arial" charset="0"/>
              </a:rPr>
              <a:t>ELLBOGEN „HOCH“ – Beugewinkel Ellbogen 1</a:t>
            </a:r>
            <a:r>
              <a:rPr lang="de-DE" altLang="de-DE" sz="2400" i="1" dirty="0">
                <a:latin typeface="Arial" charset="0"/>
              </a:rPr>
              <a:t>0 bis 90°</a:t>
            </a:r>
            <a:r>
              <a:rPr lang="de-DE" altLang="de-DE" sz="2400" dirty="0">
                <a:latin typeface="Arial" charset="0"/>
              </a:rPr>
              <a:t> auf Schulterhöhe</a:t>
            </a:r>
          </a:p>
          <a:p>
            <a:pPr>
              <a:lnSpc>
                <a:spcPct val="90000"/>
              </a:lnSpc>
            </a:pPr>
            <a:r>
              <a:rPr lang="de-AT" altLang="de-DE" sz="2400" dirty="0">
                <a:latin typeface="Arial" charset="0"/>
              </a:rPr>
              <a:t>Am Ende wird die Hand zur Unterstützung der Rollbewegung geringfügig nach unten gedrückt </a:t>
            </a:r>
            <a:r>
              <a:rPr lang="de-AT" altLang="de-DE" sz="1800" dirty="0">
                <a:latin typeface="Arial" charset="0"/>
              </a:rPr>
              <a:t>( Bild: Ryan Lochte)</a:t>
            </a:r>
            <a:endParaRPr lang="de-DE" altLang="de-DE" sz="1800" dirty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de-DE" altLang="de-DE" sz="1800" dirty="0">
              <a:latin typeface="Arial" charset="0"/>
            </a:endParaRP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7" t="44476" r="42552" b="33223"/>
          <a:stretch>
            <a:fillRect/>
          </a:stretch>
        </p:blipFill>
        <p:spPr bwMode="auto">
          <a:xfrm>
            <a:off x="228600" y="3773488"/>
            <a:ext cx="2159000" cy="257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3" t="42467" r="41490" b="30199"/>
          <a:stretch>
            <a:fillRect/>
          </a:stretch>
        </p:blipFill>
        <p:spPr bwMode="auto">
          <a:xfrm>
            <a:off x="2514600" y="3773488"/>
            <a:ext cx="2209800" cy="257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1" t="41928" r="29590" b="30469"/>
          <a:stretch>
            <a:fillRect/>
          </a:stretch>
        </p:blipFill>
        <p:spPr bwMode="auto">
          <a:xfrm>
            <a:off x="4883150" y="3760788"/>
            <a:ext cx="16764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9" t="37344" r="26917" b="28284"/>
          <a:stretch>
            <a:fillRect/>
          </a:stretch>
        </p:blipFill>
        <p:spPr bwMode="auto">
          <a:xfrm>
            <a:off x="6711950" y="3749675"/>
            <a:ext cx="1598613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C1B-2E96-4D1C-A9FF-2437635C2CDC}" type="slidenum">
              <a:rPr lang="de-DE" altLang="de-DE" smtClean="0"/>
              <a:pPr/>
              <a:t>9</a:t>
            </a:fld>
            <a:endParaRPr lang="de-DE" altLang="de-D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Standard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1326</Words>
  <Application>Microsoft Office PowerPoint</Application>
  <PresentationFormat>Bildschirmpräsentation (4:3)</PresentationFormat>
  <Paragraphs>274</Paragraphs>
  <Slides>40</Slides>
  <Notes>37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4" baseType="lpstr">
      <vt:lpstr>Arial</vt:lpstr>
      <vt:lpstr>Times New Roman</vt:lpstr>
      <vt:lpstr>Wingdings 3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Bewegungsbeschreibung Rückenkraultechnik</vt:lpstr>
      <vt:lpstr>Wasserlage</vt:lpstr>
      <vt:lpstr>Armbewegung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Beinbewegung</vt:lpstr>
      <vt:lpstr>Knotenpunkte der Rückenkraultechnik</vt:lpstr>
      <vt:lpstr>Bewegungsbeschreibung Rückenkraultechnik</vt:lpstr>
      <vt:lpstr>Wasserlage</vt:lpstr>
      <vt:lpstr>Armbewegung</vt:lpstr>
      <vt:lpstr>PowerPoint-Präsentation</vt:lpstr>
      <vt:lpstr>PowerPoint-Präsentation</vt:lpstr>
      <vt:lpstr>PowerPoint-Präsentation</vt:lpstr>
      <vt:lpstr>Bewegungsbeschreibung  Delphintechnik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Beinbewegung</vt:lpstr>
      <vt:lpstr>Koordination Arm- und Beinbewegung</vt:lpstr>
      <vt:lpstr>PowerPoint-Präsentation</vt:lpstr>
      <vt:lpstr>Knotenpunkte der Delphintechnik</vt:lpstr>
      <vt:lpstr>Bewegungsbeschreibung  Brusttechnik</vt:lpstr>
      <vt:lpstr>PowerPoint-Präsentation</vt:lpstr>
      <vt:lpstr>PowerPoint-Präsentation</vt:lpstr>
      <vt:lpstr>PowerPoint-Präsentation</vt:lpstr>
      <vt:lpstr>Beinbewegung</vt:lpstr>
      <vt:lpstr>Beinbewegung</vt:lpstr>
      <vt:lpstr>Koordination Arm- und Beinbewegung</vt:lpstr>
      <vt:lpstr>Knotenpunkte der Brusttechnik</vt:lpstr>
      <vt:lpstr>Aufgabe bis nächsten Montag</vt:lpstr>
    </vt:vector>
  </TitlesOfParts>
  <Company>Universitaet Innsbruck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c62181</dc:creator>
  <cp:lastModifiedBy>Schindelwig, Kurt</cp:lastModifiedBy>
  <cp:revision>112</cp:revision>
  <cp:lastPrinted>2015-10-21T06:36:12Z</cp:lastPrinted>
  <dcterms:created xsi:type="dcterms:W3CDTF">2000-03-23T08:24:05Z</dcterms:created>
  <dcterms:modified xsi:type="dcterms:W3CDTF">2023-05-15T11:54:46Z</dcterms:modified>
</cp:coreProperties>
</file>